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Lst>
  <p:notesMasterIdLst>
    <p:notesMasterId r:id="rId24"/>
  </p:notesMasterIdLst>
  <p:sldIdLst>
    <p:sldId id="256" r:id="rId3"/>
    <p:sldId id="257" r:id="rId4"/>
    <p:sldId id="258" r:id="rId5"/>
    <p:sldId id="299" r:id="rId6"/>
    <p:sldId id="259" r:id="rId7"/>
    <p:sldId id="268" r:id="rId8"/>
    <p:sldId id="273" r:id="rId9"/>
    <p:sldId id="291" r:id="rId10"/>
    <p:sldId id="265" r:id="rId11"/>
    <p:sldId id="294" r:id="rId12"/>
    <p:sldId id="298" r:id="rId13"/>
    <p:sldId id="261" r:id="rId14"/>
    <p:sldId id="262" r:id="rId15"/>
    <p:sldId id="263" r:id="rId16"/>
    <p:sldId id="264" r:id="rId17"/>
    <p:sldId id="295" r:id="rId18"/>
    <p:sldId id="275" r:id="rId19"/>
    <p:sldId id="296" r:id="rId20"/>
    <p:sldId id="293" r:id="rId21"/>
    <p:sldId id="267" r:id="rId22"/>
    <p:sldId id="278" r:id="rId23"/>
  </p:sldIdLst>
  <p:sldSz cx="9144000" cy="6858000" type="screen4x3"/>
  <p:notesSz cx="6858000" cy="9144000"/>
  <p:defaultTextStyle>
    <a:defPPr>
      <a:defRPr lang="en-GB"/>
    </a:defPPr>
    <a:lvl1pPr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Arial" charset="0"/>
        <a:ea typeface="+mn-ea"/>
        <a:cs typeface="Lucida Sans Unicode" charset="0"/>
      </a:defRPr>
    </a:lvl1pPr>
    <a:lvl2pPr marL="742950" indent="-28575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Arial" charset="0"/>
        <a:ea typeface="+mn-ea"/>
        <a:cs typeface="Lucida Sans Unicode" charset="0"/>
      </a:defRPr>
    </a:lvl2pPr>
    <a:lvl3pPr marL="11430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Arial" charset="0"/>
        <a:ea typeface="+mn-ea"/>
        <a:cs typeface="Lucida Sans Unicode" charset="0"/>
      </a:defRPr>
    </a:lvl3pPr>
    <a:lvl4pPr marL="16002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Arial" charset="0"/>
        <a:ea typeface="+mn-ea"/>
        <a:cs typeface="Lucida Sans Unicode" charset="0"/>
      </a:defRPr>
    </a:lvl4pPr>
    <a:lvl5pPr marL="20574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Arial" charset="0"/>
        <a:ea typeface="+mn-ea"/>
        <a:cs typeface="Lucida Sans Unicode" charset="0"/>
      </a:defRPr>
    </a:lvl5pPr>
    <a:lvl6pPr marL="2286000" algn="l" defTabSz="914400" rtl="0" eaLnBrk="1" latinLnBrk="0" hangingPunct="1">
      <a:defRPr sz="2400" kern="1200">
        <a:solidFill>
          <a:schemeClr val="bg1"/>
        </a:solidFill>
        <a:latin typeface="Arial" charset="0"/>
        <a:ea typeface="+mn-ea"/>
        <a:cs typeface="Lucida Sans Unicode" charset="0"/>
      </a:defRPr>
    </a:lvl6pPr>
    <a:lvl7pPr marL="2743200" algn="l" defTabSz="914400" rtl="0" eaLnBrk="1" latinLnBrk="0" hangingPunct="1">
      <a:defRPr sz="2400" kern="1200">
        <a:solidFill>
          <a:schemeClr val="bg1"/>
        </a:solidFill>
        <a:latin typeface="Arial" charset="0"/>
        <a:ea typeface="+mn-ea"/>
        <a:cs typeface="Lucida Sans Unicode" charset="0"/>
      </a:defRPr>
    </a:lvl7pPr>
    <a:lvl8pPr marL="3200400" algn="l" defTabSz="914400" rtl="0" eaLnBrk="1" latinLnBrk="0" hangingPunct="1">
      <a:defRPr sz="2400" kern="1200">
        <a:solidFill>
          <a:schemeClr val="bg1"/>
        </a:solidFill>
        <a:latin typeface="Arial" charset="0"/>
        <a:ea typeface="+mn-ea"/>
        <a:cs typeface="Lucida Sans Unicode" charset="0"/>
      </a:defRPr>
    </a:lvl8pPr>
    <a:lvl9pPr marL="3657600" algn="l" defTabSz="914400" rtl="0" eaLnBrk="1" latinLnBrk="0" hangingPunct="1">
      <a:defRPr sz="2400" kern="1200">
        <a:solidFill>
          <a:schemeClr val="bg1"/>
        </a:solidFill>
        <a:latin typeface="Arial" charset="0"/>
        <a:ea typeface="+mn-ea"/>
        <a:cs typeface="Lucida Sans Unicode"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162" y="-96"/>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100" d="100"/>
        <a:sy n="100" d="100"/>
      </p:scale>
      <p:origin x="0" y="2040"/>
    </p:cViewPr>
  </p:sorterViewPr>
  <p:notesViewPr>
    <p:cSldViewPr>
      <p:cViewPr varScale="1">
        <p:scale>
          <a:sx n="83" d="100"/>
          <a:sy n="83" d="100"/>
        </p:scale>
        <p:origin x="-2368" y="-11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AutoShape 1"/>
          <p:cNvSpPr>
            <a:spLocks noChangeArrowheads="1"/>
          </p:cNvSpPr>
          <p:nvPr/>
        </p:nvSpPr>
        <p:spPr bwMode="auto">
          <a:xfrm>
            <a:off x="0" y="0"/>
            <a:ext cx="6858000" cy="9144000"/>
          </a:xfrm>
          <a:prstGeom prst="roundRect">
            <a:avLst>
              <a:gd name="adj" fmla="val 23"/>
            </a:avLst>
          </a:prstGeom>
          <a:solidFill>
            <a:srgbClr val="FFFFFF"/>
          </a:solidFill>
          <a:ln w="9360">
            <a:noFill/>
            <a:miter lim="800000"/>
            <a:headEnd/>
            <a:tailEnd/>
          </a:ln>
          <a:effectLst/>
        </p:spPr>
        <p:txBody>
          <a:bodyPr wrap="none" anchor="ctr"/>
          <a:lstStyle/>
          <a:p>
            <a:pPr>
              <a:buFont typeface="Times New Roman" pitchFamily="-109" charset="0"/>
              <a:buNone/>
              <a:defRPr/>
            </a:pPr>
            <a:endParaRPr lang="en-US">
              <a:latin typeface="Arial" pitchFamily="-109" charset="0"/>
              <a:cs typeface="+mn-cs"/>
            </a:endParaRPr>
          </a:p>
        </p:txBody>
      </p:sp>
      <p:sp>
        <p:nvSpPr>
          <p:cNvPr id="3074" name="AutoShape 2"/>
          <p:cNvSpPr>
            <a:spLocks noChangeArrowheads="1"/>
          </p:cNvSpPr>
          <p:nvPr/>
        </p:nvSpPr>
        <p:spPr bwMode="auto">
          <a:xfrm>
            <a:off x="0" y="0"/>
            <a:ext cx="6858000" cy="9144000"/>
          </a:xfrm>
          <a:prstGeom prst="roundRect">
            <a:avLst>
              <a:gd name="adj" fmla="val 23"/>
            </a:avLst>
          </a:prstGeom>
          <a:solidFill>
            <a:srgbClr val="FFFFFF"/>
          </a:solidFill>
          <a:ln w="9525">
            <a:noFill/>
            <a:round/>
            <a:headEnd/>
            <a:tailEnd/>
          </a:ln>
          <a:effectLst/>
        </p:spPr>
        <p:txBody>
          <a:bodyPr wrap="none" anchor="ctr"/>
          <a:lstStyle/>
          <a:p>
            <a:pPr>
              <a:buFont typeface="Times New Roman" pitchFamily="-109" charset="0"/>
              <a:buNone/>
              <a:defRPr/>
            </a:pPr>
            <a:endParaRPr lang="en-US">
              <a:latin typeface="Arial" pitchFamily="-109" charset="0"/>
              <a:cs typeface="+mn-cs"/>
            </a:endParaRPr>
          </a:p>
        </p:txBody>
      </p:sp>
      <p:sp>
        <p:nvSpPr>
          <p:cNvPr id="3075" name="AutoShape 3"/>
          <p:cNvSpPr>
            <a:spLocks noChangeArrowheads="1"/>
          </p:cNvSpPr>
          <p:nvPr/>
        </p:nvSpPr>
        <p:spPr bwMode="auto">
          <a:xfrm>
            <a:off x="0" y="0"/>
            <a:ext cx="6858000" cy="9144000"/>
          </a:xfrm>
          <a:prstGeom prst="roundRect">
            <a:avLst>
              <a:gd name="adj" fmla="val 23"/>
            </a:avLst>
          </a:prstGeom>
          <a:solidFill>
            <a:srgbClr val="FFFFFF"/>
          </a:solidFill>
          <a:ln w="9525">
            <a:noFill/>
            <a:round/>
            <a:headEnd/>
            <a:tailEnd/>
          </a:ln>
          <a:effectLst/>
        </p:spPr>
        <p:txBody>
          <a:bodyPr wrap="none" anchor="ctr"/>
          <a:lstStyle/>
          <a:p>
            <a:pPr>
              <a:buFont typeface="Times New Roman" pitchFamily="-109" charset="0"/>
              <a:buNone/>
              <a:defRPr/>
            </a:pPr>
            <a:endParaRPr lang="en-US">
              <a:latin typeface="Arial" pitchFamily="-109" charset="0"/>
              <a:cs typeface="+mn-cs"/>
            </a:endParaRPr>
          </a:p>
        </p:txBody>
      </p:sp>
      <p:sp>
        <p:nvSpPr>
          <p:cNvPr id="3076" name="AutoShape 4"/>
          <p:cNvSpPr>
            <a:spLocks noChangeArrowheads="1"/>
          </p:cNvSpPr>
          <p:nvPr/>
        </p:nvSpPr>
        <p:spPr bwMode="auto">
          <a:xfrm>
            <a:off x="0" y="0"/>
            <a:ext cx="6858000" cy="9144000"/>
          </a:xfrm>
          <a:prstGeom prst="roundRect">
            <a:avLst>
              <a:gd name="adj" fmla="val 23"/>
            </a:avLst>
          </a:prstGeom>
          <a:solidFill>
            <a:srgbClr val="FFFFFF"/>
          </a:solidFill>
          <a:ln w="9525">
            <a:noFill/>
            <a:round/>
            <a:headEnd/>
            <a:tailEnd/>
          </a:ln>
          <a:effectLst/>
        </p:spPr>
        <p:txBody>
          <a:bodyPr wrap="none" anchor="ctr"/>
          <a:lstStyle/>
          <a:p>
            <a:pPr>
              <a:buFont typeface="Times New Roman" pitchFamily="-109" charset="0"/>
              <a:buNone/>
              <a:defRPr/>
            </a:pPr>
            <a:endParaRPr lang="en-US">
              <a:latin typeface="Arial" pitchFamily="-109" charset="0"/>
              <a:cs typeface="+mn-cs"/>
            </a:endParaRPr>
          </a:p>
        </p:txBody>
      </p:sp>
      <p:sp>
        <p:nvSpPr>
          <p:cNvPr id="3077" name="AutoShape 5"/>
          <p:cNvSpPr>
            <a:spLocks noChangeArrowheads="1"/>
          </p:cNvSpPr>
          <p:nvPr/>
        </p:nvSpPr>
        <p:spPr bwMode="auto">
          <a:xfrm>
            <a:off x="0" y="0"/>
            <a:ext cx="6858000" cy="9144000"/>
          </a:xfrm>
          <a:prstGeom prst="roundRect">
            <a:avLst>
              <a:gd name="adj" fmla="val 23"/>
            </a:avLst>
          </a:prstGeom>
          <a:solidFill>
            <a:srgbClr val="FFFFFF"/>
          </a:solidFill>
          <a:ln w="9525">
            <a:noFill/>
            <a:round/>
            <a:headEnd/>
            <a:tailEnd/>
          </a:ln>
          <a:effectLst/>
        </p:spPr>
        <p:txBody>
          <a:bodyPr wrap="none" anchor="ctr"/>
          <a:lstStyle/>
          <a:p>
            <a:pPr>
              <a:buFont typeface="Times New Roman" pitchFamily="-109" charset="0"/>
              <a:buNone/>
              <a:defRPr/>
            </a:pPr>
            <a:endParaRPr lang="en-US">
              <a:latin typeface="Arial" pitchFamily="-109" charset="0"/>
              <a:cs typeface="+mn-cs"/>
            </a:endParaRPr>
          </a:p>
        </p:txBody>
      </p:sp>
      <p:sp>
        <p:nvSpPr>
          <p:cNvPr id="3078" name="AutoShape 6"/>
          <p:cNvSpPr>
            <a:spLocks noChangeArrowheads="1"/>
          </p:cNvSpPr>
          <p:nvPr/>
        </p:nvSpPr>
        <p:spPr bwMode="auto">
          <a:xfrm>
            <a:off x="0" y="0"/>
            <a:ext cx="6858000" cy="9144000"/>
          </a:xfrm>
          <a:prstGeom prst="roundRect">
            <a:avLst>
              <a:gd name="adj" fmla="val 23"/>
            </a:avLst>
          </a:prstGeom>
          <a:solidFill>
            <a:srgbClr val="FFFFFF"/>
          </a:solidFill>
          <a:ln w="9525">
            <a:noFill/>
            <a:round/>
            <a:headEnd/>
            <a:tailEnd/>
          </a:ln>
          <a:effectLst/>
        </p:spPr>
        <p:txBody>
          <a:bodyPr wrap="none" anchor="ctr"/>
          <a:lstStyle/>
          <a:p>
            <a:pPr>
              <a:buFont typeface="Times New Roman" pitchFamily="-109" charset="0"/>
              <a:buNone/>
              <a:defRPr/>
            </a:pPr>
            <a:endParaRPr lang="en-US">
              <a:latin typeface="Arial" pitchFamily="-109" charset="0"/>
              <a:cs typeface="+mn-cs"/>
            </a:endParaRPr>
          </a:p>
        </p:txBody>
      </p:sp>
      <p:sp>
        <p:nvSpPr>
          <p:cNvPr id="3079" name="Text Box 7"/>
          <p:cNvSpPr txBox="1">
            <a:spLocks noChangeArrowheads="1"/>
          </p:cNvSpPr>
          <p:nvPr/>
        </p:nvSpPr>
        <p:spPr bwMode="auto">
          <a:xfrm>
            <a:off x="0" y="0"/>
            <a:ext cx="2970213" cy="460375"/>
          </a:xfrm>
          <a:prstGeom prst="rect">
            <a:avLst/>
          </a:prstGeom>
          <a:noFill/>
          <a:ln w="9525">
            <a:noFill/>
            <a:round/>
            <a:headEnd/>
            <a:tailEnd/>
          </a:ln>
          <a:effectLst/>
        </p:spPr>
        <p:txBody>
          <a:bodyPr wrap="none" anchor="ctr"/>
          <a:lstStyle/>
          <a:p>
            <a:pPr>
              <a:buFont typeface="Times New Roman" pitchFamily="-109" charset="0"/>
              <a:buNone/>
              <a:defRPr/>
            </a:pPr>
            <a:endParaRPr lang="en-US">
              <a:latin typeface="Arial" pitchFamily="-109" charset="0"/>
              <a:cs typeface="+mn-cs"/>
            </a:endParaRPr>
          </a:p>
        </p:txBody>
      </p:sp>
      <p:sp>
        <p:nvSpPr>
          <p:cNvPr id="3080" name="Text Box 8"/>
          <p:cNvSpPr txBox="1">
            <a:spLocks noChangeArrowheads="1"/>
          </p:cNvSpPr>
          <p:nvPr/>
        </p:nvSpPr>
        <p:spPr bwMode="auto">
          <a:xfrm>
            <a:off x="3884613" y="0"/>
            <a:ext cx="2970212" cy="460375"/>
          </a:xfrm>
          <a:prstGeom prst="rect">
            <a:avLst/>
          </a:prstGeom>
          <a:noFill/>
          <a:ln w="9525">
            <a:noFill/>
            <a:round/>
            <a:headEnd/>
            <a:tailEnd/>
          </a:ln>
          <a:effectLst/>
        </p:spPr>
        <p:txBody>
          <a:bodyPr wrap="none" anchor="ctr"/>
          <a:lstStyle/>
          <a:p>
            <a:pPr>
              <a:buFont typeface="Times New Roman" pitchFamily="-109" charset="0"/>
              <a:buNone/>
              <a:defRPr/>
            </a:pPr>
            <a:endParaRPr lang="en-US">
              <a:latin typeface="Arial" pitchFamily="-109" charset="0"/>
              <a:cs typeface="+mn-cs"/>
            </a:endParaRPr>
          </a:p>
        </p:txBody>
      </p:sp>
      <p:sp>
        <p:nvSpPr>
          <p:cNvPr id="25610" name="Rectangle 9"/>
          <p:cNvSpPr>
            <a:spLocks noGrp="1" noChangeArrowheads="1"/>
          </p:cNvSpPr>
          <p:nvPr>
            <p:ph type="sldImg"/>
          </p:nvPr>
        </p:nvSpPr>
        <p:spPr bwMode="auto">
          <a:xfrm>
            <a:off x="1143000" y="685800"/>
            <a:ext cx="4562475" cy="3419475"/>
          </a:xfrm>
          <a:prstGeom prst="rect">
            <a:avLst/>
          </a:prstGeom>
          <a:noFill/>
          <a:ln w="9525">
            <a:noFill/>
            <a:round/>
            <a:headEnd/>
            <a:tailEnd/>
          </a:ln>
        </p:spPr>
      </p:sp>
      <p:sp>
        <p:nvSpPr>
          <p:cNvPr id="3082" name="Rectangle 10"/>
          <p:cNvSpPr>
            <a:spLocks noGrp="1" noChangeArrowheads="1"/>
          </p:cNvSpPr>
          <p:nvPr>
            <p:ph type="body"/>
          </p:nvPr>
        </p:nvSpPr>
        <p:spPr bwMode="auto">
          <a:xfrm>
            <a:off x="685800" y="4343400"/>
            <a:ext cx="5476875" cy="41052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US" noProof="0"/>
          </a:p>
        </p:txBody>
      </p:sp>
      <p:sp>
        <p:nvSpPr>
          <p:cNvPr id="3083" name="Text Box 11"/>
          <p:cNvSpPr txBox="1">
            <a:spLocks noChangeArrowheads="1"/>
          </p:cNvSpPr>
          <p:nvPr/>
        </p:nvSpPr>
        <p:spPr bwMode="auto">
          <a:xfrm>
            <a:off x="0" y="8680450"/>
            <a:ext cx="2970213" cy="460375"/>
          </a:xfrm>
          <a:prstGeom prst="rect">
            <a:avLst/>
          </a:prstGeom>
          <a:noFill/>
          <a:ln w="9525">
            <a:noFill/>
            <a:round/>
            <a:headEnd/>
            <a:tailEnd/>
          </a:ln>
          <a:effectLst/>
        </p:spPr>
        <p:txBody>
          <a:bodyPr wrap="none" anchor="ctr"/>
          <a:lstStyle/>
          <a:p>
            <a:pPr>
              <a:buFont typeface="Times New Roman" pitchFamily="-109" charset="0"/>
              <a:buNone/>
              <a:defRPr/>
            </a:pPr>
            <a:endParaRPr lang="en-US">
              <a:latin typeface="Arial" pitchFamily="-109" charset="0"/>
              <a:cs typeface="+mn-cs"/>
            </a:endParaRPr>
          </a:p>
        </p:txBody>
      </p:sp>
      <p:sp>
        <p:nvSpPr>
          <p:cNvPr id="3084" name="Rectangle 12"/>
          <p:cNvSpPr>
            <a:spLocks noGrp="1" noChangeArrowheads="1"/>
          </p:cNvSpPr>
          <p:nvPr>
            <p:ph type="sldNum"/>
          </p:nvPr>
        </p:nvSpPr>
        <p:spPr bwMode="auto">
          <a:xfrm>
            <a:off x="3884613" y="8685213"/>
            <a:ext cx="2962275" cy="447675"/>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eaLnBrk="1">
              <a:lnSpc>
                <a:spcPct val="95000"/>
              </a:lnSpc>
              <a:tabLst>
                <a:tab pos="723900" algn="l"/>
                <a:tab pos="1447800" algn="l"/>
                <a:tab pos="2171700" algn="l"/>
                <a:tab pos="2895600" algn="l"/>
              </a:tabLst>
              <a:defRPr sz="1200">
                <a:solidFill>
                  <a:srgbClr val="000000"/>
                </a:solidFill>
                <a:latin typeface="Times New Roman" charset="0"/>
              </a:defRPr>
            </a:lvl1pPr>
          </a:lstStyle>
          <a:p>
            <a:fld id="{80F737AE-5C4D-4725-94C0-B653E68E6DE9}" type="slidenum">
              <a:rPr lang="en-US"/>
              <a:pPr/>
              <a:t>‹#›</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pitchFamily="-109" charset="0"/>
        <a:ea typeface="ＭＳ Ｐゴシック" charset="-128"/>
        <a:cs typeface="ＭＳ Ｐゴシック" charset="-128"/>
      </a:defRPr>
    </a:lvl1pPr>
    <a:lvl2pPr marL="37931725" indent="-37474525"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pitchFamily="-109" charset="0"/>
        <a:ea typeface="ＭＳ Ｐゴシック" charset="-128"/>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09" charset="0"/>
      <a:defRPr sz="1200" kern="1200">
        <a:solidFill>
          <a:srgbClr val="000000"/>
        </a:solidFill>
        <a:latin typeface="Times New Roman" pitchFamily="-109" charset="0"/>
        <a:ea typeface="ＭＳ Ｐゴシック" charset="-128"/>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09" charset="0"/>
      <a:defRPr sz="1200" kern="1200">
        <a:solidFill>
          <a:srgbClr val="000000"/>
        </a:solidFill>
        <a:latin typeface="Times New Roman" pitchFamily="-109" charset="0"/>
        <a:ea typeface="ＭＳ Ｐゴシック" charset="-128"/>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09" charset="0"/>
      <a:defRPr sz="1200" kern="1200">
        <a:solidFill>
          <a:srgbClr val="000000"/>
        </a:solidFill>
        <a:latin typeface="Times New Roman" pitchFamily="-109"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650" name="Rectangle 12"/>
          <p:cNvSpPr>
            <a:spLocks noGrp="1" noChangeArrowheads="1"/>
          </p:cNvSpPr>
          <p:nvPr>
            <p:ph type="sldNum" sz="quarter"/>
          </p:nvPr>
        </p:nvSpPr>
        <p:spPr>
          <a:noFill/>
        </p:spPr>
        <p:txBody>
          <a:bodyPr/>
          <a:lstStyle/>
          <a:p>
            <a:fld id="{BFE371A2-21E5-4EC8-BDF3-269B2E93263D}" type="slidenum">
              <a:rPr lang="en-US"/>
              <a:pPr/>
              <a:t>1</a:t>
            </a:fld>
            <a:endParaRPr lang="en-US"/>
          </a:p>
        </p:txBody>
      </p:sp>
      <p:sp>
        <p:nvSpPr>
          <p:cNvPr id="27651" name="Text Box 1"/>
          <p:cNvSpPr txBox="1">
            <a:spLocks noChangeArrowheads="1"/>
          </p:cNvSpPr>
          <p:nvPr/>
        </p:nvSpPr>
        <p:spPr bwMode="auto">
          <a:xfrm>
            <a:off x="3884613" y="8685213"/>
            <a:ext cx="2970212" cy="455612"/>
          </a:xfrm>
          <a:prstGeom prst="rect">
            <a:avLst/>
          </a:prstGeom>
          <a:noFill/>
          <a:ln w="9525">
            <a:noFill/>
            <a:round/>
            <a:headEnd/>
            <a:tailEnd/>
          </a:ln>
        </p:spPr>
        <p:txBody>
          <a:bodyPr lIns="90000" tIns="54360" rIns="90000" bIns="46800" anchor="b"/>
          <a:lstStyle/>
          <a:p>
            <a:pPr algn="r" eaLnBrk="1">
              <a:lnSpc>
                <a:spcPct val="9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1FAAD17D-6CD2-4D72-AC35-503B6FDFC828}" type="slidenum">
              <a:rPr lang="en-US" sz="1200">
                <a:solidFill>
                  <a:srgbClr val="000000"/>
                </a:solidFill>
                <a:latin typeface="Times New Roman" charset="0"/>
              </a:rPr>
              <a:pPr algn="r" eaLnBrk="1">
                <a:lnSpc>
                  <a:spcPct val="9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1</a:t>
            </a:fld>
            <a:endParaRPr lang="en-US" sz="1200">
              <a:solidFill>
                <a:srgbClr val="000000"/>
              </a:solidFill>
              <a:latin typeface="Times New Roman" charset="0"/>
            </a:endParaRPr>
          </a:p>
        </p:txBody>
      </p:sp>
      <p:sp>
        <p:nvSpPr>
          <p:cNvPr id="27652" name="Text Box 2"/>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p:spPr>
        <p:txBody>
          <a:bodyPr wrap="none" anchor="ctr"/>
          <a:lstStyle/>
          <a:p>
            <a:endParaRPr lang="en-US"/>
          </a:p>
        </p:txBody>
      </p:sp>
      <p:sp>
        <p:nvSpPr>
          <p:cNvPr id="27653" name="Text Box 3"/>
          <p:cNvSpPr>
            <a:spLocks noChangeArrowheads="1"/>
          </p:cNvSpPr>
          <p:nvPr>
            <p:ph type="body"/>
          </p:nvPr>
        </p:nvSpPr>
        <p:spPr>
          <a:xfrm>
            <a:off x="685800" y="4343400"/>
            <a:ext cx="5478463" cy="4106863"/>
          </a:xfrm>
          <a:noFill/>
          <a:ln/>
        </p:spPr>
        <p:txBody>
          <a:bodyPr wrap="none" anchor="ctr"/>
          <a:lstStyle/>
          <a:p>
            <a:endParaRPr lang="en-US" smtClean="0">
              <a:latin typeface="Times New Roman"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130" name="Rectangle 12"/>
          <p:cNvSpPr>
            <a:spLocks noGrp="1" noChangeArrowheads="1"/>
          </p:cNvSpPr>
          <p:nvPr>
            <p:ph type="sldNum" sz="quarter"/>
          </p:nvPr>
        </p:nvSpPr>
        <p:spPr>
          <a:noFill/>
        </p:spPr>
        <p:txBody>
          <a:bodyPr/>
          <a:lstStyle/>
          <a:p>
            <a:fld id="{61598042-0B50-41A9-9BA0-97361D8FABC5}" type="slidenum">
              <a:rPr lang="en-US"/>
              <a:pPr/>
              <a:t>12</a:t>
            </a:fld>
            <a:endParaRPr lang="en-US"/>
          </a:p>
        </p:txBody>
      </p:sp>
      <p:sp>
        <p:nvSpPr>
          <p:cNvPr id="48131" name="Text Box 1"/>
          <p:cNvSpPr txBox="1">
            <a:spLocks noChangeArrowheads="1"/>
          </p:cNvSpPr>
          <p:nvPr/>
        </p:nvSpPr>
        <p:spPr bwMode="auto">
          <a:xfrm>
            <a:off x="3884613" y="8685213"/>
            <a:ext cx="2970212" cy="455612"/>
          </a:xfrm>
          <a:prstGeom prst="rect">
            <a:avLst/>
          </a:prstGeom>
          <a:noFill/>
          <a:ln w="9525">
            <a:noFill/>
            <a:round/>
            <a:headEnd/>
            <a:tailEnd/>
          </a:ln>
        </p:spPr>
        <p:txBody>
          <a:bodyPr lIns="90000" tIns="54360" rIns="90000" bIns="46800" anchor="b"/>
          <a:lstStyle/>
          <a:p>
            <a:pPr algn="r" eaLnBrk="1">
              <a:lnSpc>
                <a:spcPct val="9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2C5E15B9-9B58-4B75-A405-B2C7095DD10E}" type="slidenum">
              <a:rPr lang="en-US" sz="1200">
                <a:solidFill>
                  <a:srgbClr val="000000"/>
                </a:solidFill>
                <a:latin typeface="Times New Roman" charset="0"/>
              </a:rPr>
              <a:pPr algn="r" eaLnBrk="1">
                <a:lnSpc>
                  <a:spcPct val="9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12</a:t>
            </a:fld>
            <a:endParaRPr lang="en-US" sz="1200">
              <a:solidFill>
                <a:srgbClr val="000000"/>
              </a:solidFill>
              <a:latin typeface="Times New Roman" charset="0"/>
            </a:endParaRPr>
          </a:p>
        </p:txBody>
      </p:sp>
      <p:sp>
        <p:nvSpPr>
          <p:cNvPr id="48132" name="Text Box 2"/>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p:spPr>
        <p:txBody>
          <a:bodyPr wrap="none" anchor="ctr"/>
          <a:lstStyle/>
          <a:p>
            <a:endParaRPr lang="en-US"/>
          </a:p>
        </p:txBody>
      </p:sp>
      <p:sp>
        <p:nvSpPr>
          <p:cNvPr id="48133" name="Text Box 3"/>
          <p:cNvSpPr>
            <a:spLocks noChangeArrowheads="1"/>
          </p:cNvSpPr>
          <p:nvPr>
            <p:ph type="body"/>
          </p:nvPr>
        </p:nvSpPr>
        <p:spPr>
          <a:xfrm>
            <a:off x="914400" y="212725"/>
            <a:ext cx="5029200" cy="8931275"/>
          </a:xfrm>
          <a:noFill/>
          <a:ln/>
        </p:spPr>
        <p:txBody>
          <a:bodyPr lIns="90000" tIns="57240" rIns="90000" bIns="46800"/>
          <a:lstStyle/>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Discovery</a:t>
            </a: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Marketing and success</a:t>
            </a: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Syrup of Coca Cola – secret formula</a:t>
            </a: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	30 lbs sugar					Lime juice</a:t>
            </a: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	2 ½ gallons of water			Glycerine</a:t>
            </a: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	Caffeine					Vanilla extract						</a:t>
            </a: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	Caramel					Flavoring: Orange oil, Lemon oil, Nutmeg oil,</a:t>
            </a: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	Phosphoric Acid					Cassia oil, Coriander oil, Neroli oil, Lime oil</a:t>
            </a: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	Decocainized coca leaf</a:t>
            </a: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	Kola nuts</a:t>
            </a: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mtClean="0">
              <a:latin typeface="Arial" charset="0"/>
              <a:cs typeface="Lucida Sans Unicode" charset="0"/>
            </a:endParaRP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Add 1 oz syrup to carbonated water to make 6.5 ounce serving</a:t>
            </a: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mtClean="0">
              <a:latin typeface="Arial" charset="0"/>
              <a:cs typeface="Lucida Sans Unicode" charset="0"/>
            </a:endParaRP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99% sugar water – </a:t>
            </a: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Coke – World’s most widely distributed product</a:t>
            </a: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Formula invented by Dr. John Pemberton, Civil War Veteran and Georgia pharmacist</a:t>
            </a: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Numerous business ventures – including invention of Indian Queen Hair Dye, Triplex Liver pills</a:t>
            </a: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Time of highly profitable patent medicines – heavily advertised, unproven efficacy</a:t>
            </a: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	Sold in soda fountains – mixture of carbonated water, sugar and flavoringsUsed coca leaves chewed by native peruvians, Bolicians – stimulant. Coke contained cocaine approx 15 years</a:t>
            </a: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Also interested in kola nuts – grown in West Africa</a:t>
            </a: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Initally developed wine – switched to non-alcoholic syrup because of temperance movement</a:t>
            </a: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	Added sugar to counter bitter taste</a:t>
            </a: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mtClean="0">
              <a:latin typeface="Arial" charset="0"/>
              <a:cs typeface="Lucida Sans Unicode" charset="0"/>
            </a:endParaRP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mtClean="0">
              <a:latin typeface="Arial" charset="0"/>
              <a:cs typeface="Lucida Sans Unicode" charset="0"/>
            </a:endParaRP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Leading source of added sugars in diet</a:t>
            </a: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mtClean="0">
              <a:latin typeface="Arial" charset="0"/>
              <a:cs typeface="Lucida Sans Unicode" charset="0"/>
            </a:endParaRP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Soda consumption increased 41% 1989-95</a:t>
            </a: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mtClean="0">
              <a:latin typeface="Arial" charset="0"/>
              <a:cs typeface="Lucida Sans Unicode"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0178" name="Rectangle 12"/>
          <p:cNvSpPr>
            <a:spLocks noGrp="1" noChangeArrowheads="1"/>
          </p:cNvSpPr>
          <p:nvPr>
            <p:ph type="sldNum" sz="quarter"/>
          </p:nvPr>
        </p:nvSpPr>
        <p:spPr>
          <a:noFill/>
        </p:spPr>
        <p:txBody>
          <a:bodyPr/>
          <a:lstStyle/>
          <a:p>
            <a:fld id="{070964E0-F240-494C-8555-D8E594CCE02D}" type="slidenum">
              <a:rPr lang="en-US"/>
              <a:pPr/>
              <a:t>13</a:t>
            </a:fld>
            <a:endParaRPr lang="en-US"/>
          </a:p>
        </p:txBody>
      </p:sp>
      <p:sp>
        <p:nvSpPr>
          <p:cNvPr id="50179" name="Text Box 1"/>
          <p:cNvSpPr txBox="1">
            <a:spLocks noChangeArrowheads="1"/>
          </p:cNvSpPr>
          <p:nvPr/>
        </p:nvSpPr>
        <p:spPr bwMode="auto">
          <a:xfrm>
            <a:off x="3884613" y="8685213"/>
            <a:ext cx="2970212" cy="455612"/>
          </a:xfrm>
          <a:prstGeom prst="rect">
            <a:avLst/>
          </a:prstGeom>
          <a:noFill/>
          <a:ln w="9525">
            <a:noFill/>
            <a:round/>
            <a:headEnd/>
            <a:tailEnd/>
          </a:ln>
        </p:spPr>
        <p:txBody>
          <a:bodyPr lIns="90000" tIns="54360" rIns="90000" bIns="46800" anchor="b"/>
          <a:lstStyle/>
          <a:p>
            <a:pPr algn="r" eaLnBrk="1">
              <a:lnSpc>
                <a:spcPct val="9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0A0F72EE-D2FA-4610-8E97-BB5CBF525424}" type="slidenum">
              <a:rPr lang="en-US" sz="1200">
                <a:solidFill>
                  <a:srgbClr val="000000"/>
                </a:solidFill>
                <a:latin typeface="Times New Roman" charset="0"/>
              </a:rPr>
              <a:pPr algn="r" eaLnBrk="1">
                <a:lnSpc>
                  <a:spcPct val="9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13</a:t>
            </a:fld>
            <a:endParaRPr lang="en-US" sz="1200">
              <a:solidFill>
                <a:srgbClr val="000000"/>
              </a:solidFill>
              <a:latin typeface="Times New Roman" charset="0"/>
            </a:endParaRPr>
          </a:p>
        </p:txBody>
      </p:sp>
      <p:sp>
        <p:nvSpPr>
          <p:cNvPr id="50180" name="Text Box 2"/>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p:spPr>
        <p:txBody>
          <a:bodyPr wrap="none" anchor="ctr"/>
          <a:lstStyle/>
          <a:p>
            <a:endParaRPr lang="en-US"/>
          </a:p>
        </p:txBody>
      </p:sp>
      <p:sp>
        <p:nvSpPr>
          <p:cNvPr id="50181" name="Text Box 3"/>
          <p:cNvSpPr>
            <a:spLocks noChangeArrowheads="1"/>
          </p:cNvSpPr>
          <p:nvPr>
            <p:ph type="body"/>
          </p:nvPr>
        </p:nvSpPr>
        <p:spPr>
          <a:xfrm>
            <a:off x="914400" y="212725"/>
            <a:ext cx="5029200" cy="8931275"/>
          </a:xfrm>
          <a:noFill/>
          <a:ln/>
        </p:spPr>
        <p:txBody>
          <a:bodyPr lIns="90000" tIns="57240" rIns="90000" bIns="46800"/>
          <a:lstStyle/>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SSB consumption higher among black and Mexican American adolescents</a:t>
            </a: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Associated with decline in milk production aged 2-5 years</a:t>
            </a: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mtClean="0">
              <a:latin typeface="Arial" charset="0"/>
              <a:cs typeface="Lucida Sans Unicode"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6" name="Rectangle 12"/>
          <p:cNvSpPr>
            <a:spLocks noGrp="1" noChangeArrowheads="1"/>
          </p:cNvSpPr>
          <p:nvPr>
            <p:ph type="sldNum" sz="quarter"/>
          </p:nvPr>
        </p:nvSpPr>
        <p:spPr>
          <a:noFill/>
        </p:spPr>
        <p:txBody>
          <a:bodyPr/>
          <a:lstStyle/>
          <a:p>
            <a:fld id="{E57A2607-DECD-44A8-A9F7-9BF17966F8E3}" type="slidenum">
              <a:rPr lang="en-US"/>
              <a:pPr/>
              <a:t>14</a:t>
            </a:fld>
            <a:endParaRPr lang="en-US"/>
          </a:p>
        </p:txBody>
      </p:sp>
      <p:sp>
        <p:nvSpPr>
          <p:cNvPr id="52227" name="Text Box 1"/>
          <p:cNvSpPr txBox="1">
            <a:spLocks noChangeArrowheads="1"/>
          </p:cNvSpPr>
          <p:nvPr/>
        </p:nvSpPr>
        <p:spPr bwMode="auto">
          <a:xfrm>
            <a:off x="3884613" y="8685213"/>
            <a:ext cx="2970212" cy="455612"/>
          </a:xfrm>
          <a:prstGeom prst="rect">
            <a:avLst/>
          </a:prstGeom>
          <a:noFill/>
          <a:ln w="9525">
            <a:noFill/>
            <a:round/>
            <a:headEnd/>
            <a:tailEnd/>
          </a:ln>
        </p:spPr>
        <p:txBody>
          <a:bodyPr lIns="90000" tIns="54360" rIns="90000" bIns="46800" anchor="b"/>
          <a:lstStyle/>
          <a:p>
            <a:pPr algn="r" eaLnBrk="1">
              <a:lnSpc>
                <a:spcPct val="9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DA0C6AA1-93EC-43A5-ADE7-48F3E7943C98}" type="slidenum">
              <a:rPr lang="en-US" sz="1200">
                <a:solidFill>
                  <a:srgbClr val="000000"/>
                </a:solidFill>
                <a:latin typeface="Times New Roman" charset="0"/>
              </a:rPr>
              <a:pPr algn="r" eaLnBrk="1">
                <a:lnSpc>
                  <a:spcPct val="9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14</a:t>
            </a:fld>
            <a:endParaRPr lang="en-US" sz="1200">
              <a:solidFill>
                <a:srgbClr val="000000"/>
              </a:solidFill>
              <a:latin typeface="Times New Roman" charset="0"/>
            </a:endParaRPr>
          </a:p>
        </p:txBody>
      </p:sp>
      <p:sp>
        <p:nvSpPr>
          <p:cNvPr id="52228" name="Text Box 2"/>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p:spPr>
        <p:txBody>
          <a:bodyPr wrap="none" anchor="ctr"/>
          <a:lstStyle/>
          <a:p>
            <a:endParaRPr lang="en-US"/>
          </a:p>
        </p:txBody>
      </p:sp>
      <p:sp>
        <p:nvSpPr>
          <p:cNvPr id="52229" name="Text Box 3"/>
          <p:cNvSpPr>
            <a:spLocks noChangeArrowheads="1"/>
          </p:cNvSpPr>
          <p:nvPr>
            <p:ph type="body"/>
          </p:nvPr>
        </p:nvSpPr>
        <p:spPr>
          <a:xfrm>
            <a:off x="914400" y="4343400"/>
            <a:ext cx="5029200" cy="4540250"/>
          </a:xfrm>
          <a:noFill/>
          <a:ln/>
        </p:spPr>
        <p:txBody>
          <a:bodyPr lIns="90000" tIns="57240" rIns="90000" bIns="46800"/>
          <a:lstStyle/>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Dental caries influenced by frequency of CHO consumption, presence of fluoride in diet</a:t>
            </a: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Streptococcus mutans colonizes in plaque, metabolizes dietary CHO to acid, acid demineralizes enamel surface, causing decay, pain, possible infection</a:t>
            </a: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mtClean="0">
              <a:latin typeface="Arial" charset="0"/>
              <a:cs typeface="Lucida Sans Unicode" charset="0"/>
            </a:endParaRP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Dental caries associated with juice consumption</a:t>
            </a: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mtClean="0">
              <a:latin typeface="Arial" charset="0"/>
              <a:cs typeface="Lucida Sans Unicode" charset="0"/>
            </a:endParaRP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Highest risk groups for dental decay –</a:t>
            </a: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	Children of less educated parents</a:t>
            </a: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	African American</a:t>
            </a: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	Mexican American</a:t>
            </a: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1989 National Health Interview Survey - &gt; 8 million school days missed by children with dental problems, esp low income</a:t>
            </a: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Access to dental care for California children poor, esp children of color</a:t>
            </a: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mtClean="0">
              <a:latin typeface="Arial" charset="0"/>
              <a:cs typeface="Lucida Sans Unicode" charset="0"/>
            </a:endParaRP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Nearly ½ of Ca’s Asian and African american high school students and ¾ latino students need dental care	</a:t>
            </a: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mtClean="0">
              <a:latin typeface="Arial" charset="0"/>
              <a:cs typeface="Lucida Sans Unicode" charset="0"/>
            </a:endParaRP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Dental caries may be due to sugar exposure, phosphoric or citric acid</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4" name="Rectangle 12"/>
          <p:cNvSpPr>
            <a:spLocks noGrp="1" noChangeArrowheads="1"/>
          </p:cNvSpPr>
          <p:nvPr>
            <p:ph type="sldNum" sz="quarter"/>
          </p:nvPr>
        </p:nvSpPr>
        <p:spPr>
          <a:noFill/>
        </p:spPr>
        <p:txBody>
          <a:bodyPr/>
          <a:lstStyle/>
          <a:p>
            <a:fld id="{D2D74558-F5FF-45A1-A1DD-48822CBCACC0}" type="slidenum">
              <a:rPr lang="en-US"/>
              <a:pPr/>
              <a:t>15</a:t>
            </a:fld>
            <a:endParaRPr lang="en-US"/>
          </a:p>
        </p:txBody>
      </p:sp>
      <p:sp>
        <p:nvSpPr>
          <p:cNvPr id="54275" name="Text Box 1"/>
          <p:cNvSpPr>
            <a:spLocks noChangeArrowheads="1"/>
          </p:cNvSpPr>
          <p:nvPr>
            <p:ph type="sldImg"/>
          </p:nvPr>
        </p:nvSpPr>
        <p:spPr>
          <a:xfrm>
            <a:off x="1144588" y="685800"/>
            <a:ext cx="4560887" cy="3421063"/>
          </a:xfrm>
          <a:solidFill>
            <a:srgbClr val="FFFFFF"/>
          </a:solidFill>
          <a:ln>
            <a:solidFill>
              <a:srgbClr val="000000"/>
            </a:solidFill>
            <a:miter lim="800000"/>
          </a:ln>
        </p:spPr>
      </p:sp>
      <p:sp>
        <p:nvSpPr>
          <p:cNvPr id="54276" name="Text Box 2"/>
          <p:cNvSpPr>
            <a:spLocks noChangeArrowheads="1"/>
          </p:cNvSpPr>
          <p:nvPr>
            <p:ph type="body" idx="1"/>
          </p:nvPr>
        </p:nvSpPr>
        <p:spPr>
          <a:xfrm>
            <a:off x="685800" y="4343400"/>
            <a:ext cx="5478463" cy="4017963"/>
          </a:xfrm>
          <a:noFill/>
          <a:ln/>
        </p:spPr>
        <p:txBody>
          <a:bodyPr wrap="none" anchor="ctr"/>
          <a:lstStyle/>
          <a:p>
            <a:endParaRPr lang="en-US" smtClean="0">
              <a:latin typeface="Times New Roman"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Rectangle 7"/>
          <p:cNvSpPr>
            <a:spLocks noGrp="1" noChangeArrowheads="1"/>
          </p:cNvSpPr>
          <p:nvPr>
            <p:ph type="sldNum" sz="quarter"/>
          </p:nvPr>
        </p:nvSpPr>
        <p:spPr>
          <a:noFill/>
        </p:spPr>
        <p:txBody>
          <a:bodyPr/>
          <a:lstStyle/>
          <a:p>
            <a:fld id="{130714DF-FCF2-464B-8FED-09F92384A5CF}" type="slidenum">
              <a:rPr lang="en-US"/>
              <a:pPr/>
              <a:t>16</a:t>
            </a:fld>
            <a:endParaRPr lang="en-US"/>
          </a:p>
        </p:txBody>
      </p:sp>
      <p:sp>
        <p:nvSpPr>
          <p:cNvPr id="56323" name="Text Box 1"/>
          <p:cNvSpPr txBox="1">
            <a:spLocks noChangeArrowheads="1"/>
          </p:cNvSpPr>
          <p:nvPr/>
        </p:nvSpPr>
        <p:spPr bwMode="auto">
          <a:xfrm>
            <a:off x="1104900" y="696913"/>
            <a:ext cx="4648200" cy="3486150"/>
          </a:xfrm>
          <a:prstGeom prst="rect">
            <a:avLst/>
          </a:prstGeom>
          <a:solidFill>
            <a:srgbClr val="FFFFFF"/>
          </a:solidFill>
          <a:ln w="9525">
            <a:solidFill>
              <a:srgbClr val="000000"/>
            </a:solidFill>
            <a:miter lim="800000"/>
            <a:headEnd/>
            <a:tailEnd/>
          </a:ln>
        </p:spPr>
        <p:txBody>
          <a:bodyPr wrap="none" anchor="ctr"/>
          <a:lstStyle/>
          <a:p>
            <a:endParaRPr lang="en-US"/>
          </a:p>
        </p:txBody>
      </p:sp>
      <p:sp>
        <p:nvSpPr>
          <p:cNvPr id="56324" name="Text Box 2"/>
          <p:cNvSpPr>
            <a:spLocks noChangeArrowheads="1"/>
          </p:cNvSpPr>
          <p:nvPr>
            <p:ph type="body"/>
          </p:nvPr>
        </p:nvSpPr>
        <p:spPr>
          <a:xfrm>
            <a:off x="914400" y="4416425"/>
            <a:ext cx="5029200" cy="4183063"/>
          </a:xfrm>
          <a:noFill/>
          <a:ln/>
        </p:spPr>
        <p:txBody>
          <a:bodyPr lIns="90000" tIns="46800" rIns="90000" bIns="46800"/>
          <a:lstStyle/>
          <a:p>
            <a:pPr eaLnBrk="1" hangingPunct="1">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mtClean="0">
                <a:latin typeface="Arial" charset="0"/>
                <a:cs typeface="Lucida Sans Unicode" charset="0"/>
              </a:rPr>
              <a:t>Questions: Y/N, multiple choice, or short answer.</a:t>
            </a:r>
          </a:p>
          <a:p>
            <a:pPr eaLnBrk="1" hangingPunct="1">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mtClean="0">
              <a:latin typeface="Arial" charset="0"/>
              <a:cs typeface="Lucida Sans Unicode"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12"/>
          <p:cNvSpPr>
            <a:spLocks noGrp="1" noChangeArrowheads="1"/>
          </p:cNvSpPr>
          <p:nvPr>
            <p:ph type="sldNum" sz="quarter"/>
          </p:nvPr>
        </p:nvSpPr>
        <p:spPr>
          <a:noFill/>
        </p:spPr>
        <p:txBody>
          <a:bodyPr/>
          <a:lstStyle/>
          <a:p>
            <a:fld id="{62A4ADA1-B79C-4E74-8033-58B2D5E0CF1D}" type="slidenum">
              <a:rPr lang="en-US"/>
              <a:pPr/>
              <a:t>17</a:t>
            </a:fld>
            <a:endParaRPr lang="en-US"/>
          </a:p>
        </p:txBody>
      </p:sp>
      <p:sp>
        <p:nvSpPr>
          <p:cNvPr id="58371" name="Text Box 1"/>
          <p:cNvSpPr txBox="1">
            <a:spLocks noChangeArrowheads="1"/>
          </p:cNvSpPr>
          <p:nvPr/>
        </p:nvSpPr>
        <p:spPr bwMode="auto">
          <a:xfrm>
            <a:off x="3884613" y="8685213"/>
            <a:ext cx="2970212" cy="455612"/>
          </a:xfrm>
          <a:prstGeom prst="rect">
            <a:avLst/>
          </a:prstGeom>
          <a:noFill/>
          <a:ln w="9525">
            <a:noFill/>
            <a:round/>
            <a:headEnd/>
            <a:tailEnd/>
          </a:ln>
        </p:spPr>
        <p:txBody>
          <a:bodyPr lIns="90000" tIns="54360" rIns="90000" bIns="46800" anchor="b"/>
          <a:lstStyle/>
          <a:p>
            <a:pPr algn="r" eaLnBrk="1">
              <a:lnSpc>
                <a:spcPct val="9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0484A417-57B7-411E-831E-9841B6598112}" type="slidenum">
              <a:rPr lang="en-US" sz="1200">
                <a:solidFill>
                  <a:srgbClr val="000000"/>
                </a:solidFill>
                <a:latin typeface="Times New Roman" charset="0"/>
              </a:rPr>
              <a:pPr algn="r" eaLnBrk="1">
                <a:lnSpc>
                  <a:spcPct val="9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17</a:t>
            </a:fld>
            <a:endParaRPr lang="en-US" sz="1200">
              <a:solidFill>
                <a:srgbClr val="000000"/>
              </a:solidFill>
              <a:latin typeface="Times New Roman" charset="0"/>
            </a:endParaRPr>
          </a:p>
        </p:txBody>
      </p:sp>
      <p:sp>
        <p:nvSpPr>
          <p:cNvPr id="58372" name="Text Box 2"/>
          <p:cNvSpPr txBox="1">
            <a:spLocks noChangeArrowheads="1"/>
          </p:cNvSpPr>
          <p:nvPr/>
        </p:nvSpPr>
        <p:spPr bwMode="auto">
          <a:xfrm>
            <a:off x="1104900" y="696913"/>
            <a:ext cx="4648200" cy="3486150"/>
          </a:xfrm>
          <a:prstGeom prst="rect">
            <a:avLst/>
          </a:prstGeom>
          <a:solidFill>
            <a:srgbClr val="FFFFFF"/>
          </a:solidFill>
          <a:ln w="9360">
            <a:solidFill>
              <a:srgbClr val="000000"/>
            </a:solidFill>
            <a:miter lim="800000"/>
            <a:headEnd/>
            <a:tailEnd/>
          </a:ln>
        </p:spPr>
        <p:txBody>
          <a:bodyPr wrap="none" anchor="ctr"/>
          <a:lstStyle/>
          <a:p>
            <a:endParaRPr lang="en-US"/>
          </a:p>
        </p:txBody>
      </p:sp>
      <p:sp>
        <p:nvSpPr>
          <p:cNvPr id="58373" name="Text Box 3"/>
          <p:cNvSpPr>
            <a:spLocks noChangeArrowheads="1"/>
          </p:cNvSpPr>
          <p:nvPr>
            <p:ph type="body"/>
          </p:nvPr>
        </p:nvSpPr>
        <p:spPr>
          <a:xfrm>
            <a:off x="914400" y="4416425"/>
            <a:ext cx="5029200" cy="4183063"/>
          </a:xfrm>
          <a:noFill/>
          <a:ln/>
        </p:spPr>
        <p:txBody>
          <a:bodyPr lIns="90000" tIns="57240" rIns="90000" bIns="46800"/>
          <a:lstStyle/>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We asked health professionals to choose the major barriers from a list of 10.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p:cNvSpPr>
          <p:nvPr>
            <p:ph type="sldImg"/>
          </p:nvPr>
        </p:nvSpPr>
        <p:spPr>
          <a:xfrm>
            <a:off x="1144588" y="685800"/>
            <a:ext cx="4559300" cy="3419475"/>
          </a:xfrm>
        </p:spPr>
      </p:sp>
      <p:sp>
        <p:nvSpPr>
          <p:cNvPr id="60419" name="Notes Placeholder 2"/>
          <p:cNvSpPr>
            <a:spLocks noGrp="1"/>
          </p:cNvSpPr>
          <p:nvPr>
            <p:ph type="body" idx="1"/>
          </p:nvPr>
        </p:nvSpPr>
        <p:spPr>
          <a:noFill/>
          <a:ln/>
        </p:spPr>
        <p:txBody>
          <a:bodyPr/>
          <a:lstStyle/>
          <a:p>
            <a:r>
              <a:rPr lang="en-US" smtClean="0">
                <a:latin typeface="Times New Roman" charset="0"/>
              </a:rPr>
              <a:t>Most children ages 8 years and under do not effectively comprehend the persuasive intent of marketing messages, and most children ages 4 years and under cannot consistently discriminate between television advertisng and programing</a:t>
            </a:r>
          </a:p>
          <a:p>
            <a:endParaRPr lang="en-US" smtClean="0">
              <a:latin typeface="Times New Roman" charset="0"/>
            </a:endParaRPr>
          </a:p>
          <a:p>
            <a:r>
              <a:rPr lang="en-US" smtClean="0">
                <a:latin typeface="Times New Roman" charset="0"/>
              </a:rPr>
              <a:t>In the last 10 years, American companies have doubled the amount they spend on advertising to children under the age of 12. Currently $15 billion per year on targeted marketing to children</a:t>
            </a:r>
          </a:p>
        </p:txBody>
      </p:sp>
      <p:sp>
        <p:nvSpPr>
          <p:cNvPr id="60420" name="Slide Number Placeholder 3"/>
          <p:cNvSpPr>
            <a:spLocks noGrp="1"/>
          </p:cNvSpPr>
          <p:nvPr>
            <p:ph type="sldNum" sz="quarter"/>
          </p:nvPr>
        </p:nvSpPr>
        <p:spPr>
          <a:noFill/>
        </p:spPr>
        <p:txBody>
          <a:bodyPr/>
          <a:lstStyle/>
          <a:p>
            <a:fld id="{5A14CB3A-017C-42E5-A635-32DD050CE666}" type="slidenum">
              <a:rPr lang="en-US"/>
              <a:pPr/>
              <a:t>18</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3490" name="Rectangle 12"/>
          <p:cNvSpPr>
            <a:spLocks noGrp="1" noChangeArrowheads="1"/>
          </p:cNvSpPr>
          <p:nvPr>
            <p:ph type="sldNum" sz="quarter"/>
          </p:nvPr>
        </p:nvSpPr>
        <p:spPr>
          <a:noFill/>
        </p:spPr>
        <p:txBody>
          <a:bodyPr/>
          <a:lstStyle/>
          <a:p>
            <a:fld id="{D251101E-60A6-432E-A2D7-42D555B784AD}" type="slidenum">
              <a:rPr lang="en-US"/>
              <a:pPr/>
              <a:t>20</a:t>
            </a:fld>
            <a:endParaRPr lang="en-US"/>
          </a:p>
        </p:txBody>
      </p:sp>
      <p:sp>
        <p:nvSpPr>
          <p:cNvPr id="63491" name="Text Box 1"/>
          <p:cNvSpPr txBox="1">
            <a:spLocks noChangeArrowheads="1"/>
          </p:cNvSpPr>
          <p:nvPr/>
        </p:nvSpPr>
        <p:spPr bwMode="auto">
          <a:xfrm>
            <a:off x="1143000" y="685800"/>
            <a:ext cx="4568825" cy="3425825"/>
          </a:xfrm>
          <a:prstGeom prst="rect">
            <a:avLst/>
          </a:prstGeom>
          <a:solidFill>
            <a:srgbClr val="FFFFFF"/>
          </a:solidFill>
          <a:ln w="9360">
            <a:solidFill>
              <a:srgbClr val="000000"/>
            </a:solidFill>
            <a:miter lim="800000"/>
            <a:headEnd/>
            <a:tailEnd/>
          </a:ln>
        </p:spPr>
        <p:txBody>
          <a:bodyPr wrap="none" anchor="ctr"/>
          <a:lstStyle/>
          <a:p>
            <a:endParaRPr lang="en-US"/>
          </a:p>
        </p:txBody>
      </p:sp>
      <p:sp>
        <p:nvSpPr>
          <p:cNvPr id="63492" name="Text Box 2"/>
          <p:cNvSpPr>
            <a:spLocks noChangeArrowheads="1"/>
          </p:cNvSpPr>
          <p:nvPr>
            <p:ph type="body"/>
          </p:nvPr>
        </p:nvSpPr>
        <p:spPr>
          <a:xfrm>
            <a:off x="685800" y="4343400"/>
            <a:ext cx="5483225" cy="4706938"/>
          </a:xfrm>
          <a:noFill/>
          <a:ln/>
        </p:spPr>
        <p:txBody>
          <a:bodyPr lIns="90000" tIns="54360" rIns="90000" bIns="46800"/>
          <a:lstStyle/>
          <a:p>
            <a:pPr>
              <a:lnSpc>
                <a:spcPct val="95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mtClean="0">
              <a:latin typeface="Times New Roman" charset="0"/>
              <a:cs typeface="Lucida Sans Unicode" charset="0"/>
            </a:endParaRPr>
          </a:p>
          <a:p>
            <a:pPr>
              <a:lnSpc>
                <a:spcPct val="95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mtClean="0">
              <a:latin typeface="Times New Roman" charset="0"/>
              <a:cs typeface="Lucida Sans Unicode" charset="0"/>
            </a:endParaRPr>
          </a:p>
          <a:p>
            <a:pPr>
              <a:lnSpc>
                <a:spcPct val="95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Times New Roman" charset="0"/>
                <a:cs typeface="Lucida Sans Unicode" charset="0"/>
              </a:rPr>
              <a:t>Nutritional environment may impact via food access, marketing</a:t>
            </a:r>
          </a:p>
          <a:p>
            <a:pPr>
              <a:lnSpc>
                <a:spcPct val="95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Times New Roman" charset="0"/>
                <a:cs typeface="Lucida Sans Unicode" charset="0"/>
              </a:rPr>
              <a:t>A study of McDonald’s restaurants in Children’s Hospitals showed that the presence of a McDonald’s restaurant was associated with increased fast food purchasing by parents and a more positive perception of the healthiness of McDonald’sComplex problem related to unsafe conditions for physical activity in neightborhoods, poor neighborhood design for walking, inadequate facilitieis and programs for school and recreational activity, excessive sedentary time, inappropriate consumption of high density foods of poor nutritional value. food. </a:t>
            </a:r>
          </a:p>
          <a:p>
            <a:pPr>
              <a:lnSpc>
                <a:spcPct val="95000"/>
              </a:lnSpc>
              <a:spcBef>
                <a:spcPts val="450"/>
              </a:spcBef>
              <a:buFont typeface="Times New Roman"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Times New Roman" charset="0"/>
                <a:cs typeface="Lucida Sans Unicode" charset="0"/>
              </a:rPr>
              <a:t>A 2007 study in California showed that for low-inco</a:t>
            </a:r>
            <a:r>
              <a:rPr lang="en-US" sz="2800" smtClean="0">
                <a:latin typeface="Times New Roman" charset="0"/>
                <a:cs typeface="Lucida Sans Unicode" charset="0"/>
              </a:rPr>
              <a:t>me populations, the rates of diabetes and obesity correlated with the density of fast food restaurants and convenience stores in their neighborhood.</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5538" name="Rectangle 12"/>
          <p:cNvSpPr>
            <a:spLocks noGrp="1" noChangeArrowheads="1"/>
          </p:cNvSpPr>
          <p:nvPr>
            <p:ph type="sldNum" sz="quarter"/>
          </p:nvPr>
        </p:nvSpPr>
        <p:spPr>
          <a:noFill/>
        </p:spPr>
        <p:txBody>
          <a:bodyPr/>
          <a:lstStyle/>
          <a:p>
            <a:fld id="{A4A86346-7272-4310-8140-FB4276FF98A1}" type="slidenum">
              <a:rPr lang="en-US"/>
              <a:pPr/>
              <a:t>21</a:t>
            </a:fld>
            <a:endParaRPr lang="en-US"/>
          </a:p>
        </p:txBody>
      </p:sp>
      <p:sp>
        <p:nvSpPr>
          <p:cNvPr id="65539" name="Text Box 1"/>
          <p:cNvSpPr txBox="1">
            <a:spLocks noChangeArrowheads="1"/>
          </p:cNvSpPr>
          <p:nvPr/>
        </p:nvSpPr>
        <p:spPr bwMode="auto">
          <a:xfrm>
            <a:off x="3884613" y="8685213"/>
            <a:ext cx="2970212" cy="455612"/>
          </a:xfrm>
          <a:prstGeom prst="rect">
            <a:avLst/>
          </a:prstGeom>
          <a:noFill/>
          <a:ln w="9525">
            <a:noFill/>
            <a:round/>
            <a:headEnd/>
            <a:tailEnd/>
          </a:ln>
        </p:spPr>
        <p:txBody>
          <a:bodyPr lIns="90000" tIns="54360" rIns="90000" bIns="46800" anchor="b"/>
          <a:lstStyle/>
          <a:p>
            <a:pPr algn="r" eaLnBrk="1">
              <a:lnSpc>
                <a:spcPct val="9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135C8352-9964-4610-BF28-0D97E75F3D14}" type="slidenum">
              <a:rPr lang="en-US" sz="1200">
                <a:solidFill>
                  <a:srgbClr val="000000"/>
                </a:solidFill>
                <a:latin typeface="Times New Roman" charset="0"/>
              </a:rPr>
              <a:pPr algn="r" eaLnBrk="1">
                <a:lnSpc>
                  <a:spcPct val="9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21</a:t>
            </a:fld>
            <a:endParaRPr lang="en-US" sz="1200">
              <a:solidFill>
                <a:srgbClr val="000000"/>
              </a:solidFill>
              <a:latin typeface="Times New Roman" charset="0"/>
            </a:endParaRPr>
          </a:p>
        </p:txBody>
      </p:sp>
      <p:sp>
        <p:nvSpPr>
          <p:cNvPr id="65540" name="Text Box 2"/>
          <p:cNvSpPr txBox="1">
            <a:spLocks noChangeArrowheads="1"/>
          </p:cNvSpPr>
          <p:nvPr/>
        </p:nvSpPr>
        <p:spPr bwMode="auto">
          <a:xfrm>
            <a:off x="1104900" y="696913"/>
            <a:ext cx="4648200" cy="3486150"/>
          </a:xfrm>
          <a:prstGeom prst="rect">
            <a:avLst/>
          </a:prstGeom>
          <a:solidFill>
            <a:srgbClr val="FFFFFF"/>
          </a:solidFill>
          <a:ln w="9360">
            <a:solidFill>
              <a:srgbClr val="000000"/>
            </a:solidFill>
            <a:miter lim="800000"/>
            <a:headEnd/>
            <a:tailEnd/>
          </a:ln>
        </p:spPr>
        <p:txBody>
          <a:bodyPr wrap="none" anchor="ctr"/>
          <a:lstStyle/>
          <a:p>
            <a:endParaRPr lang="en-US"/>
          </a:p>
        </p:txBody>
      </p:sp>
      <p:sp>
        <p:nvSpPr>
          <p:cNvPr id="65541" name="Text Box 3"/>
          <p:cNvSpPr>
            <a:spLocks noChangeArrowheads="1"/>
          </p:cNvSpPr>
          <p:nvPr>
            <p:ph type="body"/>
          </p:nvPr>
        </p:nvSpPr>
        <p:spPr>
          <a:xfrm>
            <a:off x="685800" y="4343400"/>
            <a:ext cx="5478463" cy="4106863"/>
          </a:xfrm>
          <a:noFill/>
          <a:ln/>
        </p:spPr>
        <p:txBody>
          <a:bodyPr wrap="none" anchor="ctr"/>
          <a:lstStyle/>
          <a:p>
            <a:endParaRPr lang="en-US" smtClean="0">
              <a:latin typeface="Times New Roman"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8" name="Rectangle 12"/>
          <p:cNvSpPr>
            <a:spLocks noGrp="1" noChangeArrowheads="1"/>
          </p:cNvSpPr>
          <p:nvPr>
            <p:ph type="sldNum" sz="quarter"/>
          </p:nvPr>
        </p:nvSpPr>
        <p:spPr>
          <a:noFill/>
        </p:spPr>
        <p:txBody>
          <a:bodyPr/>
          <a:lstStyle/>
          <a:p>
            <a:fld id="{DA878BE5-C6A9-4B20-ACE7-0F5A4FCC7744}" type="slidenum">
              <a:rPr lang="en-US"/>
              <a:pPr/>
              <a:t>2</a:t>
            </a:fld>
            <a:endParaRPr lang="en-US"/>
          </a:p>
        </p:txBody>
      </p:sp>
      <p:sp>
        <p:nvSpPr>
          <p:cNvPr id="29699" name="Text Box 1"/>
          <p:cNvSpPr txBox="1">
            <a:spLocks noChangeArrowheads="1"/>
          </p:cNvSpPr>
          <p:nvPr/>
        </p:nvSpPr>
        <p:spPr bwMode="auto">
          <a:xfrm>
            <a:off x="3884613" y="8685213"/>
            <a:ext cx="2970212" cy="455612"/>
          </a:xfrm>
          <a:prstGeom prst="rect">
            <a:avLst/>
          </a:prstGeom>
          <a:noFill/>
          <a:ln w="9525">
            <a:noFill/>
            <a:round/>
            <a:headEnd/>
            <a:tailEnd/>
          </a:ln>
        </p:spPr>
        <p:txBody>
          <a:bodyPr lIns="90000" tIns="54360" rIns="90000" bIns="46800" anchor="b"/>
          <a:lstStyle/>
          <a:p>
            <a:pPr algn="r" eaLnBrk="1">
              <a:lnSpc>
                <a:spcPct val="9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17A4C4D9-01EF-4508-B966-25098E278149}" type="slidenum">
              <a:rPr lang="en-US" sz="1200">
                <a:solidFill>
                  <a:srgbClr val="000000"/>
                </a:solidFill>
                <a:latin typeface="Times New Roman" charset="0"/>
              </a:rPr>
              <a:pPr algn="r" eaLnBrk="1">
                <a:lnSpc>
                  <a:spcPct val="9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2</a:t>
            </a:fld>
            <a:endParaRPr lang="en-US" sz="1200">
              <a:solidFill>
                <a:srgbClr val="000000"/>
              </a:solidFill>
              <a:latin typeface="Times New Roman" charset="0"/>
            </a:endParaRPr>
          </a:p>
        </p:txBody>
      </p:sp>
      <p:sp>
        <p:nvSpPr>
          <p:cNvPr id="29700" name="Text Box 2"/>
          <p:cNvSpPr txBox="1">
            <a:spLocks noChangeArrowheads="1"/>
          </p:cNvSpPr>
          <p:nvPr/>
        </p:nvSpPr>
        <p:spPr bwMode="auto">
          <a:xfrm>
            <a:off x="1143000" y="685800"/>
            <a:ext cx="4572000" cy="3429000"/>
          </a:xfrm>
          <a:prstGeom prst="rect">
            <a:avLst/>
          </a:prstGeom>
          <a:solidFill>
            <a:srgbClr val="FFFFFF"/>
          </a:solidFill>
          <a:ln w="9360">
            <a:solidFill>
              <a:srgbClr val="000000"/>
            </a:solidFill>
            <a:miter lim="800000"/>
            <a:headEnd/>
            <a:tailEnd/>
          </a:ln>
        </p:spPr>
        <p:txBody>
          <a:bodyPr wrap="none" anchor="ctr"/>
          <a:lstStyle/>
          <a:p>
            <a:endParaRPr lang="en-US"/>
          </a:p>
        </p:txBody>
      </p:sp>
      <p:sp>
        <p:nvSpPr>
          <p:cNvPr id="29701" name="Text Box 3"/>
          <p:cNvSpPr>
            <a:spLocks noChangeArrowheads="1"/>
          </p:cNvSpPr>
          <p:nvPr>
            <p:ph type="body"/>
          </p:nvPr>
        </p:nvSpPr>
        <p:spPr>
          <a:xfrm>
            <a:off x="914400" y="4343400"/>
            <a:ext cx="5029200" cy="4114800"/>
          </a:xfrm>
          <a:noFill/>
          <a:ln/>
        </p:spPr>
        <p:txBody>
          <a:bodyPr lIns="90000" tIns="57240" rIns="90000" bIns="46800"/>
          <a:lstStyle/>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Each year in Calfornia, overweight and obesity cost families, employers, the health care industry and the government $21 billion</a:t>
            </a: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1 out of 3 children will have diabetes during their lifetimes.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6" name="Rectangle 12"/>
          <p:cNvSpPr>
            <a:spLocks noGrp="1" noChangeArrowheads="1"/>
          </p:cNvSpPr>
          <p:nvPr>
            <p:ph type="sldNum" sz="quarter"/>
          </p:nvPr>
        </p:nvSpPr>
        <p:spPr>
          <a:noFill/>
        </p:spPr>
        <p:txBody>
          <a:bodyPr/>
          <a:lstStyle/>
          <a:p>
            <a:fld id="{B5C20562-FB27-44AF-98FC-BD8AE1D24E53}" type="slidenum">
              <a:rPr lang="en-US"/>
              <a:pPr/>
              <a:t>3</a:t>
            </a:fld>
            <a:endParaRPr lang="en-US"/>
          </a:p>
        </p:txBody>
      </p:sp>
      <p:sp>
        <p:nvSpPr>
          <p:cNvPr id="31747" name="Text Box 1"/>
          <p:cNvSpPr txBox="1">
            <a:spLocks noChangeArrowheads="1"/>
          </p:cNvSpPr>
          <p:nvPr/>
        </p:nvSpPr>
        <p:spPr bwMode="auto">
          <a:xfrm>
            <a:off x="1143000" y="685800"/>
            <a:ext cx="4568825" cy="3425825"/>
          </a:xfrm>
          <a:prstGeom prst="rect">
            <a:avLst/>
          </a:prstGeom>
          <a:solidFill>
            <a:srgbClr val="FFFFFF"/>
          </a:solidFill>
          <a:ln w="9360">
            <a:solidFill>
              <a:srgbClr val="000000"/>
            </a:solidFill>
            <a:miter lim="800000"/>
            <a:headEnd/>
            <a:tailEnd/>
          </a:ln>
        </p:spPr>
        <p:txBody>
          <a:bodyPr wrap="none" anchor="ctr"/>
          <a:lstStyle/>
          <a:p>
            <a:endParaRPr lang="en-US"/>
          </a:p>
        </p:txBody>
      </p:sp>
      <p:sp>
        <p:nvSpPr>
          <p:cNvPr id="31748" name="Text Box 2"/>
          <p:cNvSpPr>
            <a:spLocks noChangeArrowheads="1"/>
          </p:cNvSpPr>
          <p:nvPr>
            <p:ph type="body"/>
          </p:nvPr>
        </p:nvSpPr>
        <p:spPr>
          <a:xfrm>
            <a:off x="685800" y="4343400"/>
            <a:ext cx="5478463" cy="4106863"/>
          </a:xfrm>
          <a:noFill/>
          <a:ln/>
        </p:spPr>
        <p:txBody>
          <a:bodyPr wrap="none" anchor="ctr"/>
          <a:lstStyle/>
          <a:p>
            <a:endParaRPr lang="en-US" smtClean="0">
              <a:latin typeface="Times New Roman"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p:cNvSpPr>
          <p:nvPr>
            <p:ph type="sldImg"/>
          </p:nvPr>
        </p:nvSpPr>
        <p:spPr>
          <a:xfrm>
            <a:off x="1144588" y="685800"/>
            <a:ext cx="4559300" cy="3419475"/>
          </a:xfrm>
        </p:spPr>
      </p:sp>
      <p:sp>
        <p:nvSpPr>
          <p:cNvPr id="33795" name="Notes Placeholder 2"/>
          <p:cNvSpPr>
            <a:spLocks noGrp="1"/>
          </p:cNvSpPr>
          <p:nvPr>
            <p:ph type="body" idx="1"/>
          </p:nvPr>
        </p:nvSpPr>
        <p:spPr>
          <a:noFill/>
          <a:ln/>
        </p:spPr>
        <p:txBody>
          <a:bodyPr/>
          <a:lstStyle/>
          <a:p>
            <a:r>
              <a:rPr lang="en-US" smtClean="0">
                <a:latin typeface="Times New Roman" charset="0"/>
              </a:rPr>
              <a:t>Agreements negotiate type of beverage sold, location and number of machines, placement of beverages in the machine, portion sizes, advertisign rights, terms for cash advances, commissions, accountability, contract length</a:t>
            </a:r>
          </a:p>
          <a:p>
            <a:endParaRPr lang="en-US" smtClean="0">
              <a:latin typeface="Times New Roman" charset="0"/>
            </a:endParaRPr>
          </a:p>
          <a:p>
            <a:pPr eaLnBrk="1" hangingPunct="1">
              <a:lnSpc>
                <a:spcPct val="93000"/>
              </a:lnSpc>
              <a:spcBef>
                <a:spcPts val="450"/>
              </a:spcBef>
            </a:pPr>
            <a:endParaRPr lang="en-US" smtClean="0">
              <a:latin typeface="Arial" charset="0"/>
              <a:cs typeface="Lucida Sans Unicode" charset="0"/>
            </a:endParaRPr>
          </a:p>
          <a:p>
            <a:pPr eaLnBrk="1" hangingPunct="1">
              <a:lnSpc>
                <a:spcPct val="93000"/>
              </a:lnSpc>
              <a:spcBef>
                <a:spcPts val="450"/>
              </a:spcBef>
            </a:pPr>
            <a:r>
              <a:rPr lang="en-US" smtClean="0">
                <a:latin typeface="Arial" charset="0"/>
                <a:cs typeface="Lucida Sans Unicode" charset="0"/>
              </a:rPr>
              <a:t>Torlakson proposed 50% healthy bill in 2003</a:t>
            </a:r>
          </a:p>
          <a:p>
            <a:pPr eaLnBrk="1" hangingPunct="1">
              <a:lnSpc>
                <a:spcPct val="93000"/>
              </a:lnSpc>
              <a:spcBef>
                <a:spcPts val="450"/>
              </a:spcBef>
            </a:pPr>
            <a:endParaRPr lang="en-US" smtClean="0">
              <a:latin typeface="Arial" charset="0"/>
              <a:cs typeface="Lucida Sans Unicode" charset="0"/>
            </a:endParaRPr>
          </a:p>
          <a:p>
            <a:pPr eaLnBrk="1" hangingPunct="1">
              <a:lnSpc>
                <a:spcPct val="93000"/>
              </a:lnSpc>
              <a:spcBef>
                <a:spcPts val="450"/>
              </a:spcBef>
            </a:pPr>
            <a:endParaRPr lang="en-US" smtClean="0">
              <a:latin typeface="Times New Roman" charset="0"/>
            </a:endParaRPr>
          </a:p>
        </p:txBody>
      </p:sp>
      <p:sp>
        <p:nvSpPr>
          <p:cNvPr id="33796" name="Slide Number Placeholder 3"/>
          <p:cNvSpPr>
            <a:spLocks noGrp="1"/>
          </p:cNvSpPr>
          <p:nvPr>
            <p:ph type="sldNum" sz="quarter"/>
          </p:nvPr>
        </p:nvSpPr>
        <p:spPr>
          <a:noFill/>
        </p:spPr>
        <p:txBody>
          <a:bodyPr/>
          <a:lstStyle/>
          <a:p>
            <a:fld id="{C330F0D1-7483-4499-93DC-66D6AF8A6E22}"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5842" name="Rectangle 12"/>
          <p:cNvSpPr>
            <a:spLocks noGrp="1" noChangeArrowheads="1"/>
          </p:cNvSpPr>
          <p:nvPr>
            <p:ph type="sldNum" sz="quarter"/>
          </p:nvPr>
        </p:nvSpPr>
        <p:spPr>
          <a:noFill/>
        </p:spPr>
        <p:txBody>
          <a:bodyPr/>
          <a:lstStyle/>
          <a:p>
            <a:fld id="{E03B59A1-138D-4A9C-A243-56E21D1C72EB}" type="slidenum">
              <a:rPr lang="en-US"/>
              <a:pPr/>
              <a:t>5</a:t>
            </a:fld>
            <a:endParaRPr lang="en-US"/>
          </a:p>
        </p:txBody>
      </p:sp>
      <p:sp>
        <p:nvSpPr>
          <p:cNvPr id="35843" name="Text Box 1"/>
          <p:cNvSpPr txBox="1">
            <a:spLocks noChangeArrowheads="1"/>
          </p:cNvSpPr>
          <p:nvPr/>
        </p:nvSpPr>
        <p:spPr bwMode="auto">
          <a:xfrm>
            <a:off x="3884613" y="8685213"/>
            <a:ext cx="2970212" cy="455612"/>
          </a:xfrm>
          <a:prstGeom prst="rect">
            <a:avLst/>
          </a:prstGeom>
          <a:noFill/>
          <a:ln w="9525">
            <a:noFill/>
            <a:round/>
            <a:headEnd/>
            <a:tailEnd/>
          </a:ln>
        </p:spPr>
        <p:txBody>
          <a:bodyPr lIns="90000" tIns="54360" rIns="90000" bIns="46800" anchor="b"/>
          <a:lstStyle/>
          <a:p>
            <a:pPr algn="r" eaLnBrk="1">
              <a:lnSpc>
                <a:spcPct val="9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FCBF22ED-35D5-463C-B2BC-342239671123}" type="slidenum">
              <a:rPr lang="en-US" sz="1200">
                <a:solidFill>
                  <a:srgbClr val="000000"/>
                </a:solidFill>
                <a:latin typeface="Times New Roman" charset="0"/>
              </a:rPr>
              <a:pPr algn="r" eaLnBrk="1">
                <a:lnSpc>
                  <a:spcPct val="9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5</a:t>
            </a:fld>
            <a:endParaRPr lang="en-US" sz="1200">
              <a:solidFill>
                <a:srgbClr val="000000"/>
              </a:solidFill>
              <a:latin typeface="Times New Roman" charset="0"/>
            </a:endParaRPr>
          </a:p>
        </p:txBody>
      </p:sp>
      <p:sp>
        <p:nvSpPr>
          <p:cNvPr id="35844" name="Text Box 2"/>
          <p:cNvSpPr txBox="1">
            <a:spLocks noChangeArrowheads="1"/>
          </p:cNvSpPr>
          <p:nvPr/>
        </p:nvSpPr>
        <p:spPr bwMode="auto">
          <a:xfrm>
            <a:off x="1104900" y="696913"/>
            <a:ext cx="4648200" cy="3486150"/>
          </a:xfrm>
          <a:prstGeom prst="rect">
            <a:avLst/>
          </a:prstGeom>
          <a:solidFill>
            <a:srgbClr val="FFFFFF"/>
          </a:solidFill>
          <a:ln w="9360">
            <a:solidFill>
              <a:srgbClr val="000000"/>
            </a:solidFill>
            <a:miter lim="800000"/>
            <a:headEnd/>
            <a:tailEnd/>
          </a:ln>
        </p:spPr>
        <p:txBody>
          <a:bodyPr wrap="none" anchor="ctr"/>
          <a:lstStyle/>
          <a:p>
            <a:endParaRPr lang="en-US"/>
          </a:p>
        </p:txBody>
      </p:sp>
      <p:sp>
        <p:nvSpPr>
          <p:cNvPr id="35845" name="Text Box 3"/>
          <p:cNvSpPr>
            <a:spLocks noChangeArrowheads="1"/>
          </p:cNvSpPr>
          <p:nvPr>
            <p:ph type="body"/>
          </p:nvPr>
        </p:nvSpPr>
        <p:spPr>
          <a:xfrm>
            <a:off x="914400" y="4416425"/>
            <a:ext cx="5029200" cy="4183063"/>
          </a:xfrm>
          <a:noFill/>
          <a:ln/>
        </p:spPr>
        <p:txBody>
          <a:bodyPr lIns="90000" tIns="57240" rIns="90000" bIns="46800"/>
          <a:lstStyle/>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6 clinic sites do not have</a:t>
            </a: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mtClean="0">
              <a:latin typeface="Arial" charset="0"/>
              <a:cs typeface="Lucida Sans Unicode" charset="0"/>
            </a:endParaRP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mtClean="0">
              <a:latin typeface="Arial" charset="0"/>
              <a:cs typeface="Lucida Sans Unicode" charset="0"/>
            </a:endParaRP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mtClean="0">
              <a:latin typeface="Arial" charset="0"/>
              <a:cs typeface="Lucida Sans Unicode" charset="0"/>
            </a:endParaRP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Question: How does the easy access to junk food affect the families and children that you serve? </a:t>
            </a: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	“If it's available and convenient, it will be consumed&gt;poor nutrition, weight problems and caries.” </a:t>
            </a: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	“Terribly high rates of obesity and dental caries. Families cannot reject school lunch (which is often low-quality junk food) and WIC (also source of low-quality juice and 	refined carbs). They also have little time to cook healthy meals.” </a:t>
            </a: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	 </a:t>
            </a: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County survey 2005 – 148 snack and beverage vending machines in County buildings – 44 in locations serving public</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890" name="Rectangle 12"/>
          <p:cNvSpPr>
            <a:spLocks noGrp="1" noChangeArrowheads="1"/>
          </p:cNvSpPr>
          <p:nvPr>
            <p:ph type="sldNum" sz="quarter"/>
          </p:nvPr>
        </p:nvSpPr>
        <p:spPr>
          <a:noFill/>
        </p:spPr>
        <p:txBody>
          <a:bodyPr/>
          <a:lstStyle/>
          <a:p>
            <a:fld id="{B4424CAC-B015-474B-9731-B19AF7590AAA}" type="slidenum">
              <a:rPr lang="en-US"/>
              <a:pPr/>
              <a:t>6</a:t>
            </a:fld>
            <a:endParaRPr lang="en-US"/>
          </a:p>
        </p:txBody>
      </p:sp>
      <p:sp>
        <p:nvSpPr>
          <p:cNvPr id="37891" name="Text Box 1"/>
          <p:cNvSpPr txBox="1">
            <a:spLocks noChangeArrowheads="1"/>
          </p:cNvSpPr>
          <p:nvPr/>
        </p:nvSpPr>
        <p:spPr bwMode="auto">
          <a:xfrm>
            <a:off x="1143000" y="685800"/>
            <a:ext cx="4570413" cy="3427413"/>
          </a:xfrm>
          <a:prstGeom prst="rect">
            <a:avLst/>
          </a:prstGeom>
          <a:solidFill>
            <a:srgbClr val="FFFFFF"/>
          </a:solidFill>
          <a:ln w="9360">
            <a:solidFill>
              <a:srgbClr val="000000"/>
            </a:solidFill>
            <a:miter lim="800000"/>
            <a:headEnd/>
            <a:tailEnd/>
          </a:ln>
        </p:spPr>
        <p:txBody>
          <a:bodyPr wrap="none" anchor="ctr"/>
          <a:lstStyle/>
          <a:p>
            <a:endParaRPr lang="en-US"/>
          </a:p>
        </p:txBody>
      </p:sp>
      <p:sp>
        <p:nvSpPr>
          <p:cNvPr id="37892" name="Text Box 2"/>
          <p:cNvSpPr>
            <a:spLocks noChangeArrowheads="1"/>
          </p:cNvSpPr>
          <p:nvPr>
            <p:ph type="body"/>
          </p:nvPr>
        </p:nvSpPr>
        <p:spPr>
          <a:xfrm>
            <a:off x="685800" y="4343400"/>
            <a:ext cx="5484813" cy="4117975"/>
          </a:xfrm>
          <a:noFill/>
          <a:ln/>
        </p:spPr>
        <p:txBody>
          <a:bodyPr lIns="90000" tIns="57240" rIns="90000" bIns="46800"/>
          <a:lstStyle/>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County survey 2005 – 148 snack and beverage vending machines in County buildings – 44 in locations serving public</a:t>
            </a:r>
          </a:p>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Arial" charset="0"/>
                <a:cs typeface="Lucida Sans Unicode" charset="0"/>
              </a:rPr>
              <a:t>een star marks healthy</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938" name="Rectangle 12"/>
          <p:cNvSpPr>
            <a:spLocks noGrp="1" noChangeArrowheads="1"/>
          </p:cNvSpPr>
          <p:nvPr>
            <p:ph type="sldNum" sz="quarter"/>
          </p:nvPr>
        </p:nvSpPr>
        <p:spPr>
          <a:noFill/>
        </p:spPr>
        <p:txBody>
          <a:bodyPr/>
          <a:lstStyle/>
          <a:p>
            <a:fld id="{CF97460B-86C6-4801-B6FC-A01C503A03C9}" type="slidenum">
              <a:rPr lang="en-US"/>
              <a:pPr/>
              <a:t>7</a:t>
            </a:fld>
            <a:endParaRPr lang="en-US"/>
          </a:p>
        </p:txBody>
      </p:sp>
      <p:sp>
        <p:nvSpPr>
          <p:cNvPr id="39939" name="Text Box 1"/>
          <p:cNvSpPr txBox="1">
            <a:spLocks noChangeArrowheads="1"/>
          </p:cNvSpPr>
          <p:nvPr/>
        </p:nvSpPr>
        <p:spPr bwMode="auto">
          <a:xfrm>
            <a:off x="3884613" y="8685213"/>
            <a:ext cx="2970212" cy="455612"/>
          </a:xfrm>
          <a:prstGeom prst="rect">
            <a:avLst/>
          </a:prstGeom>
          <a:noFill/>
          <a:ln w="9525">
            <a:noFill/>
            <a:round/>
            <a:headEnd/>
            <a:tailEnd/>
          </a:ln>
        </p:spPr>
        <p:txBody>
          <a:bodyPr lIns="90000" tIns="54360" rIns="90000" bIns="46800" anchor="b"/>
          <a:lstStyle/>
          <a:p>
            <a:pPr algn="r" eaLnBrk="1">
              <a:lnSpc>
                <a:spcPct val="9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209DF380-04D9-4BC8-B16F-61A72D691F4B}" type="slidenum">
              <a:rPr lang="en-US" sz="1200">
                <a:solidFill>
                  <a:srgbClr val="000000"/>
                </a:solidFill>
                <a:latin typeface="Times New Roman" charset="0"/>
              </a:rPr>
              <a:pPr algn="r" eaLnBrk="1">
                <a:lnSpc>
                  <a:spcPct val="9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7</a:t>
            </a:fld>
            <a:endParaRPr lang="en-US" sz="1200">
              <a:solidFill>
                <a:srgbClr val="000000"/>
              </a:solidFill>
              <a:latin typeface="Times New Roman" charset="0"/>
            </a:endParaRPr>
          </a:p>
        </p:txBody>
      </p:sp>
      <p:sp>
        <p:nvSpPr>
          <p:cNvPr id="39940" name="Text Box 2"/>
          <p:cNvSpPr txBox="1">
            <a:spLocks noChangeArrowheads="1"/>
          </p:cNvSpPr>
          <p:nvPr/>
        </p:nvSpPr>
        <p:spPr bwMode="auto">
          <a:xfrm>
            <a:off x="1104900" y="696913"/>
            <a:ext cx="4648200" cy="3486150"/>
          </a:xfrm>
          <a:prstGeom prst="rect">
            <a:avLst/>
          </a:prstGeom>
          <a:solidFill>
            <a:srgbClr val="FFFFFF"/>
          </a:solidFill>
          <a:ln w="9360">
            <a:solidFill>
              <a:srgbClr val="000000"/>
            </a:solidFill>
            <a:miter lim="800000"/>
            <a:headEnd/>
            <a:tailEnd/>
          </a:ln>
        </p:spPr>
        <p:txBody>
          <a:bodyPr wrap="none" anchor="ctr"/>
          <a:lstStyle/>
          <a:p>
            <a:endParaRPr lang="en-US"/>
          </a:p>
        </p:txBody>
      </p:sp>
      <p:sp>
        <p:nvSpPr>
          <p:cNvPr id="39941" name="Text Box 3"/>
          <p:cNvSpPr>
            <a:spLocks noChangeArrowheads="1"/>
          </p:cNvSpPr>
          <p:nvPr>
            <p:ph type="body"/>
          </p:nvPr>
        </p:nvSpPr>
        <p:spPr>
          <a:xfrm>
            <a:off x="914400" y="4416425"/>
            <a:ext cx="5029200" cy="4183063"/>
          </a:xfrm>
          <a:noFill/>
          <a:ln/>
        </p:spPr>
        <p:txBody>
          <a:bodyPr lIns="90000" tIns="54360" rIns="90000" bIns="46800"/>
          <a:lstStyle/>
          <a:p>
            <a:pPr eaLnBrk="1" hangingPunct="1">
              <a:lnSpc>
                <a:spcPct val="93000"/>
              </a:lnSpc>
              <a:spcBef>
                <a:spcPts val="4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latin typeface="Times New Roman" charset="0"/>
              </a:rPr>
              <a:t>Bowing to a public relations effort gone awry, General Mills on Tuesday said it plans to drop the "Smart Choices" label from its products after the Food and Drug Administration and others said the label misled consumers.Designed largely by food companies and rolled out this summer, the label was billed as a simple way for consumers to find healthy foods in supermarket aisles.Yet when the label began appearing on Froot Loops and high-fat mayonnaise, consumer groups cried foul.</a:t>
            </a:r>
            <a:endParaRPr lang="en-US" b="1" smtClean="0">
              <a:latin typeface="Arial" charset="0"/>
              <a:cs typeface="Lucida Sans Unicode"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6" name="Rectangle 12"/>
          <p:cNvSpPr>
            <a:spLocks noGrp="1" noChangeArrowheads="1"/>
          </p:cNvSpPr>
          <p:nvPr>
            <p:ph type="sldNum" sz="quarter"/>
          </p:nvPr>
        </p:nvSpPr>
        <p:spPr>
          <a:noFill/>
        </p:spPr>
        <p:txBody>
          <a:bodyPr/>
          <a:lstStyle/>
          <a:p>
            <a:fld id="{B2FD8B5F-87FC-4D8B-8413-A1EBE9B3AF07}" type="slidenum">
              <a:rPr lang="en-US"/>
              <a:pPr/>
              <a:t>8</a:t>
            </a:fld>
            <a:endParaRPr lang="en-US"/>
          </a:p>
        </p:txBody>
      </p:sp>
      <p:sp>
        <p:nvSpPr>
          <p:cNvPr id="41987" name="Text Box 1"/>
          <p:cNvSpPr>
            <a:spLocks noChangeArrowheads="1"/>
          </p:cNvSpPr>
          <p:nvPr>
            <p:ph type="sldImg"/>
          </p:nvPr>
        </p:nvSpPr>
        <p:spPr>
          <a:xfrm>
            <a:off x="1144588" y="685800"/>
            <a:ext cx="4560887" cy="3421063"/>
          </a:xfrm>
          <a:solidFill>
            <a:srgbClr val="FFFFFF"/>
          </a:solidFill>
          <a:ln>
            <a:solidFill>
              <a:srgbClr val="000000"/>
            </a:solidFill>
            <a:miter lim="800000"/>
          </a:ln>
        </p:spPr>
      </p:sp>
      <p:sp>
        <p:nvSpPr>
          <p:cNvPr id="41988" name="Text Box 2"/>
          <p:cNvSpPr>
            <a:spLocks noChangeArrowheads="1"/>
          </p:cNvSpPr>
          <p:nvPr>
            <p:ph type="body" idx="1"/>
          </p:nvPr>
        </p:nvSpPr>
        <p:spPr>
          <a:xfrm>
            <a:off x="685800" y="4343400"/>
            <a:ext cx="5478463" cy="4017963"/>
          </a:xfrm>
          <a:noFill/>
          <a:ln/>
        </p:spPr>
        <p:txBody>
          <a:bodyPr wrap="none" anchor="ctr"/>
          <a:lstStyle/>
          <a:p>
            <a:endParaRPr lang="en-US" smtClean="0">
              <a:latin typeface="Times New Roman"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034" name="Rectangle 12"/>
          <p:cNvSpPr>
            <a:spLocks noGrp="1" noChangeArrowheads="1"/>
          </p:cNvSpPr>
          <p:nvPr>
            <p:ph type="sldNum" sz="quarter"/>
          </p:nvPr>
        </p:nvSpPr>
        <p:spPr>
          <a:noFill/>
        </p:spPr>
        <p:txBody>
          <a:bodyPr/>
          <a:lstStyle/>
          <a:p>
            <a:fld id="{3B3159DC-B392-42D7-B183-118F37914577}" type="slidenum">
              <a:rPr lang="en-US"/>
              <a:pPr/>
              <a:t>9</a:t>
            </a:fld>
            <a:endParaRPr lang="en-US"/>
          </a:p>
        </p:txBody>
      </p:sp>
      <p:sp>
        <p:nvSpPr>
          <p:cNvPr id="44035" name="Text Box 1"/>
          <p:cNvSpPr>
            <a:spLocks noChangeArrowheads="1"/>
          </p:cNvSpPr>
          <p:nvPr>
            <p:ph type="sldImg"/>
          </p:nvPr>
        </p:nvSpPr>
        <p:spPr>
          <a:xfrm>
            <a:off x="1144588" y="685800"/>
            <a:ext cx="4560887" cy="3421063"/>
          </a:xfrm>
          <a:solidFill>
            <a:srgbClr val="FFFFFF"/>
          </a:solidFill>
          <a:ln>
            <a:solidFill>
              <a:srgbClr val="000000"/>
            </a:solidFill>
            <a:miter lim="800000"/>
          </a:ln>
        </p:spPr>
      </p:sp>
      <p:sp>
        <p:nvSpPr>
          <p:cNvPr id="44036" name="Text Box 2"/>
          <p:cNvSpPr>
            <a:spLocks noChangeArrowheads="1"/>
          </p:cNvSpPr>
          <p:nvPr>
            <p:ph type="body" idx="1"/>
          </p:nvPr>
        </p:nvSpPr>
        <p:spPr>
          <a:xfrm>
            <a:off x="685800" y="4343400"/>
            <a:ext cx="5478463" cy="4017963"/>
          </a:xfrm>
          <a:noFill/>
          <a:ln/>
        </p:spPr>
        <p:txBody>
          <a:bodyPr wrap="none" anchor="ctr"/>
          <a:lstStyle/>
          <a:p>
            <a:r>
              <a:rPr lang="en-US" smtClean="0">
                <a:latin typeface="Times New Roman" charset="0"/>
              </a:rPr>
              <a:t>2</a:t>
            </a:r>
            <a:r>
              <a:rPr lang="en-US" baseline="30000" smtClean="0">
                <a:latin typeface="Times New Roman" charset="0"/>
              </a:rPr>
              <a:t>nd</a:t>
            </a:r>
            <a:r>
              <a:rPr lang="en-US" smtClean="0">
                <a:latin typeface="Times New Roman" charset="0"/>
              </a:rPr>
              <a:t> highest rate in county after Oakley</a:t>
            </a:r>
          </a:p>
          <a:p>
            <a:r>
              <a:rPr lang="en-US" smtClean="0">
                <a:latin typeface="Times New Roman" charset="0"/>
              </a:rPr>
              <a:t>377 fifth graders</a:t>
            </a:r>
          </a:p>
          <a:p>
            <a:endParaRPr lang="en-US" smtClean="0">
              <a:latin typeface="Times New Roman"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9"/>
          <p:cNvSpPr>
            <a:spLocks noGrp="1" noChangeArrowheads="1"/>
          </p:cNvSpPr>
          <p:nvPr>
            <p:ph type="sldNum" idx="10"/>
          </p:nvPr>
        </p:nvSpPr>
        <p:spPr>
          <a:ln/>
        </p:spPr>
        <p:txBody>
          <a:bodyPr/>
          <a:lstStyle>
            <a:lvl1pPr>
              <a:defRPr/>
            </a:lvl1pPr>
          </a:lstStyle>
          <a:p>
            <a:fld id="{D21436CB-A3AD-4B18-8A2E-6B073F05F6BA}"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sldNum" idx="10"/>
          </p:nvPr>
        </p:nvSpPr>
        <p:spPr>
          <a:ln/>
        </p:spPr>
        <p:txBody>
          <a:bodyPr/>
          <a:lstStyle>
            <a:lvl1pPr>
              <a:defRPr/>
            </a:lvl1pPr>
          </a:lstStyle>
          <a:p>
            <a:fld id="{E2E8FC83-8686-4AA4-8481-C58E63B2FB28}"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43663" y="228600"/>
            <a:ext cx="2081212" cy="57816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95263" y="228600"/>
            <a:ext cx="6096000" cy="57816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sldNum" idx="10"/>
          </p:nvPr>
        </p:nvSpPr>
        <p:spPr>
          <a:ln/>
        </p:spPr>
        <p:txBody>
          <a:bodyPr/>
          <a:lstStyle>
            <a:lvl1pPr>
              <a:defRPr/>
            </a:lvl1pPr>
          </a:lstStyle>
          <a:p>
            <a:fld id="{39C98CCF-EC12-48C4-8518-E8823B1E3AB8}"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9"/>
          <p:cNvSpPr>
            <a:spLocks noGrp="1" noChangeArrowheads="1"/>
          </p:cNvSpPr>
          <p:nvPr>
            <p:ph type="sldNum" idx="10"/>
          </p:nvPr>
        </p:nvSpPr>
        <p:spPr>
          <a:ln/>
        </p:spPr>
        <p:txBody>
          <a:bodyPr/>
          <a:lstStyle>
            <a:lvl1pPr>
              <a:defRPr/>
            </a:lvl1pPr>
          </a:lstStyle>
          <a:p>
            <a:fld id="{5443A893-5672-42CD-A9DE-A0F3D22EABF7}"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sldNum" idx="10"/>
          </p:nvPr>
        </p:nvSpPr>
        <p:spPr>
          <a:ln/>
        </p:spPr>
        <p:txBody>
          <a:bodyPr/>
          <a:lstStyle>
            <a:lvl1pPr>
              <a:defRPr/>
            </a:lvl1pPr>
          </a:lstStyle>
          <a:p>
            <a:fld id="{9B41923D-7CBD-475C-A0A4-26FB55DFAF12}"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9"/>
          <p:cNvSpPr>
            <a:spLocks noGrp="1" noChangeArrowheads="1"/>
          </p:cNvSpPr>
          <p:nvPr>
            <p:ph type="sldNum" idx="10"/>
          </p:nvPr>
        </p:nvSpPr>
        <p:spPr>
          <a:ln/>
        </p:spPr>
        <p:txBody>
          <a:bodyPr/>
          <a:lstStyle>
            <a:lvl1pPr>
              <a:defRPr/>
            </a:lvl1pPr>
          </a:lstStyle>
          <a:p>
            <a:fld id="{E94877A9-B2D2-4D38-98FB-96B2155C6FC9}"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4963"/>
            <a:ext cx="4033838" cy="45164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3438" y="1604963"/>
            <a:ext cx="4033837" cy="45164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9"/>
          <p:cNvSpPr>
            <a:spLocks noGrp="1" noChangeArrowheads="1"/>
          </p:cNvSpPr>
          <p:nvPr>
            <p:ph type="sldNum" idx="10"/>
          </p:nvPr>
        </p:nvSpPr>
        <p:spPr>
          <a:ln/>
        </p:spPr>
        <p:txBody>
          <a:bodyPr/>
          <a:lstStyle>
            <a:lvl1pPr>
              <a:defRPr/>
            </a:lvl1pPr>
          </a:lstStyle>
          <a:p>
            <a:fld id="{5A55C11B-1DA6-4BB0-B21F-25229F0B123D}"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9"/>
          <p:cNvSpPr>
            <a:spLocks noGrp="1" noChangeArrowheads="1"/>
          </p:cNvSpPr>
          <p:nvPr>
            <p:ph type="sldNum" idx="10"/>
          </p:nvPr>
        </p:nvSpPr>
        <p:spPr>
          <a:ln/>
        </p:spPr>
        <p:txBody>
          <a:bodyPr/>
          <a:lstStyle>
            <a:lvl1pPr>
              <a:defRPr/>
            </a:lvl1pPr>
          </a:lstStyle>
          <a:p>
            <a:fld id="{FFC97669-C1D2-4724-93F9-5D2180FB57B9}" type="slidenum">
              <a:rPr lang="en-US"/>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9"/>
          <p:cNvSpPr>
            <a:spLocks noGrp="1" noChangeArrowheads="1"/>
          </p:cNvSpPr>
          <p:nvPr>
            <p:ph type="sldNum" idx="10"/>
          </p:nvPr>
        </p:nvSpPr>
        <p:spPr>
          <a:ln/>
        </p:spPr>
        <p:txBody>
          <a:bodyPr/>
          <a:lstStyle>
            <a:lvl1pPr>
              <a:defRPr/>
            </a:lvl1pPr>
          </a:lstStyle>
          <a:p>
            <a:fld id="{AE57E4FB-BDB9-4900-A402-5EC598C3AC83}" type="slidenum">
              <a:rPr lang="en-US"/>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9"/>
          <p:cNvSpPr>
            <a:spLocks noGrp="1" noChangeArrowheads="1"/>
          </p:cNvSpPr>
          <p:nvPr>
            <p:ph type="sldNum" idx="10"/>
          </p:nvPr>
        </p:nvSpPr>
        <p:spPr>
          <a:ln/>
        </p:spPr>
        <p:txBody>
          <a:bodyPr/>
          <a:lstStyle>
            <a:lvl1pPr>
              <a:defRPr/>
            </a:lvl1pPr>
          </a:lstStyle>
          <a:p>
            <a:fld id="{8FC2AF9D-F403-4417-99B0-FFC6D7684C50}" type="slidenum">
              <a:rPr lang="en-US"/>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sldNum" idx="10"/>
          </p:nvPr>
        </p:nvSpPr>
        <p:spPr>
          <a:ln/>
        </p:spPr>
        <p:txBody>
          <a:bodyPr/>
          <a:lstStyle>
            <a:lvl1pPr>
              <a:defRPr/>
            </a:lvl1pPr>
          </a:lstStyle>
          <a:p>
            <a:fld id="{99826757-8C9D-43CF-A9EF-91A4FA8E3360}"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sldNum" idx="10"/>
          </p:nvPr>
        </p:nvSpPr>
        <p:spPr>
          <a:ln/>
        </p:spPr>
        <p:txBody>
          <a:bodyPr/>
          <a:lstStyle>
            <a:lvl1pPr>
              <a:defRPr/>
            </a:lvl1pPr>
          </a:lstStyle>
          <a:p>
            <a:fld id="{BC801076-57CC-4C6B-A7D7-8900FA532D61}" type="slidenum">
              <a:rPr lang="en-US"/>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sldNum" idx="10"/>
          </p:nvPr>
        </p:nvSpPr>
        <p:spPr>
          <a:ln/>
        </p:spPr>
        <p:txBody>
          <a:bodyPr/>
          <a:lstStyle>
            <a:lvl1pPr>
              <a:defRPr/>
            </a:lvl1pPr>
          </a:lstStyle>
          <a:p>
            <a:fld id="{8ED32832-5E1B-4FD0-9CC5-FB87E8E7C0A5}" type="slidenum">
              <a:rPr lang="en-US"/>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sldNum" idx="10"/>
          </p:nvPr>
        </p:nvSpPr>
        <p:spPr>
          <a:ln/>
        </p:spPr>
        <p:txBody>
          <a:bodyPr/>
          <a:lstStyle>
            <a:lvl1pPr>
              <a:defRPr/>
            </a:lvl1pPr>
          </a:lstStyle>
          <a:p>
            <a:fld id="{AE7A53DE-E388-4ADF-B9F3-6548C6BCB62F}" type="slidenum">
              <a:rPr lang="en-US"/>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5900" y="1427163"/>
            <a:ext cx="2111375" cy="46942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1427163"/>
            <a:ext cx="6184900" cy="46942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sldNum" idx="10"/>
          </p:nvPr>
        </p:nvSpPr>
        <p:spPr>
          <a:ln/>
        </p:spPr>
        <p:txBody>
          <a:bodyPr/>
          <a:lstStyle>
            <a:lvl1pPr>
              <a:defRPr/>
            </a:lvl1pPr>
          </a:lstStyle>
          <a:p>
            <a:fld id="{766FFDE5-E9E9-4BF1-8E75-B9CB2C3CD814}"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9"/>
          <p:cNvSpPr>
            <a:spLocks noGrp="1" noChangeArrowheads="1"/>
          </p:cNvSpPr>
          <p:nvPr>
            <p:ph type="sldNum" idx="10"/>
          </p:nvPr>
        </p:nvSpPr>
        <p:spPr>
          <a:ln/>
        </p:spPr>
        <p:txBody>
          <a:bodyPr/>
          <a:lstStyle>
            <a:lvl1pPr>
              <a:defRPr/>
            </a:lvl1pPr>
          </a:lstStyle>
          <a:p>
            <a:fld id="{41DD65DF-DE16-4A83-959C-99CCCECC5577}"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0"/>
            <a:ext cx="3881438" cy="4410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3438" y="1600200"/>
            <a:ext cx="3881437" cy="4410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9"/>
          <p:cNvSpPr>
            <a:spLocks noGrp="1" noChangeArrowheads="1"/>
          </p:cNvSpPr>
          <p:nvPr>
            <p:ph type="sldNum" idx="10"/>
          </p:nvPr>
        </p:nvSpPr>
        <p:spPr>
          <a:ln/>
        </p:spPr>
        <p:txBody>
          <a:bodyPr/>
          <a:lstStyle>
            <a:lvl1pPr>
              <a:defRPr/>
            </a:lvl1pPr>
          </a:lstStyle>
          <a:p>
            <a:fld id="{983CA468-57F4-458F-B124-A86843F2390D}"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9"/>
          <p:cNvSpPr>
            <a:spLocks noGrp="1" noChangeArrowheads="1"/>
          </p:cNvSpPr>
          <p:nvPr>
            <p:ph type="sldNum" idx="10"/>
          </p:nvPr>
        </p:nvSpPr>
        <p:spPr>
          <a:ln/>
        </p:spPr>
        <p:txBody>
          <a:bodyPr/>
          <a:lstStyle>
            <a:lvl1pPr>
              <a:defRPr/>
            </a:lvl1pPr>
          </a:lstStyle>
          <a:p>
            <a:fld id="{2B534196-1823-44EE-AFCE-02989488F3C8}"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9"/>
          <p:cNvSpPr>
            <a:spLocks noGrp="1" noChangeArrowheads="1"/>
          </p:cNvSpPr>
          <p:nvPr>
            <p:ph type="sldNum" idx="10"/>
          </p:nvPr>
        </p:nvSpPr>
        <p:spPr>
          <a:ln/>
        </p:spPr>
        <p:txBody>
          <a:bodyPr/>
          <a:lstStyle>
            <a:lvl1pPr>
              <a:defRPr/>
            </a:lvl1pPr>
          </a:lstStyle>
          <a:p>
            <a:fld id="{2611204E-6ECE-48E7-A96B-F0A88D71DE46}"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9"/>
          <p:cNvSpPr>
            <a:spLocks noGrp="1" noChangeArrowheads="1"/>
          </p:cNvSpPr>
          <p:nvPr>
            <p:ph type="sldNum" idx="10"/>
          </p:nvPr>
        </p:nvSpPr>
        <p:spPr>
          <a:ln/>
        </p:spPr>
        <p:txBody>
          <a:bodyPr/>
          <a:lstStyle>
            <a:lvl1pPr>
              <a:defRPr/>
            </a:lvl1pPr>
          </a:lstStyle>
          <a:p>
            <a:fld id="{57E466AF-7C3C-49B0-861E-4186C55AD7F1}"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sldNum" idx="10"/>
          </p:nvPr>
        </p:nvSpPr>
        <p:spPr>
          <a:ln/>
        </p:spPr>
        <p:txBody>
          <a:bodyPr/>
          <a:lstStyle>
            <a:lvl1pPr>
              <a:defRPr/>
            </a:lvl1pPr>
          </a:lstStyle>
          <a:p>
            <a:fld id="{994C39B0-038F-4964-9722-8C54DC2D1AD4}"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sldNum" idx="10"/>
          </p:nvPr>
        </p:nvSpPr>
        <p:spPr>
          <a:ln/>
        </p:spPr>
        <p:txBody>
          <a:bodyPr/>
          <a:lstStyle>
            <a:lvl1pPr>
              <a:defRPr/>
            </a:lvl1pPr>
          </a:lstStyle>
          <a:p>
            <a:fld id="{243237EE-E358-4318-9595-D80BEC27DB40}"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1026" name="Group 1"/>
          <p:cNvGrpSpPr>
            <a:grpSpLocks/>
          </p:cNvGrpSpPr>
          <p:nvPr/>
        </p:nvGrpSpPr>
        <p:grpSpPr bwMode="auto">
          <a:xfrm>
            <a:off x="0" y="152400"/>
            <a:ext cx="8683625" cy="6092825"/>
            <a:chOff x="0" y="96"/>
            <a:chExt cx="5470" cy="3838"/>
          </a:xfrm>
        </p:grpSpPr>
        <p:sp>
          <p:nvSpPr>
            <p:cNvPr id="2" name="AutoShape 2"/>
            <p:cNvSpPr>
              <a:spLocks noChangeArrowheads="1"/>
            </p:cNvSpPr>
            <p:nvPr/>
          </p:nvSpPr>
          <p:spPr bwMode="auto">
            <a:xfrm>
              <a:off x="240" y="336"/>
              <a:ext cx="5231" cy="3599"/>
            </a:xfrm>
            <a:prstGeom prst="roundRect">
              <a:avLst>
                <a:gd name="adj" fmla="val 13727"/>
              </a:avLst>
            </a:prstGeom>
            <a:noFill/>
            <a:ln w="50760">
              <a:solidFill>
                <a:srgbClr val="669999"/>
              </a:solidFill>
              <a:miter lim="800000"/>
              <a:headEnd/>
              <a:tailEnd/>
            </a:ln>
            <a:effectLst/>
          </p:spPr>
          <p:txBody>
            <a:bodyPr wrap="none" anchor="ctr"/>
            <a:lstStyle/>
            <a:p>
              <a:pPr>
                <a:buFont typeface="Times New Roman" pitchFamily="-109" charset="0"/>
                <a:buNone/>
                <a:defRPr/>
              </a:pPr>
              <a:endParaRPr lang="en-US">
                <a:latin typeface="Arial" pitchFamily="-109" charset="0"/>
                <a:cs typeface="+mn-cs"/>
              </a:endParaRPr>
            </a:p>
          </p:txBody>
        </p:sp>
        <p:sp>
          <p:nvSpPr>
            <p:cNvPr id="3" name="AutoShape 3"/>
            <p:cNvSpPr>
              <a:spLocks noChangeArrowheads="1"/>
            </p:cNvSpPr>
            <p:nvPr/>
          </p:nvSpPr>
          <p:spPr bwMode="auto">
            <a:xfrm>
              <a:off x="0" y="96"/>
              <a:ext cx="5375" cy="768"/>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0 w 7000"/>
                <a:gd name="T5" fmla="*/ 0 h 1000"/>
                <a:gd name="T6" fmla="*/ 6500 w 7000"/>
                <a:gd name="T7" fmla="*/ -1 h 1000"/>
                <a:gd name="T8" fmla="*/ 7000 w 7000"/>
                <a:gd name="T9" fmla="*/ 500 h 1000"/>
                <a:gd name="T10" fmla="*/ 6499 w 7000"/>
                <a:gd name="T11" fmla="*/ 1000 h 1000"/>
                <a:gd name="T12" fmla="*/ 0 w 7000"/>
                <a:gd name="T13" fmla="*/ 1000 h 1000"/>
                <a:gd name="T14" fmla="*/ 0 w 7000"/>
                <a:gd name="T15" fmla="*/ 0 h 1000"/>
                <a:gd name="T16" fmla="*/ 3500 w 7000"/>
                <a:gd name="T17" fmla="*/ 1000 h 1000"/>
              </a:gdLst>
              <a:ahLst/>
              <a:cxnLst>
                <a:cxn ang="0">
                  <a:pos x="T4" y="T5"/>
                </a:cxn>
                <a:cxn ang="0">
                  <a:pos x="T6" y="T7"/>
                </a:cxn>
                <a:cxn ang="0">
                  <a:pos x="T8" y="T9"/>
                </a:cxn>
                <a:cxn ang="0">
                  <a:pos x="T10" y="T11"/>
                </a:cxn>
                <a:cxn ang="0">
                  <a:pos x="T12" y="T13"/>
                </a:cxn>
              </a:cxnLst>
              <a:rect l="T14" t="T15" r="T16" b="T17"/>
              <a:pathLst>
                <a:path w="7000" h="1000">
                  <a:moveTo>
                    <a:pt x="0" y="0"/>
                  </a:moveTo>
                  <a:lnTo>
                    <a:pt x="6500" y="-1"/>
                  </a:lnTo>
                  <a:cubicBezTo>
                    <a:pt x="6776" y="0"/>
                    <a:pt x="7000" y="223"/>
                    <a:pt x="7000" y="500"/>
                  </a:cubicBezTo>
                  <a:cubicBezTo>
                    <a:pt x="7000" y="776"/>
                    <a:pt x="6776" y="1000"/>
                    <a:pt x="6499" y="1000"/>
                  </a:cubicBezTo>
                  <a:lnTo>
                    <a:pt x="0" y="1000"/>
                  </a:lnTo>
                  <a:close/>
                </a:path>
              </a:pathLst>
            </a:custGeom>
            <a:solidFill>
              <a:srgbClr val="6666CC"/>
            </a:solidFill>
            <a:ln w="9525">
              <a:noFill/>
              <a:round/>
              <a:headEnd/>
              <a:tailEnd/>
            </a:ln>
            <a:effectLst/>
          </p:spPr>
          <p:txBody>
            <a:bodyPr wrap="none" anchor="ctr"/>
            <a:lstStyle/>
            <a:p>
              <a:pPr>
                <a:buFont typeface="Times New Roman" pitchFamily="-109" charset="0"/>
                <a:buNone/>
                <a:defRPr/>
              </a:pPr>
              <a:endParaRPr lang="en-US">
                <a:latin typeface="Arial" pitchFamily="-109" charset="0"/>
                <a:cs typeface="+mn-cs"/>
              </a:endParaRPr>
            </a:p>
          </p:txBody>
        </p:sp>
        <p:sp>
          <p:nvSpPr>
            <p:cNvPr id="4" name="Line 4"/>
            <p:cNvSpPr>
              <a:spLocks noChangeShapeType="1"/>
            </p:cNvSpPr>
            <p:nvPr/>
          </p:nvSpPr>
          <p:spPr bwMode="auto">
            <a:xfrm>
              <a:off x="0" y="768"/>
              <a:ext cx="5087" cy="1"/>
            </a:xfrm>
            <a:prstGeom prst="line">
              <a:avLst/>
            </a:prstGeom>
            <a:noFill/>
            <a:ln w="38160">
              <a:solidFill>
                <a:srgbClr val="FFFFFF"/>
              </a:solidFill>
              <a:miter lim="800000"/>
              <a:headEnd/>
              <a:tailEnd/>
            </a:ln>
            <a:effectLst/>
          </p:spPr>
          <p:txBody>
            <a:bodyPr/>
            <a:lstStyle/>
            <a:p>
              <a:pPr>
                <a:buFont typeface="Times New Roman" pitchFamily="-109" charset="0"/>
                <a:buNone/>
                <a:defRPr/>
              </a:pPr>
              <a:endParaRPr lang="en-US">
                <a:latin typeface="Arial" pitchFamily="-109" charset="0"/>
                <a:cs typeface="+mn-cs"/>
              </a:endParaRPr>
            </a:p>
          </p:txBody>
        </p:sp>
      </p:grpSp>
      <p:sp>
        <p:nvSpPr>
          <p:cNvPr id="1027" name="Rectangle 5"/>
          <p:cNvSpPr>
            <a:spLocks noGrp="1" noChangeArrowheads="1"/>
          </p:cNvSpPr>
          <p:nvPr>
            <p:ph type="title"/>
          </p:nvPr>
        </p:nvSpPr>
        <p:spPr bwMode="auto">
          <a:xfrm>
            <a:off x="195263" y="228600"/>
            <a:ext cx="8005762" cy="904875"/>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p>
            <a:pPr lvl="0"/>
            <a:r>
              <a:rPr lang="en-GB" smtClean="0"/>
              <a:t>Click to edit the title text format</a:t>
            </a:r>
          </a:p>
        </p:txBody>
      </p:sp>
      <p:sp>
        <p:nvSpPr>
          <p:cNvPr id="1028" name="Rectangle 6"/>
          <p:cNvSpPr>
            <a:spLocks noGrp="1" noChangeArrowheads="1"/>
          </p:cNvSpPr>
          <p:nvPr>
            <p:ph type="body" idx="1"/>
          </p:nvPr>
        </p:nvSpPr>
        <p:spPr bwMode="auto">
          <a:xfrm>
            <a:off x="609600" y="1600200"/>
            <a:ext cx="7915275" cy="4410075"/>
          </a:xfrm>
          <a:prstGeom prst="rect">
            <a:avLst/>
          </a:prstGeom>
          <a:noFill/>
          <a:ln w="9525">
            <a:noFill/>
            <a:round/>
            <a:headEnd/>
            <a:tailEnd/>
          </a:ln>
        </p:spPr>
        <p:txBody>
          <a:bodyPr vert="horz" wrap="square" lIns="90000" tIns="7488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31" name="Text Box 7"/>
          <p:cNvSpPr txBox="1">
            <a:spLocks noChangeArrowheads="1"/>
          </p:cNvSpPr>
          <p:nvPr/>
        </p:nvSpPr>
        <p:spPr bwMode="auto">
          <a:xfrm>
            <a:off x="457200" y="6243638"/>
            <a:ext cx="2132013" cy="460375"/>
          </a:xfrm>
          <a:prstGeom prst="rect">
            <a:avLst/>
          </a:prstGeom>
          <a:noFill/>
          <a:ln w="9525">
            <a:noFill/>
            <a:round/>
            <a:headEnd/>
            <a:tailEnd/>
          </a:ln>
          <a:effectLst/>
        </p:spPr>
        <p:txBody>
          <a:bodyPr wrap="none" anchor="ctr"/>
          <a:lstStyle/>
          <a:p>
            <a:pPr>
              <a:buFont typeface="Times New Roman" pitchFamily="-109" charset="0"/>
              <a:buNone/>
              <a:defRPr/>
            </a:pPr>
            <a:endParaRPr lang="en-US">
              <a:latin typeface="Arial" pitchFamily="-109" charset="0"/>
              <a:cs typeface="+mn-cs"/>
            </a:endParaRPr>
          </a:p>
        </p:txBody>
      </p:sp>
      <p:sp>
        <p:nvSpPr>
          <p:cNvPr id="1032" name="Text Box 8"/>
          <p:cNvSpPr txBox="1">
            <a:spLocks noChangeArrowheads="1"/>
          </p:cNvSpPr>
          <p:nvPr/>
        </p:nvSpPr>
        <p:spPr bwMode="auto">
          <a:xfrm>
            <a:off x="3124200" y="6243638"/>
            <a:ext cx="2894013" cy="460375"/>
          </a:xfrm>
          <a:prstGeom prst="rect">
            <a:avLst/>
          </a:prstGeom>
          <a:noFill/>
          <a:ln w="9525">
            <a:noFill/>
            <a:round/>
            <a:headEnd/>
            <a:tailEnd/>
          </a:ln>
          <a:effectLst/>
        </p:spPr>
        <p:txBody>
          <a:bodyPr wrap="none" anchor="ctr"/>
          <a:lstStyle/>
          <a:p>
            <a:pPr>
              <a:buFont typeface="Times New Roman" pitchFamily="-109" charset="0"/>
              <a:buNone/>
              <a:defRPr/>
            </a:pPr>
            <a:endParaRPr lang="en-US">
              <a:latin typeface="Arial" pitchFamily="-109" charset="0"/>
              <a:cs typeface="+mn-cs"/>
            </a:endParaRPr>
          </a:p>
        </p:txBody>
      </p:sp>
      <p:sp>
        <p:nvSpPr>
          <p:cNvPr id="1033" name="Rectangle 9"/>
          <p:cNvSpPr>
            <a:spLocks noGrp="1" noChangeArrowheads="1"/>
          </p:cNvSpPr>
          <p:nvPr>
            <p:ph type="sldNum"/>
          </p:nvPr>
        </p:nvSpPr>
        <p:spPr bwMode="auto">
          <a:xfrm>
            <a:off x="6553200" y="6248400"/>
            <a:ext cx="2124075" cy="447675"/>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a:lnSpc>
                <a:spcPct val="118000"/>
              </a:lnSpc>
              <a:defRPr sz="1200">
                <a:solidFill>
                  <a:srgbClr val="000000"/>
                </a:solidFill>
                <a:latin typeface="Arial Black" charset="0"/>
              </a:defRPr>
            </a:lvl1pPr>
          </a:lstStyle>
          <a:p>
            <a:fld id="{CF4D2BBB-1CEE-4159-8B59-CB68E43169F0}"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l" defTabSz="457200" rtl="0" eaLnBrk="0" fontAlgn="base" hangingPunct="0">
        <a:lnSpc>
          <a:spcPct val="93000"/>
        </a:lnSpc>
        <a:spcBef>
          <a:spcPct val="0"/>
        </a:spcBef>
        <a:spcAft>
          <a:spcPct val="0"/>
        </a:spcAft>
        <a:buClr>
          <a:srgbClr val="000000"/>
        </a:buClr>
        <a:buSzPct val="100000"/>
        <a:buFont typeface="Times New Roman" charset="0"/>
        <a:defRPr sz="4200">
          <a:solidFill>
            <a:srgbClr val="FFFFFF"/>
          </a:solidFill>
          <a:latin typeface="+mj-lt"/>
          <a:ea typeface="+mj-ea"/>
          <a:cs typeface="+mj-cs"/>
        </a:defRPr>
      </a:lvl1pPr>
      <a:lvl2pPr algn="l" defTabSz="457200" rtl="0" eaLnBrk="0" fontAlgn="base" hangingPunct="0">
        <a:lnSpc>
          <a:spcPct val="93000"/>
        </a:lnSpc>
        <a:spcBef>
          <a:spcPct val="0"/>
        </a:spcBef>
        <a:spcAft>
          <a:spcPct val="0"/>
        </a:spcAft>
        <a:buClr>
          <a:srgbClr val="000000"/>
        </a:buClr>
        <a:buSzPct val="100000"/>
        <a:buFont typeface="Times New Roman" charset="0"/>
        <a:defRPr sz="4200">
          <a:solidFill>
            <a:srgbClr val="FFFFFF"/>
          </a:solidFill>
          <a:latin typeface="Arial" pitchFamily="-109" charset="0"/>
          <a:ea typeface="Lucida Sans Unicode" pitchFamily="-109" charset="-52"/>
          <a:cs typeface="Lucida Sans Unicode" pitchFamily="-109" charset="-52"/>
        </a:defRPr>
      </a:lvl2pPr>
      <a:lvl3pPr algn="l" defTabSz="457200" rtl="0" eaLnBrk="0" fontAlgn="base" hangingPunct="0">
        <a:lnSpc>
          <a:spcPct val="93000"/>
        </a:lnSpc>
        <a:spcBef>
          <a:spcPct val="0"/>
        </a:spcBef>
        <a:spcAft>
          <a:spcPct val="0"/>
        </a:spcAft>
        <a:buClr>
          <a:srgbClr val="000000"/>
        </a:buClr>
        <a:buSzPct val="100000"/>
        <a:buFont typeface="Times New Roman" charset="0"/>
        <a:defRPr sz="4200">
          <a:solidFill>
            <a:srgbClr val="FFFFFF"/>
          </a:solidFill>
          <a:latin typeface="Arial" pitchFamily="-109" charset="0"/>
          <a:ea typeface="Lucida Sans Unicode" pitchFamily="-109" charset="-52"/>
          <a:cs typeface="Lucida Sans Unicode" pitchFamily="-109" charset="-52"/>
        </a:defRPr>
      </a:lvl3pPr>
      <a:lvl4pPr algn="l" defTabSz="457200" rtl="0" eaLnBrk="0" fontAlgn="base" hangingPunct="0">
        <a:lnSpc>
          <a:spcPct val="93000"/>
        </a:lnSpc>
        <a:spcBef>
          <a:spcPct val="0"/>
        </a:spcBef>
        <a:spcAft>
          <a:spcPct val="0"/>
        </a:spcAft>
        <a:buClr>
          <a:srgbClr val="000000"/>
        </a:buClr>
        <a:buSzPct val="100000"/>
        <a:buFont typeface="Times New Roman" charset="0"/>
        <a:defRPr sz="4200">
          <a:solidFill>
            <a:srgbClr val="FFFFFF"/>
          </a:solidFill>
          <a:latin typeface="Arial" pitchFamily="-109" charset="0"/>
          <a:ea typeface="Lucida Sans Unicode" pitchFamily="-109" charset="-52"/>
          <a:cs typeface="Lucida Sans Unicode" pitchFamily="-109" charset="-52"/>
        </a:defRPr>
      </a:lvl4pPr>
      <a:lvl5pPr algn="l" defTabSz="457200" rtl="0" eaLnBrk="0" fontAlgn="base" hangingPunct="0">
        <a:lnSpc>
          <a:spcPct val="93000"/>
        </a:lnSpc>
        <a:spcBef>
          <a:spcPct val="0"/>
        </a:spcBef>
        <a:spcAft>
          <a:spcPct val="0"/>
        </a:spcAft>
        <a:buClr>
          <a:srgbClr val="000000"/>
        </a:buClr>
        <a:buSzPct val="100000"/>
        <a:buFont typeface="Times New Roman" charset="0"/>
        <a:defRPr sz="4200">
          <a:solidFill>
            <a:srgbClr val="FFFFFF"/>
          </a:solidFill>
          <a:latin typeface="Arial" pitchFamily="-109" charset="0"/>
          <a:ea typeface="Lucida Sans Unicode" pitchFamily="-109" charset="-52"/>
          <a:cs typeface="Lucida Sans Unicode" pitchFamily="-109" charset="-52"/>
        </a:defRPr>
      </a:lvl5pPr>
      <a:lvl6pPr marL="2514600" indent="-228600" algn="l" defTabSz="457200" rtl="0" eaLnBrk="0" fontAlgn="base" hangingPunct="0">
        <a:lnSpc>
          <a:spcPct val="93000"/>
        </a:lnSpc>
        <a:spcBef>
          <a:spcPct val="0"/>
        </a:spcBef>
        <a:spcAft>
          <a:spcPct val="0"/>
        </a:spcAft>
        <a:buClr>
          <a:srgbClr val="000000"/>
        </a:buClr>
        <a:buSzPct val="100000"/>
        <a:buFont typeface="Times New Roman" pitchFamily="-109" charset="0"/>
        <a:defRPr sz="4200">
          <a:solidFill>
            <a:srgbClr val="FFFFFF"/>
          </a:solidFill>
          <a:latin typeface="Arial" pitchFamily="-109" charset="0"/>
          <a:ea typeface="Lucida Sans Unicode" pitchFamily="-109" charset="-52"/>
          <a:cs typeface="Lucida Sans Unicode" pitchFamily="-109" charset="-52"/>
        </a:defRPr>
      </a:lvl6pPr>
      <a:lvl7pPr marL="2971800" indent="-228600" algn="l" defTabSz="457200" rtl="0" eaLnBrk="0" fontAlgn="base" hangingPunct="0">
        <a:lnSpc>
          <a:spcPct val="93000"/>
        </a:lnSpc>
        <a:spcBef>
          <a:spcPct val="0"/>
        </a:spcBef>
        <a:spcAft>
          <a:spcPct val="0"/>
        </a:spcAft>
        <a:buClr>
          <a:srgbClr val="000000"/>
        </a:buClr>
        <a:buSzPct val="100000"/>
        <a:buFont typeface="Times New Roman" pitchFamily="-109" charset="0"/>
        <a:defRPr sz="4200">
          <a:solidFill>
            <a:srgbClr val="FFFFFF"/>
          </a:solidFill>
          <a:latin typeface="Arial" pitchFamily="-109" charset="0"/>
          <a:ea typeface="Lucida Sans Unicode" pitchFamily="-109" charset="-52"/>
          <a:cs typeface="Lucida Sans Unicode" pitchFamily="-109" charset="-52"/>
        </a:defRPr>
      </a:lvl7pPr>
      <a:lvl8pPr marL="3429000" indent="-228600" algn="l" defTabSz="457200" rtl="0" eaLnBrk="0" fontAlgn="base" hangingPunct="0">
        <a:lnSpc>
          <a:spcPct val="93000"/>
        </a:lnSpc>
        <a:spcBef>
          <a:spcPct val="0"/>
        </a:spcBef>
        <a:spcAft>
          <a:spcPct val="0"/>
        </a:spcAft>
        <a:buClr>
          <a:srgbClr val="000000"/>
        </a:buClr>
        <a:buSzPct val="100000"/>
        <a:buFont typeface="Times New Roman" pitchFamily="-109" charset="0"/>
        <a:defRPr sz="4200">
          <a:solidFill>
            <a:srgbClr val="FFFFFF"/>
          </a:solidFill>
          <a:latin typeface="Arial" pitchFamily="-109" charset="0"/>
          <a:ea typeface="Lucida Sans Unicode" pitchFamily="-109" charset="-52"/>
          <a:cs typeface="Lucida Sans Unicode" pitchFamily="-109" charset="-52"/>
        </a:defRPr>
      </a:lvl8pPr>
      <a:lvl9pPr marL="3886200" indent="-228600" algn="l" defTabSz="457200" rtl="0" eaLnBrk="0" fontAlgn="base" hangingPunct="0">
        <a:lnSpc>
          <a:spcPct val="93000"/>
        </a:lnSpc>
        <a:spcBef>
          <a:spcPct val="0"/>
        </a:spcBef>
        <a:spcAft>
          <a:spcPct val="0"/>
        </a:spcAft>
        <a:buClr>
          <a:srgbClr val="000000"/>
        </a:buClr>
        <a:buSzPct val="100000"/>
        <a:buFont typeface="Times New Roman" pitchFamily="-109" charset="0"/>
        <a:defRPr sz="4200">
          <a:solidFill>
            <a:srgbClr val="FFFFFF"/>
          </a:solidFill>
          <a:latin typeface="Arial" pitchFamily="-109" charset="0"/>
          <a:ea typeface="Lucida Sans Unicode" pitchFamily="-109" charset="-52"/>
          <a:cs typeface="Lucida Sans Unicode" pitchFamily="-109" charset="-52"/>
        </a:defRPr>
      </a:lvl9pPr>
    </p:titleStyle>
    <p:bodyStyle>
      <a:lvl1pPr marL="342900" indent="-342900" algn="l" defTabSz="457200" rtl="0" eaLnBrk="0" fontAlgn="base" hangingPunct="0">
        <a:lnSpc>
          <a:spcPct val="93000"/>
        </a:lnSpc>
        <a:spcBef>
          <a:spcPts val="800"/>
        </a:spcBef>
        <a:spcAft>
          <a:spcPct val="0"/>
        </a:spcAft>
        <a:buClr>
          <a:srgbClr val="000000"/>
        </a:buClr>
        <a:buSzPct val="100000"/>
        <a:buFont typeface="Times New Roman" charset="0"/>
        <a:defRPr sz="3200">
          <a:solidFill>
            <a:srgbClr val="000000"/>
          </a:solidFill>
          <a:latin typeface="+mn-lt"/>
          <a:ea typeface="+mn-ea"/>
          <a:cs typeface="+mn-cs"/>
        </a:defRPr>
      </a:lvl1pPr>
      <a:lvl2pPr marL="742950" indent="-285750" algn="l" defTabSz="457200" rtl="0" eaLnBrk="0" fontAlgn="base" hangingPunct="0">
        <a:lnSpc>
          <a:spcPct val="93000"/>
        </a:lnSpc>
        <a:spcBef>
          <a:spcPts val="700"/>
        </a:spcBef>
        <a:spcAft>
          <a:spcPct val="0"/>
        </a:spcAft>
        <a:buClr>
          <a:srgbClr val="000000"/>
        </a:buClr>
        <a:buSzPct val="100000"/>
        <a:buFont typeface="Times New Roman" charset="0"/>
        <a:defRPr sz="2800">
          <a:solidFill>
            <a:srgbClr val="000000"/>
          </a:solidFill>
          <a:latin typeface="+mn-lt"/>
          <a:ea typeface="+mn-ea"/>
          <a:cs typeface="+mn-cs"/>
        </a:defRPr>
      </a:lvl2pPr>
      <a:lvl3pPr marL="1143000" indent="-228600" algn="l" defTabSz="457200" rtl="0" eaLnBrk="0" fontAlgn="base" hangingPunct="0">
        <a:lnSpc>
          <a:spcPct val="93000"/>
        </a:lnSpc>
        <a:spcBef>
          <a:spcPts val="600"/>
        </a:spcBef>
        <a:spcAft>
          <a:spcPct val="0"/>
        </a:spcAft>
        <a:buClr>
          <a:srgbClr val="000000"/>
        </a:buClr>
        <a:buSzPct val="100000"/>
        <a:buFont typeface="Times New Roman" charset="0"/>
        <a:defRPr sz="2400">
          <a:solidFill>
            <a:srgbClr val="000000"/>
          </a:solidFill>
          <a:latin typeface="+mn-lt"/>
          <a:ea typeface="+mn-ea"/>
          <a:cs typeface="+mn-cs"/>
        </a:defRPr>
      </a:lvl3pPr>
      <a:lvl4pPr marL="1600200" indent="-228600" algn="l" defTabSz="457200" rtl="0" eaLnBrk="0" fontAlgn="base" hangingPunct="0">
        <a:lnSpc>
          <a:spcPct val="93000"/>
        </a:lnSpc>
        <a:spcBef>
          <a:spcPts val="500"/>
        </a:spcBef>
        <a:spcAft>
          <a:spcPct val="0"/>
        </a:spcAft>
        <a:buClr>
          <a:srgbClr val="000000"/>
        </a:buClr>
        <a:buSzPct val="100000"/>
        <a:buFont typeface="Times New Roman" charset="0"/>
        <a:defRPr sz="2000">
          <a:solidFill>
            <a:srgbClr val="000000"/>
          </a:solidFill>
          <a:latin typeface="+mn-lt"/>
          <a:ea typeface="+mn-ea"/>
          <a:cs typeface="+mn-cs"/>
        </a:defRPr>
      </a:lvl4pPr>
      <a:lvl5pPr marL="2057400" indent="-228600" algn="l" defTabSz="457200" rtl="0" eaLnBrk="0" fontAlgn="base" hangingPunct="0">
        <a:lnSpc>
          <a:spcPct val="93000"/>
        </a:lnSpc>
        <a:spcBef>
          <a:spcPts val="500"/>
        </a:spcBef>
        <a:spcAft>
          <a:spcPct val="0"/>
        </a:spcAft>
        <a:buClr>
          <a:srgbClr val="000000"/>
        </a:buClr>
        <a:buSzPct val="100000"/>
        <a:buFont typeface="Times New Roman" charset="0"/>
        <a:defRPr sz="2000">
          <a:solidFill>
            <a:srgbClr val="000000"/>
          </a:solidFill>
          <a:latin typeface="+mn-lt"/>
          <a:ea typeface="+mn-ea"/>
          <a:cs typeface="+mn-cs"/>
        </a:defRPr>
      </a:lvl5pPr>
      <a:lvl6pPr marL="2514600" indent="-228600" algn="l" defTabSz="457200" rtl="0" eaLnBrk="0" fontAlgn="base" hangingPunct="0">
        <a:lnSpc>
          <a:spcPct val="93000"/>
        </a:lnSpc>
        <a:spcBef>
          <a:spcPts val="500"/>
        </a:spcBef>
        <a:spcAft>
          <a:spcPct val="0"/>
        </a:spcAft>
        <a:buClr>
          <a:srgbClr val="000000"/>
        </a:buClr>
        <a:buSzPct val="100000"/>
        <a:buFont typeface="Times New Roman" pitchFamily="-109" charset="0"/>
        <a:defRPr sz="2000">
          <a:solidFill>
            <a:srgbClr val="000000"/>
          </a:solidFill>
          <a:latin typeface="+mn-lt"/>
          <a:ea typeface="+mn-ea"/>
          <a:cs typeface="+mn-cs"/>
        </a:defRPr>
      </a:lvl6pPr>
      <a:lvl7pPr marL="2971800" indent="-228600" algn="l" defTabSz="457200" rtl="0" eaLnBrk="0" fontAlgn="base" hangingPunct="0">
        <a:lnSpc>
          <a:spcPct val="93000"/>
        </a:lnSpc>
        <a:spcBef>
          <a:spcPts val="500"/>
        </a:spcBef>
        <a:spcAft>
          <a:spcPct val="0"/>
        </a:spcAft>
        <a:buClr>
          <a:srgbClr val="000000"/>
        </a:buClr>
        <a:buSzPct val="100000"/>
        <a:buFont typeface="Times New Roman" pitchFamily="-109" charset="0"/>
        <a:defRPr sz="2000">
          <a:solidFill>
            <a:srgbClr val="000000"/>
          </a:solidFill>
          <a:latin typeface="+mn-lt"/>
          <a:ea typeface="+mn-ea"/>
          <a:cs typeface="+mn-cs"/>
        </a:defRPr>
      </a:lvl7pPr>
      <a:lvl8pPr marL="3429000" indent="-228600" algn="l" defTabSz="457200" rtl="0" eaLnBrk="0" fontAlgn="base" hangingPunct="0">
        <a:lnSpc>
          <a:spcPct val="93000"/>
        </a:lnSpc>
        <a:spcBef>
          <a:spcPts val="500"/>
        </a:spcBef>
        <a:spcAft>
          <a:spcPct val="0"/>
        </a:spcAft>
        <a:buClr>
          <a:srgbClr val="000000"/>
        </a:buClr>
        <a:buSzPct val="100000"/>
        <a:buFont typeface="Times New Roman" pitchFamily="-109" charset="0"/>
        <a:defRPr sz="2000">
          <a:solidFill>
            <a:srgbClr val="000000"/>
          </a:solidFill>
          <a:latin typeface="+mn-lt"/>
          <a:ea typeface="+mn-ea"/>
          <a:cs typeface="+mn-cs"/>
        </a:defRPr>
      </a:lvl8pPr>
      <a:lvl9pPr marL="3886200" indent="-228600" algn="l" defTabSz="457200" rtl="0" eaLnBrk="0" fontAlgn="base" hangingPunct="0">
        <a:lnSpc>
          <a:spcPct val="93000"/>
        </a:lnSpc>
        <a:spcBef>
          <a:spcPts val="500"/>
        </a:spcBef>
        <a:spcAft>
          <a:spcPct val="0"/>
        </a:spcAft>
        <a:buClr>
          <a:srgbClr val="000000"/>
        </a:buClr>
        <a:buSzPct val="100000"/>
        <a:buFont typeface="Times New Roman" pitchFamily="-109" charset="0"/>
        <a:defRPr sz="2000">
          <a:solidFill>
            <a:srgbClr val="00000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13314" name="Group 1"/>
          <p:cNvGrpSpPr>
            <a:grpSpLocks/>
          </p:cNvGrpSpPr>
          <p:nvPr/>
        </p:nvGrpSpPr>
        <p:grpSpPr bwMode="auto">
          <a:xfrm>
            <a:off x="0" y="927100"/>
            <a:ext cx="8988425" cy="4491038"/>
            <a:chOff x="0" y="584"/>
            <a:chExt cx="5662" cy="2829"/>
          </a:xfrm>
        </p:grpSpPr>
        <p:sp>
          <p:nvSpPr>
            <p:cNvPr id="2050" name="AutoShape 2"/>
            <p:cNvSpPr>
              <a:spLocks noChangeArrowheads="1"/>
            </p:cNvSpPr>
            <p:nvPr/>
          </p:nvSpPr>
          <p:spPr bwMode="auto">
            <a:xfrm>
              <a:off x="432" y="1303"/>
              <a:ext cx="4655" cy="2111"/>
            </a:xfrm>
            <a:prstGeom prst="roundRect">
              <a:avLst>
                <a:gd name="adj" fmla="val 16667"/>
              </a:avLst>
            </a:prstGeom>
            <a:noFill/>
            <a:ln w="50760">
              <a:solidFill>
                <a:srgbClr val="669999"/>
              </a:solidFill>
              <a:miter lim="800000"/>
              <a:headEnd/>
              <a:tailEnd/>
            </a:ln>
            <a:effectLst/>
          </p:spPr>
          <p:txBody>
            <a:bodyPr wrap="none" anchor="ctr"/>
            <a:lstStyle/>
            <a:p>
              <a:pPr>
                <a:buFont typeface="Times New Roman" pitchFamily="-109" charset="0"/>
                <a:buNone/>
                <a:defRPr/>
              </a:pPr>
              <a:endParaRPr lang="en-US">
                <a:latin typeface="Arial" pitchFamily="-109" charset="0"/>
                <a:cs typeface="+mn-cs"/>
              </a:endParaRPr>
            </a:p>
          </p:txBody>
        </p:sp>
        <p:sp>
          <p:nvSpPr>
            <p:cNvPr id="2051" name="Rectangle 3"/>
            <p:cNvSpPr>
              <a:spLocks noChangeArrowheads="1"/>
            </p:cNvSpPr>
            <p:nvPr/>
          </p:nvSpPr>
          <p:spPr bwMode="auto">
            <a:xfrm>
              <a:off x="144" y="584"/>
              <a:ext cx="4511" cy="624"/>
            </a:xfrm>
            <a:prstGeom prst="rect">
              <a:avLst/>
            </a:prstGeom>
            <a:solidFill>
              <a:srgbClr val="FFFFFF"/>
            </a:solidFill>
            <a:ln w="57240">
              <a:solidFill>
                <a:srgbClr val="669999"/>
              </a:solidFill>
              <a:miter lim="800000"/>
              <a:headEnd/>
              <a:tailEnd/>
            </a:ln>
            <a:effectLst/>
          </p:spPr>
          <p:txBody>
            <a:bodyPr wrap="none" anchor="ctr"/>
            <a:lstStyle/>
            <a:p>
              <a:pPr>
                <a:buFont typeface="Times New Roman" pitchFamily="-109" charset="0"/>
                <a:buNone/>
                <a:defRPr/>
              </a:pPr>
              <a:endParaRPr lang="en-US">
                <a:latin typeface="Arial" pitchFamily="-109" charset="0"/>
                <a:cs typeface="+mn-cs"/>
              </a:endParaRPr>
            </a:p>
          </p:txBody>
        </p:sp>
        <p:sp>
          <p:nvSpPr>
            <p:cNvPr id="2052" name="AutoShape 4"/>
            <p:cNvSpPr>
              <a:spLocks noChangeArrowheads="1"/>
            </p:cNvSpPr>
            <p:nvPr/>
          </p:nvSpPr>
          <p:spPr bwMode="auto">
            <a:xfrm>
              <a:off x="0" y="872"/>
              <a:ext cx="5663" cy="1151"/>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0 w 4917"/>
                <a:gd name="T5" fmla="*/ 0 h 1000"/>
                <a:gd name="T6" fmla="*/ 4417 w 4917"/>
                <a:gd name="T7" fmla="*/ -1 h 1000"/>
                <a:gd name="T8" fmla="*/ 4917 w 4917"/>
                <a:gd name="T9" fmla="*/ 500 h 1000"/>
                <a:gd name="T10" fmla="*/ 4416 w 4917"/>
                <a:gd name="T11" fmla="*/ 1000 h 1000"/>
                <a:gd name="T12" fmla="*/ 0 w 4917"/>
                <a:gd name="T13" fmla="*/ 1000 h 1000"/>
                <a:gd name="T14" fmla="*/ 0 w 4917"/>
                <a:gd name="T15" fmla="*/ 0 h 1000"/>
                <a:gd name="T16" fmla="*/ 2459 w 4917"/>
                <a:gd name="T17" fmla="*/ 1000 h 1000"/>
              </a:gdLst>
              <a:ahLst/>
              <a:cxnLst>
                <a:cxn ang="0">
                  <a:pos x="T4" y="T5"/>
                </a:cxn>
                <a:cxn ang="0">
                  <a:pos x="T6" y="T7"/>
                </a:cxn>
                <a:cxn ang="0">
                  <a:pos x="T8" y="T9"/>
                </a:cxn>
                <a:cxn ang="0">
                  <a:pos x="T10" y="T11"/>
                </a:cxn>
                <a:cxn ang="0">
                  <a:pos x="T12" y="T13"/>
                </a:cxn>
              </a:cxnLst>
              <a:rect l="T14" t="T15" r="T16" b="T17"/>
              <a:pathLst>
                <a:path w="4917" h="1000">
                  <a:moveTo>
                    <a:pt x="0" y="0"/>
                  </a:moveTo>
                  <a:lnTo>
                    <a:pt x="4417" y="-1"/>
                  </a:lnTo>
                  <a:cubicBezTo>
                    <a:pt x="4693" y="0"/>
                    <a:pt x="4917" y="223"/>
                    <a:pt x="4917" y="500"/>
                  </a:cubicBezTo>
                  <a:cubicBezTo>
                    <a:pt x="4917" y="776"/>
                    <a:pt x="4693" y="1000"/>
                    <a:pt x="4416" y="1000"/>
                  </a:cubicBezTo>
                  <a:lnTo>
                    <a:pt x="0" y="1000"/>
                  </a:lnTo>
                  <a:close/>
                </a:path>
              </a:pathLst>
            </a:custGeom>
            <a:solidFill>
              <a:srgbClr val="6666CC"/>
            </a:solidFill>
            <a:ln w="9525">
              <a:noFill/>
              <a:round/>
              <a:headEnd/>
              <a:tailEnd/>
            </a:ln>
            <a:effectLst/>
          </p:spPr>
          <p:txBody>
            <a:bodyPr wrap="none" anchor="ctr"/>
            <a:lstStyle/>
            <a:p>
              <a:pPr>
                <a:buFont typeface="Times New Roman" pitchFamily="-109" charset="0"/>
                <a:buNone/>
                <a:defRPr/>
              </a:pPr>
              <a:endParaRPr lang="en-US">
                <a:latin typeface="Arial" pitchFamily="-109" charset="0"/>
                <a:cs typeface="+mn-cs"/>
              </a:endParaRPr>
            </a:p>
          </p:txBody>
        </p:sp>
        <p:sp>
          <p:nvSpPr>
            <p:cNvPr id="2053" name="Line 5"/>
            <p:cNvSpPr>
              <a:spLocks noChangeShapeType="1"/>
            </p:cNvSpPr>
            <p:nvPr/>
          </p:nvSpPr>
          <p:spPr bwMode="auto">
            <a:xfrm>
              <a:off x="0" y="1927"/>
              <a:ext cx="5231" cy="1"/>
            </a:xfrm>
            <a:prstGeom prst="line">
              <a:avLst/>
            </a:prstGeom>
            <a:noFill/>
            <a:ln w="50760">
              <a:solidFill>
                <a:srgbClr val="FFFFFF"/>
              </a:solidFill>
              <a:miter lim="800000"/>
              <a:headEnd/>
              <a:tailEnd/>
            </a:ln>
            <a:effectLst/>
          </p:spPr>
          <p:txBody>
            <a:bodyPr/>
            <a:lstStyle/>
            <a:p>
              <a:pPr>
                <a:buFont typeface="Times New Roman" pitchFamily="-109" charset="0"/>
                <a:buNone/>
                <a:defRPr/>
              </a:pPr>
              <a:endParaRPr lang="en-US">
                <a:latin typeface="Arial" pitchFamily="-109" charset="0"/>
                <a:cs typeface="+mn-cs"/>
              </a:endParaRPr>
            </a:p>
          </p:txBody>
        </p:sp>
      </p:grpSp>
      <p:sp>
        <p:nvSpPr>
          <p:cNvPr id="13315" name="Rectangle 6"/>
          <p:cNvSpPr>
            <a:spLocks noGrp="1" noChangeArrowheads="1"/>
          </p:cNvSpPr>
          <p:nvPr>
            <p:ph type="title"/>
          </p:nvPr>
        </p:nvSpPr>
        <p:spPr bwMode="auto">
          <a:xfrm>
            <a:off x="228600" y="1427163"/>
            <a:ext cx="8067675" cy="1600200"/>
          </a:xfrm>
          <a:prstGeom prst="rect">
            <a:avLst/>
          </a:prstGeom>
          <a:noFill/>
          <a:ln w="9525">
            <a:noFill/>
            <a:round/>
            <a:headEnd/>
            <a:tailEnd/>
          </a:ln>
        </p:spPr>
        <p:txBody>
          <a:bodyPr vert="horz" wrap="square" lIns="90000" tIns="46800" rIns="90000" bIns="46800" numCol="1" anchor="ctr" anchorCtr="0" compatLnSpc="1">
            <a:prstTxWarp prst="textNoShape">
              <a:avLst/>
            </a:prstTxWarp>
          </a:bodyPr>
          <a:lstStyle/>
          <a:p>
            <a:pPr lvl="0"/>
            <a:r>
              <a:rPr lang="en-GB" smtClean="0"/>
              <a:t>Click to edit the title text format</a:t>
            </a:r>
          </a:p>
        </p:txBody>
      </p:sp>
      <p:sp>
        <p:nvSpPr>
          <p:cNvPr id="2055" name="Text Box 7"/>
          <p:cNvSpPr txBox="1">
            <a:spLocks noChangeArrowheads="1"/>
          </p:cNvSpPr>
          <p:nvPr/>
        </p:nvSpPr>
        <p:spPr bwMode="auto">
          <a:xfrm>
            <a:off x="457200" y="6248400"/>
            <a:ext cx="2132013" cy="469900"/>
          </a:xfrm>
          <a:prstGeom prst="rect">
            <a:avLst/>
          </a:prstGeom>
          <a:noFill/>
          <a:ln w="9525">
            <a:noFill/>
            <a:round/>
            <a:headEnd/>
            <a:tailEnd/>
          </a:ln>
          <a:effectLst/>
        </p:spPr>
        <p:txBody>
          <a:bodyPr wrap="none" anchor="ctr"/>
          <a:lstStyle/>
          <a:p>
            <a:pPr>
              <a:buFont typeface="Times New Roman" pitchFamily="-109" charset="0"/>
              <a:buNone/>
              <a:defRPr/>
            </a:pPr>
            <a:endParaRPr lang="en-US">
              <a:latin typeface="Arial" pitchFamily="-109" charset="0"/>
              <a:cs typeface="+mn-cs"/>
            </a:endParaRPr>
          </a:p>
        </p:txBody>
      </p:sp>
      <p:sp>
        <p:nvSpPr>
          <p:cNvPr id="2056" name="Text Box 8"/>
          <p:cNvSpPr txBox="1">
            <a:spLocks noChangeArrowheads="1"/>
          </p:cNvSpPr>
          <p:nvPr/>
        </p:nvSpPr>
        <p:spPr bwMode="auto">
          <a:xfrm>
            <a:off x="3124200" y="6248400"/>
            <a:ext cx="2894013" cy="460375"/>
          </a:xfrm>
          <a:prstGeom prst="rect">
            <a:avLst/>
          </a:prstGeom>
          <a:noFill/>
          <a:ln w="9525">
            <a:noFill/>
            <a:round/>
            <a:headEnd/>
            <a:tailEnd/>
          </a:ln>
          <a:effectLst/>
        </p:spPr>
        <p:txBody>
          <a:bodyPr wrap="none" anchor="ctr"/>
          <a:lstStyle/>
          <a:p>
            <a:pPr>
              <a:buFont typeface="Times New Roman" pitchFamily="-109" charset="0"/>
              <a:buNone/>
              <a:defRPr/>
            </a:pPr>
            <a:endParaRPr lang="en-US">
              <a:latin typeface="Arial" pitchFamily="-109" charset="0"/>
              <a:cs typeface="+mn-cs"/>
            </a:endParaRPr>
          </a:p>
        </p:txBody>
      </p:sp>
      <p:sp>
        <p:nvSpPr>
          <p:cNvPr id="2057" name="Rectangle 9"/>
          <p:cNvSpPr>
            <a:spLocks noGrp="1" noChangeArrowheads="1"/>
          </p:cNvSpPr>
          <p:nvPr>
            <p:ph type="sldNum"/>
          </p:nvPr>
        </p:nvSpPr>
        <p:spPr bwMode="auto">
          <a:xfrm>
            <a:off x="6553200" y="6248400"/>
            <a:ext cx="2124075" cy="461963"/>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eaLnBrk="1">
              <a:lnSpc>
                <a:spcPct val="118000"/>
              </a:lnSpc>
              <a:defRPr sz="1200">
                <a:solidFill>
                  <a:srgbClr val="000000"/>
                </a:solidFill>
                <a:latin typeface="Arial Black" charset="0"/>
              </a:defRPr>
            </a:lvl1pPr>
          </a:lstStyle>
          <a:p>
            <a:fld id="{619A8A93-638F-4A4A-B5C8-4C07142FFB02}" type="slidenum">
              <a:rPr lang="en-US"/>
              <a:pPr/>
              <a:t>‹#›</a:t>
            </a:fld>
            <a:endParaRPr lang="en-US"/>
          </a:p>
        </p:txBody>
      </p:sp>
      <p:sp>
        <p:nvSpPr>
          <p:cNvPr id="13319" name="Rectangle 10"/>
          <p:cNvSpPr>
            <a:spLocks noGrp="1" noChangeArrowheads="1"/>
          </p:cNvSpPr>
          <p:nvPr>
            <p:ph type="body" idx="1"/>
          </p:nvPr>
        </p:nvSpPr>
        <p:spPr bwMode="auto">
          <a:xfrm>
            <a:off x="457200" y="1604963"/>
            <a:ext cx="8220075" cy="4516437"/>
          </a:xfrm>
          <a:prstGeom prst="rect">
            <a:avLst/>
          </a:prstGeom>
          <a:noFill/>
          <a:ln w="9525">
            <a:noFill/>
            <a:round/>
            <a:headEnd/>
            <a:tailEnd/>
          </a:ln>
        </p:spPr>
        <p:txBody>
          <a:bodyPr vert="horz" wrap="square" lIns="0" tIns="28080" rIns="0" bIns="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57200" rtl="0" eaLnBrk="0" fontAlgn="base" hangingPunct="0">
        <a:lnSpc>
          <a:spcPct val="93000"/>
        </a:lnSpc>
        <a:spcBef>
          <a:spcPct val="0"/>
        </a:spcBef>
        <a:spcAft>
          <a:spcPct val="0"/>
        </a:spcAft>
        <a:buClr>
          <a:srgbClr val="000000"/>
        </a:buClr>
        <a:buSzPct val="100000"/>
        <a:buFont typeface="Times New Roman" charset="0"/>
        <a:defRPr sz="4200">
          <a:solidFill>
            <a:srgbClr val="FFFFFF"/>
          </a:solidFill>
          <a:latin typeface="+mj-lt"/>
          <a:ea typeface="+mj-ea"/>
          <a:cs typeface="+mj-cs"/>
        </a:defRPr>
      </a:lvl1pPr>
      <a:lvl2pPr algn="l" defTabSz="457200" rtl="0" eaLnBrk="0" fontAlgn="base" hangingPunct="0">
        <a:lnSpc>
          <a:spcPct val="93000"/>
        </a:lnSpc>
        <a:spcBef>
          <a:spcPct val="0"/>
        </a:spcBef>
        <a:spcAft>
          <a:spcPct val="0"/>
        </a:spcAft>
        <a:buClr>
          <a:srgbClr val="000000"/>
        </a:buClr>
        <a:buSzPct val="100000"/>
        <a:buFont typeface="Times New Roman" charset="0"/>
        <a:defRPr sz="4200">
          <a:solidFill>
            <a:srgbClr val="FFFFFF"/>
          </a:solidFill>
          <a:latin typeface="Arial" pitchFamily="-109" charset="0"/>
          <a:ea typeface="Lucida Sans Unicode" pitchFamily="-109" charset="-52"/>
          <a:cs typeface="Lucida Sans Unicode" pitchFamily="-109" charset="-52"/>
        </a:defRPr>
      </a:lvl2pPr>
      <a:lvl3pPr algn="l" defTabSz="457200" rtl="0" eaLnBrk="0" fontAlgn="base" hangingPunct="0">
        <a:lnSpc>
          <a:spcPct val="93000"/>
        </a:lnSpc>
        <a:spcBef>
          <a:spcPct val="0"/>
        </a:spcBef>
        <a:spcAft>
          <a:spcPct val="0"/>
        </a:spcAft>
        <a:buClr>
          <a:srgbClr val="000000"/>
        </a:buClr>
        <a:buSzPct val="100000"/>
        <a:buFont typeface="Times New Roman" charset="0"/>
        <a:defRPr sz="4200">
          <a:solidFill>
            <a:srgbClr val="FFFFFF"/>
          </a:solidFill>
          <a:latin typeface="Arial" pitchFamily="-109" charset="0"/>
          <a:ea typeface="Lucida Sans Unicode" pitchFamily="-109" charset="-52"/>
          <a:cs typeface="Lucida Sans Unicode" pitchFamily="-109" charset="-52"/>
        </a:defRPr>
      </a:lvl3pPr>
      <a:lvl4pPr algn="l" defTabSz="457200" rtl="0" eaLnBrk="0" fontAlgn="base" hangingPunct="0">
        <a:lnSpc>
          <a:spcPct val="93000"/>
        </a:lnSpc>
        <a:spcBef>
          <a:spcPct val="0"/>
        </a:spcBef>
        <a:spcAft>
          <a:spcPct val="0"/>
        </a:spcAft>
        <a:buClr>
          <a:srgbClr val="000000"/>
        </a:buClr>
        <a:buSzPct val="100000"/>
        <a:buFont typeface="Times New Roman" charset="0"/>
        <a:defRPr sz="4200">
          <a:solidFill>
            <a:srgbClr val="FFFFFF"/>
          </a:solidFill>
          <a:latin typeface="Arial" pitchFamily="-109" charset="0"/>
          <a:ea typeface="Lucida Sans Unicode" pitchFamily="-109" charset="-52"/>
          <a:cs typeface="Lucida Sans Unicode" pitchFamily="-109" charset="-52"/>
        </a:defRPr>
      </a:lvl4pPr>
      <a:lvl5pPr algn="l" defTabSz="457200" rtl="0" eaLnBrk="0" fontAlgn="base" hangingPunct="0">
        <a:lnSpc>
          <a:spcPct val="93000"/>
        </a:lnSpc>
        <a:spcBef>
          <a:spcPct val="0"/>
        </a:spcBef>
        <a:spcAft>
          <a:spcPct val="0"/>
        </a:spcAft>
        <a:buClr>
          <a:srgbClr val="000000"/>
        </a:buClr>
        <a:buSzPct val="100000"/>
        <a:buFont typeface="Times New Roman" charset="0"/>
        <a:defRPr sz="4200">
          <a:solidFill>
            <a:srgbClr val="FFFFFF"/>
          </a:solidFill>
          <a:latin typeface="Arial" pitchFamily="-109" charset="0"/>
          <a:ea typeface="Lucida Sans Unicode" pitchFamily="-109" charset="-52"/>
          <a:cs typeface="Lucida Sans Unicode" pitchFamily="-109" charset="-52"/>
        </a:defRPr>
      </a:lvl5pPr>
      <a:lvl6pPr marL="2514600" indent="-228600" algn="l" defTabSz="457200" rtl="0" eaLnBrk="0" fontAlgn="base" hangingPunct="0">
        <a:lnSpc>
          <a:spcPct val="93000"/>
        </a:lnSpc>
        <a:spcBef>
          <a:spcPct val="0"/>
        </a:spcBef>
        <a:spcAft>
          <a:spcPct val="0"/>
        </a:spcAft>
        <a:buClr>
          <a:srgbClr val="000000"/>
        </a:buClr>
        <a:buSzPct val="100000"/>
        <a:buFont typeface="Times New Roman" pitchFamily="-109" charset="0"/>
        <a:defRPr sz="4200">
          <a:solidFill>
            <a:srgbClr val="FFFFFF"/>
          </a:solidFill>
          <a:latin typeface="Arial" pitchFamily="-109" charset="0"/>
          <a:ea typeface="Lucida Sans Unicode" pitchFamily="-109" charset="-52"/>
          <a:cs typeface="Lucida Sans Unicode" pitchFamily="-109" charset="-52"/>
        </a:defRPr>
      </a:lvl6pPr>
      <a:lvl7pPr marL="2971800" indent="-228600" algn="l" defTabSz="457200" rtl="0" eaLnBrk="0" fontAlgn="base" hangingPunct="0">
        <a:lnSpc>
          <a:spcPct val="93000"/>
        </a:lnSpc>
        <a:spcBef>
          <a:spcPct val="0"/>
        </a:spcBef>
        <a:spcAft>
          <a:spcPct val="0"/>
        </a:spcAft>
        <a:buClr>
          <a:srgbClr val="000000"/>
        </a:buClr>
        <a:buSzPct val="100000"/>
        <a:buFont typeface="Times New Roman" pitchFamily="-109" charset="0"/>
        <a:defRPr sz="4200">
          <a:solidFill>
            <a:srgbClr val="FFFFFF"/>
          </a:solidFill>
          <a:latin typeface="Arial" pitchFamily="-109" charset="0"/>
          <a:ea typeface="Lucida Sans Unicode" pitchFamily="-109" charset="-52"/>
          <a:cs typeface="Lucida Sans Unicode" pitchFamily="-109" charset="-52"/>
        </a:defRPr>
      </a:lvl7pPr>
      <a:lvl8pPr marL="3429000" indent="-228600" algn="l" defTabSz="457200" rtl="0" eaLnBrk="0" fontAlgn="base" hangingPunct="0">
        <a:lnSpc>
          <a:spcPct val="93000"/>
        </a:lnSpc>
        <a:spcBef>
          <a:spcPct val="0"/>
        </a:spcBef>
        <a:spcAft>
          <a:spcPct val="0"/>
        </a:spcAft>
        <a:buClr>
          <a:srgbClr val="000000"/>
        </a:buClr>
        <a:buSzPct val="100000"/>
        <a:buFont typeface="Times New Roman" pitchFamily="-109" charset="0"/>
        <a:defRPr sz="4200">
          <a:solidFill>
            <a:srgbClr val="FFFFFF"/>
          </a:solidFill>
          <a:latin typeface="Arial" pitchFamily="-109" charset="0"/>
          <a:ea typeface="Lucida Sans Unicode" pitchFamily="-109" charset="-52"/>
          <a:cs typeface="Lucida Sans Unicode" pitchFamily="-109" charset="-52"/>
        </a:defRPr>
      </a:lvl8pPr>
      <a:lvl9pPr marL="3886200" indent="-228600" algn="l" defTabSz="457200" rtl="0" eaLnBrk="0" fontAlgn="base" hangingPunct="0">
        <a:lnSpc>
          <a:spcPct val="93000"/>
        </a:lnSpc>
        <a:spcBef>
          <a:spcPct val="0"/>
        </a:spcBef>
        <a:spcAft>
          <a:spcPct val="0"/>
        </a:spcAft>
        <a:buClr>
          <a:srgbClr val="000000"/>
        </a:buClr>
        <a:buSzPct val="100000"/>
        <a:buFont typeface="Times New Roman" pitchFamily="-109" charset="0"/>
        <a:defRPr sz="4200">
          <a:solidFill>
            <a:srgbClr val="FFFFFF"/>
          </a:solidFill>
          <a:latin typeface="Arial" pitchFamily="-109" charset="0"/>
          <a:ea typeface="Lucida Sans Unicode" pitchFamily="-109" charset="-52"/>
          <a:cs typeface="Lucida Sans Unicode" pitchFamily="-109" charset="-52"/>
        </a:defRPr>
      </a:lvl9pPr>
    </p:titleStyle>
    <p:bodyStyle>
      <a:lvl1pPr marL="342900" indent="-342900" algn="l" defTabSz="457200" rtl="0" eaLnBrk="0" fontAlgn="base" hangingPunct="0">
        <a:lnSpc>
          <a:spcPct val="93000"/>
        </a:lnSpc>
        <a:spcBef>
          <a:spcPts val="800"/>
        </a:spcBef>
        <a:spcAft>
          <a:spcPct val="0"/>
        </a:spcAft>
        <a:buClr>
          <a:srgbClr val="000000"/>
        </a:buClr>
        <a:buSzPct val="100000"/>
        <a:buFont typeface="Times New Roman" charset="0"/>
        <a:defRPr sz="3200">
          <a:solidFill>
            <a:srgbClr val="000000"/>
          </a:solidFill>
          <a:latin typeface="+mn-lt"/>
          <a:ea typeface="+mn-ea"/>
          <a:cs typeface="+mn-cs"/>
        </a:defRPr>
      </a:lvl1pPr>
      <a:lvl2pPr marL="742950" indent="-285750" algn="l" defTabSz="457200" rtl="0" eaLnBrk="0" fontAlgn="base" hangingPunct="0">
        <a:lnSpc>
          <a:spcPct val="93000"/>
        </a:lnSpc>
        <a:spcBef>
          <a:spcPts val="700"/>
        </a:spcBef>
        <a:spcAft>
          <a:spcPct val="0"/>
        </a:spcAft>
        <a:buClr>
          <a:srgbClr val="000000"/>
        </a:buClr>
        <a:buSzPct val="100000"/>
        <a:buFont typeface="Times New Roman" charset="0"/>
        <a:defRPr sz="2800">
          <a:solidFill>
            <a:srgbClr val="000000"/>
          </a:solidFill>
          <a:latin typeface="+mn-lt"/>
          <a:ea typeface="+mn-ea"/>
          <a:cs typeface="+mn-cs"/>
        </a:defRPr>
      </a:lvl2pPr>
      <a:lvl3pPr marL="1143000" indent="-228600" algn="l" defTabSz="457200" rtl="0" eaLnBrk="0" fontAlgn="base" hangingPunct="0">
        <a:lnSpc>
          <a:spcPct val="93000"/>
        </a:lnSpc>
        <a:spcBef>
          <a:spcPts val="600"/>
        </a:spcBef>
        <a:spcAft>
          <a:spcPct val="0"/>
        </a:spcAft>
        <a:buClr>
          <a:srgbClr val="000000"/>
        </a:buClr>
        <a:buSzPct val="100000"/>
        <a:buFont typeface="Times New Roman" charset="0"/>
        <a:defRPr sz="2400">
          <a:solidFill>
            <a:srgbClr val="000000"/>
          </a:solidFill>
          <a:latin typeface="+mn-lt"/>
          <a:ea typeface="+mn-ea"/>
          <a:cs typeface="+mn-cs"/>
        </a:defRPr>
      </a:lvl3pPr>
      <a:lvl4pPr marL="1600200" indent="-228600" algn="l" defTabSz="457200" rtl="0" eaLnBrk="0" fontAlgn="base" hangingPunct="0">
        <a:lnSpc>
          <a:spcPct val="93000"/>
        </a:lnSpc>
        <a:spcBef>
          <a:spcPts val="500"/>
        </a:spcBef>
        <a:spcAft>
          <a:spcPct val="0"/>
        </a:spcAft>
        <a:buClr>
          <a:srgbClr val="000000"/>
        </a:buClr>
        <a:buSzPct val="100000"/>
        <a:buFont typeface="Times New Roman" charset="0"/>
        <a:defRPr sz="2000">
          <a:solidFill>
            <a:srgbClr val="000000"/>
          </a:solidFill>
          <a:latin typeface="+mn-lt"/>
          <a:ea typeface="+mn-ea"/>
          <a:cs typeface="+mn-cs"/>
        </a:defRPr>
      </a:lvl4pPr>
      <a:lvl5pPr marL="2057400" indent="-228600" algn="l" defTabSz="457200" rtl="0" eaLnBrk="0" fontAlgn="base" hangingPunct="0">
        <a:lnSpc>
          <a:spcPct val="93000"/>
        </a:lnSpc>
        <a:spcBef>
          <a:spcPts val="500"/>
        </a:spcBef>
        <a:spcAft>
          <a:spcPct val="0"/>
        </a:spcAft>
        <a:buClr>
          <a:srgbClr val="000000"/>
        </a:buClr>
        <a:buSzPct val="100000"/>
        <a:buFont typeface="Times New Roman" charset="0"/>
        <a:defRPr sz="2000">
          <a:solidFill>
            <a:srgbClr val="000000"/>
          </a:solidFill>
          <a:latin typeface="+mn-lt"/>
          <a:ea typeface="+mn-ea"/>
          <a:cs typeface="+mn-cs"/>
        </a:defRPr>
      </a:lvl5pPr>
      <a:lvl6pPr marL="2514600" indent="-228600" algn="l" defTabSz="457200" rtl="0" eaLnBrk="0" fontAlgn="base" hangingPunct="0">
        <a:lnSpc>
          <a:spcPct val="93000"/>
        </a:lnSpc>
        <a:spcBef>
          <a:spcPts val="500"/>
        </a:spcBef>
        <a:spcAft>
          <a:spcPct val="0"/>
        </a:spcAft>
        <a:buClr>
          <a:srgbClr val="000000"/>
        </a:buClr>
        <a:buSzPct val="100000"/>
        <a:buFont typeface="Times New Roman" pitchFamily="-109" charset="0"/>
        <a:defRPr sz="2000">
          <a:solidFill>
            <a:srgbClr val="000000"/>
          </a:solidFill>
          <a:latin typeface="+mn-lt"/>
          <a:ea typeface="+mn-ea"/>
          <a:cs typeface="+mn-cs"/>
        </a:defRPr>
      </a:lvl6pPr>
      <a:lvl7pPr marL="2971800" indent="-228600" algn="l" defTabSz="457200" rtl="0" eaLnBrk="0" fontAlgn="base" hangingPunct="0">
        <a:lnSpc>
          <a:spcPct val="93000"/>
        </a:lnSpc>
        <a:spcBef>
          <a:spcPts val="500"/>
        </a:spcBef>
        <a:spcAft>
          <a:spcPct val="0"/>
        </a:spcAft>
        <a:buClr>
          <a:srgbClr val="000000"/>
        </a:buClr>
        <a:buSzPct val="100000"/>
        <a:buFont typeface="Times New Roman" pitchFamily="-109" charset="0"/>
        <a:defRPr sz="2000">
          <a:solidFill>
            <a:srgbClr val="000000"/>
          </a:solidFill>
          <a:latin typeface="+mn-lt"/>
          <a:ea typeface="+mn-ea"/>
          <a:cs typeface="+mn-cs"/>
        </a:defRPr>
      </a:lvl7pPr>
      <a:lvl8pPr marL="3429000" indent="-228600" algn="l" defTabSz="457200" rtl="0" eaLnBrk="0" fontAlgn="base" hangingPunct="0">
        <a:lnSpc>
          <a:spcPct val="93000"/>
        </a:lnSpc>
        <a:spcBef>
          <a:spcPts val="500"/>
        </a:spcBef>
        <a:spcAft>
          <a:spcPct val="0"/>
        </a:spcAft>
        <a:buClr>
          <a:srgbClr val="000000"/>
        </a:buClr>
        <a:buSzPct val="100000"/>
        <a:buFont typeface="Times New Roman" pitchFamily="-109" charset="0"/>
        <a:defRPr sz="2000">
          <a:solidFill>
            <a:srgbClr val="000000"/>
          </a:solidFill>
          <a:latin typeface="+mn-lt"/>
          <a:ea typeface="+mn-ea"/>
          <a:cs typeface="+mn-cs"/>
        </a:defRPr>
      </a:lvl8pPr>
      <a:lvl9pPr marL="3886200" indent="-228600" algn="l" defTabSz="457200" rtl="0" eaLnBrk="0" fontAlgn="base" hangingPunct="0">
        <a:lnSpc>
          <a:spcPct val="93000"/>
        </a:lnSpc>
        <a:spcBef>
          <a:spcPts val="500"/>
        </a:spcBef>
        <a:spcAft>
          <a:spcPct val="0"/>
        </a:spcAft>
        <a:buClr>
          <a:srgbClr val="000000"/>
        </a:buClr>
        <a:buSzPct val="100000"/>
        <a:buFont typeface="Times New Roman" pitchFamily="-109" charset="0"/>
        <a:defRPr sz="2000">
          <a:solidFill>
            <a:srgbClr val="00000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8.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20.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5.png"/><Relationship Id="rId4" Type="http://schemas.openxmlformats.org/officeDocument/2006/relationships/oleObject" Target="../embeddings/oleObject2.bin"/></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1"/>
          <p:cNvSpPr txBox="1">
            <a:spLocks noChangeArrowheads="1"/>
          </p:cNvSpPr>
          <p:nvPr/>
        </p:nvSpPr>
        <p:spPr bwMode="auto">
          <a:xfrm>
            <a:off x="228600" y="1349375"/>
            <a:ext cx="8077200" cy="2197100"/>
          </a:xfrm>
          <a:prstGeom prst="rect">
            <a:avLst/>
          </a:prstGeom>
          <a:noFill/>
          <a:ln w="9525">
            <a:noFill/>
            <a:round/>
            <a:headEnd/>
            <a:tailEnd/>
          </a:ln>
        </p:spPr>
        <p:txBody>
          <a:bodyPr lIns="90000" tIns="75960" rIns="90000" bIns="46800" anchor="ctr"/>
          <a:lstStyle/>
          <a:p>
            <a:pPr algn="ctr" eaLnBrk="1" hangingPunct="1">
              <a:lnSpc>
                <a:spcPct val="9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4600">
                <a:latin typeface="Times New Roman" charset="0"/>
              </a:rPr>
              <a:t>Vending Machines and </a:t>
            </a:r>
            <a:br>
              <a:rPr lang="en-US" sz="4600">
                <a:latin typeface="Times New Roman" charset="0"/>
              </a:rPr>
            </a:br>
            <a:r>
              <a:rPr lang="en-US" sz="4600">
                <a:latin typeface="Times New Roman" charset="0"/>
              </a:rPr>
              <a:t>Health Systems</a:t>
            </a:r>
            <a:r>
              <a:rPr lang="en-US" sz="4600">
                <a:solidFill>
                  <a:srgbClr val="000000"/>
                </a:solidFill>
                <a:latin typeface="Times New Roman" charset="0"/>
              </a:rPr>
              <a:t/>
            </a:r>
            <a:br>
              <a:rPr lang="en-US" sz="4600">
                <a:solidFill>
                  <a:srgbClr val="000000"/>
                </a:solidFill>
                <a:latin typeface="Times New Roman" charset="0"/>
              </a:rPr>
            </a:br>
            <a:endParaRPr lang="en-US" sz="4600">
              <a:solidFill>
                <a:srgbClr val="000000"/>
              </a:solidFill>
              <a:latin typeface="Times New Roman" charset="0"/>
            </a:endParaRPr>
          </a:p>
        </p:txBody>
      </p:sp>
      <p:sp>
        <p:nvSpPr>
          <p:cNvPr id="26627" name="Text Box 2"/>
          <p:cNvSpPr txBox="1">
            <a:spLocks noChangeArrowheads="1"/>
          </p:cNvSpPr>
          <p:nvPr/>
        </p:nvSpPr>
        <p:spPr bwMode="auto">
          <a:xfrm>
            <a:off x="1354138" y="3441700"/>
            <a:ext cx="6629400" cy="2347913"/>
          </a:xfrm>
          <a:prstGeom prst="rect">
            <a:avLst/>
          </a:prstGeom>
          <a:noFill/>
          <a:ln w="9525">
            <a:noFill/>
            <a:round/>
            <a:headEnd/>
            <a:tailEnd/>
          </a:ln>
        </p:spPr>
        <p:txBody>
          <a:bodyPr lIns="90000" tIns="66960" rIns="90000" bIns="46800"/>
          <a:lstStyle/>
          <a:p>
            <a:pPr algn="r" eaLnBrk="1" hangingPunct="1">
              <a:lnSpc>
                <a:spcPct val="95000"/>
              </a:lnSpc>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200">
                <a:solidFill>
                  <a:srgbClr val="000000"/>
                </a:solidFill>
                <a:latin typeface="Times New Roman" charset="0"/>
              </a:rPr>
              <a:t>Controversies and Concerns</a:t>
            </a:r>
          </a:p>
          <a:p>
            <a:pPr algn="r" eaLnBrk="1" hangingPunct="1">
              <a:lnSpc>
                <a:spcPct val="95000"/>
              </a:lnSpc>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200">
                <a:solidFill>
                  <a:srgbClr val="000000"/>
                </a:solidFill>
                <a:latin typeface="Times New Roman" charset="0"/>
              </a:rPr>
              <a:t>Diane Dooley MD</a:t>
            </a:r>
          </a:p>
          <a:p>
            <a:pPr algn="ctr" eaLnBrk="1" hangingPunct="1">
              <a:lnSpc>
                <a:spcPct val="95000"/>
              </a:lnSpc>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3200">
              <a:solidFill>
                <a:srgbClr val="000000"/>
              </a:solidFill>
              <a:latin typeface="Times New Roman" charset="0"/>
            </a:endParaRPr>
          </a:p>
          <a:p>
            <a:pPr algn="ctr" eaLnBrk="1" hangingPunct="1">
              <a:lnSpc>
                <a:spcPct val="95000"/>
              </a:lnSpc>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3200">
              <a:solidFill>
                <a:srgbClr val="000000"/>
              </a:solidFill>
              <a:latin typeface="Times New Roman" charset="0"/>
            </a:endParaRPr>
          </a:p>
        </p:txBody>
      </p:sp>
      <p:pic>
        <p:nvPicPr>
          <p:cNvPr id="26628" name="Picture 3"/>
          <p:cNvPicPr>
            <a:picLocks noChangeAspect="1" noChangeArrowheads="1"/>
          </p:cNvPicPr>
          <p:nvPr/>
        </p:nvPicPr>
        <p:blipFill>
          <a:blip r:embed="rId3"/>
          <a:srcRect/>
          <a:stretch>
            <a:fillRect/>
          </a:stretch>
        </p:blipFill>
        <p:spPr bwMode="auto">
          <a:xfrm>
            <a:off x="3752850" y="5257800"/>
            <a:ext cx="3638550" cy="1133475"/>
          </a:xfrm>
          <a:prstGeom prst="rect">
            <a:avLst/>
          </a:prstGeom>
          <a:noFill/>
          <a:ln w="19080">
            <a:solidFill>
              <a:srgbClr val="6666CC"/>
            </a:solidFill>
            <a:miter lim="800000"/>
            <a:headEnd/>
            <a:tailEnd/>
          </a:ln>
        </p:spPr>
      </p:pic>
      <p:pic>
        <p:nvPicPr>
          <p:cNvPr id="26629" name="Picture 4"/>
          <p:cNvPicPr>
            <a:picLocks noChangeAspect="1" noChangeArrowheads="1"/>
          </p:cNvPicPr>
          <p:nvPr/>
        </p:nvPicPr>
        <p:blipFill>
          <a:blip r:embed="rId4"/>
          <a:srcRect/>
          <a:stretch>
            <a:fillRect/>
          </a:stretch>
        </p:blipFill>
        <p:spPr bwMode="auto">
          <a:xfrm>
            <a:off x="457200" y="3657600"/>
            <a:ext cx="2193925" cy="2565400"/>
          </a:xfrm>
          <a:prstGeom prst="rect">
            <a:avLst/>
          </a:prstGeom>
          <a:noFill/>
          <a:ln w="38160">
            <a:solidFill>
              <a:srgbClr val="CC3300"/>
            </a:solidFill>
            <a:miter lim="800000"/>
            <a:headEnd/>
            <a:tailEnd/>
          </a:ln>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Box 1"/>
          <p:cNvSpPr txBox="1">
            <a:spLocks noChangeArrowheads="1"/>
          </p:cNvSpPr>
          <p:nvPr/>
        </p:nvSpPr>
        <p:spPr bwMode="auto">
          <a:xfrm>
            <a:off x="838200" y="76200"/>
            <a:ext cx="6553200" cy="1200150"/>
          </a:xfrm>
          <a:prstGeom prst="rect">
            <a:avLst/>
          </a:prstGeom>
          <a:noFill/>
          <a:ln w="9525">
            <a:noFill/>
            <a:miter lim="800000"/>
            <a:headEnd/>
            <a:tailEnd/>
          </a:ln>
        </p:spPr>
        <p:txBody>
          <a:bodyPr>
            <a:spAutoFit/>
          </a:bodyPr>
          <a:lstStyle/>
          <a:p>
            <a:pPr algn="ctr"/>
            <a:r>
              <a:rPr lang="en-US" sz="3600"/>
              <a:t>Obesity Efforts </a:t>
            </a:r>
          </a:p>
          <a:p>
            <a:pPr algn="ctr"/>
            <a:r>
              <a:rPr lang="en-US" sz="3600"/>
              <a:t>Pittsburg Health Center</a:t>
            </a:r>
          </a:p>
        </p:txBody>
      </p:sp>
      <p:sp>
        <p:nvSpPr>
          <p:cNvPr id="45059" name="TextBox 2"/>
          <p:cNvSpPr txBox="1">
            <a:spLocks noChangeArrowheads="1"/>
          </p:cNvSpPr>
          <p:nvPr/>
        </p:nvSpPr>
        <p:spPr bwMode="auto">
          <a:xfrm>
            <a:off x="457200" y="2163763"/>
            <a:ext cx="4495800" cy="1570037"/>
          </a:xfrm>
          <a:prstGeom prst="rect">
            <a:avLst/>
          </a:prstGeom>
          <a:noFill/>
          <a:ln w="9525">
            <a:noFill/>
            <a:miter lim="800000"/>
            <a:headEnd/>
            <a:tailEnd/>
          </a:ln>
        </p:spPr>
        <p:txBody>
          <a:bodyPr>
            <a:spAutoFit/>
          </a:bodyPr>
          <a:lstStyle/>
          <a:p>
            <a:pPr>
              <a:buFont typeface="Arial" charset="0"/>
              <a:buChar char="•"/>
            </a:pPr>
            <a:r>
              <a:rPr lang="en-US">
                <a:solidFill>
                  <a:schemeClr val="tx1"/>
                </a:solidFill>
              </a:rPr>
              <a:t>80% of providers report counseling almost all patients to avoid sweetened drinks</a:t>
            </a:r>
          </a:p>
          <a:p>
            <a:endParaRPr lang="en-US">
              <a:solidFill>
                <a:schemeClr val="tx1"/>
              </a:solidFill>
            </a:endParaRPr>
          </a:p>
        </p:txBody>
      </p:sp>
      <p:pic>
        <p:nvPicPr>
          <p:cNvPr id="45060" name="Picture 3"/>
          <p:cNvPicPr>
            <a:picLocks noChangeAspect="1" noChangeArrowheads="1"/>
          </p:cNvPicPr>
          <p:nvPr/>
        </p:nvPicPr>
        <p:blipFill>
          <a:blip r:embed="rId2"/>
          <a:srcRect/>
          <a:stretch>
            <a:fillRect/>
          </a:stretch>
        </p:blipFill>
        <p:spPr bwMode="auto">
          <a:xfrm>
            <a:off x="5029200" y="1676400"/>
            <a:ext cx="3886200" cy="2270125"/>
          </a:xfrm>
          <a:prstGeom prst="rect">
            <a:avLst/>
          </a:prstGeom>
          <a:noFill/>
          <a:ln w="38160">
            <a:solidFill>
              <a:srgbClr val="CC3300"/>
            </a:solidFill>
            <a:miter lim="800000"/>
            <a:headEnd/>
            <a:tailEnd/>
          </a:ln>
        </p:spPr>
      </p:pic>
      <p:sp>
        <p:nvSpPr>
          <p:cNvPr id="45061" name="TextBox 5"/>
          <p:cNvSpPr txBox="1">
            <a:spLocks noChangeArrowheads="1"/>
          </p:cNvSpPr>
          <p:nvPr/>
        </p:nvSpPr>
        <p:spPr bwMode="auto">
          <a:xfrm rot="10800000" flipH="1" flipV="1">
            <a:off x="3232150" y="4005263"/>
            <a:ext cx="5607050" cy="2309812"/>
          </a:xfrm>
          <a:prstGeom prst="rect">
            <a:avLst/>
          </a:prstGeom>
          <a:noFill/>
          <a:ln w="9525">
            <a:noFill/>
            <a:miter lim="800000"/>
            <a:headEnd/>
            <a:tailEnd/>
          </a:ln>
        </p:spPr>
        <p:txBody>
          <a:bodyPr>
            <a:spAutoFit/>
          </a:bodyPr>
          <a:lstStyle/>
          <a:p>
            <a:pPr>
              <a:buFont typeface="Arial" charset="0"/>
              <a:buChar char="•"/>
            </a:pPr>
            <a:r>
              <a:rPr lang="en-US">
                <a:solidFill>
                  <a:schemeClr val="tx1"/>
                </a:solidFill>
              </a:rPr>
              <a:t>Soda Free Summer campaign</a:t>
            </a:r>
          </a:p>
          <a:p>
            <a:pPr>
              <a:buFont typeface="Arial" charset="0"/>
              <a:buChar char="•"/>
            </a:pPr>
            <a:r>
              <a:rPr lang="en-US">
                <a:solidFill>
                  <a:schemeClr val="tx1"/>
                </a:solidFill>
              </a:rPr>
              <a:t>Prenatal Sweet Success program</a:t>
            </a:r>
          </a:p>
          <a:p>
            <a:pPr>
              <a:buFont typeface="Arial" charset="0"/>
              <a:buChar char="•"/>
            </a:pPr>
            <a:r>
              <a:rPr lang="en-US">
                <a:solidFill>
                  <a:schemeClr val="tx1"/>
                </a:solidFill>
              </a:rPr>
              <a:t>Diabetes registry</a:t>
            </a:r>
          </a:p>
          <a:p>
            <a:pPr>
              <a:buFont typeface="Arial" charset="0"/>
              <a:buChar char="•"/>
            </a:pPr>
            <a:r>
              <a:rPr lang="en-US">
                <a:solidFill>
                  <a:schemeClr val="tx1"/>
                </a:solidFill>
              </a:rPr>
              <a:t>Pediatric Obesity QIP</a:t>
            </a:r>
          </a:p>
          <a:p>
            <a:pPr>
              <a:buFont typeface="Arial" charset="0"/>
              <a:buChar char="•"/>
            </a:pPr>
            <a:r>
              <a:rPr lang="en-US">
                <a:solidFill>
                  <a:schemeClr val="tx1"/>
                </a:solidFill>
              </a:rPr>
              <a:t>FIT resident grant</a:t>
            </a:r>
          </a:p>
          <a:p>
            <a:pPr>
              <a:buFont typeface="Arial" charset="0"/>
              <a:buChar char="•"/>
            </a:pPr>
            <a:r>
              <a:rPr lang="en-US">
                <a:solidFill>
                  <a:schemeClr val="tx1"/>
                </a:solidFill>
              </a:rPr>
              <a:t>NEW Kids program</a:t>
            </a:r>
          </a:p>
        </p:txBody>
      </p:sp>
      <p:pic>
        <p:nvPicPr>
          <p:cNvPr id="45062" name="Picture 8"/>
          <p:cNvPicPr>
            <a:picLocks noChangeAspect="1"/>
          </p:cNvPicPr>
          <p:nvPr/>
        </p:nvPicPr>
        <p:blipFill>
          <a:blip r:embed="rId3"/>
          <a:srcRect/>
          <a:stretch>
            <a:fillRect/>
          </a:stretch>
        </p:blipFill>
        <p:spPr bwMode="auto">
          <a:xfrm>
            <a:off x="533400" y="4025900"/>
            <a:ext cx="2603500" cy="1841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Box 1"/>
          <p:cNvSpPr txBox="1">
            <a:spLocks noChangeArrowheads="1"/>
          </p:cNvSpPr>
          <p:nvPr/>
        </p:nvSpPr>
        <p:spPr bwMode="auto">
          <a:xfrm>
            <a:off x="838200" y="76200"/>
            <a:ext cx="6553200" cy="1200150"/>
          </a:xfrm>
          <a:prstGeom prst="rect">
            <a:avLst/>
          </a:prstGeom>
          <a:noFill/>
          <a:ln w="9525">
            <a:noFill/>
            <a:miter lim="800000"/>
            <a:headEnd/>
            <a:tailEnd/>
          </a:ln>
        </p:spPr>
        <p:txBody>
          <a:bodyPr>
            <a:spAutoFit/>
          </a:bodyPr>
          <a:lstStyle/>
          <a:p>
            <a:pPr algn="ctr"/>
            <a:r>
              <a:rPr lang="en-US" sz="3600"/>
              <a:t>Obesity Efforts </a:t>
            </a:r>
          </a:p>
          <a:p>
            <a:pPr algn="ctr"/>
            <a:r>
              <a:rPr lang="en-US" sz="3600"/>
              <a:t>Pittsburg Health Center</a:t>
            </a:r>
          </a:p>
        </p:txBody>
      </p:sp>
      <p:sp>
        <p:nvSpPr>
          <p:cNvPr id="46083" name="TextBox 2"/>
          <p:cNvSpPr txBox="1">
            <a:spLocks noChangeArrowheads="1"/>
          </p:cNvSpPr>
          <p:nvPr/>
        </p:nvSpPr>
        <p:spPr bwMode="auto">
          <a:xfrm>
            <a:off x="457200" y="2163763"/>
            <a:ext cx="4495800" cy="1938337"/>
          </a:xfrm>
          <a:prstGeom prst="rect">
            <a:avLst/>
          </a:prstGeom>
          <a:noFill/>
          <a:ln w="9525">
            <a:noFill/>
            <a:miter lim="800000"/>
            <a:headEnd/>
            <a:tailEnd/>
          </a:ln>
        </p:spPr>
        <p:txBody>
          <a:bodyPr>
            <a:spAutoFit/>
          </a:bodyPr>
          <a:lstStyle/>
          <a:p>
            <a:pPr>
              <a:buFont typeface="Arial" charset="0"/>
              <a:buChar char="•"/>
            </a:pPr>
            <a:r>
              <a:rPr lang="en-US">
                <a:solidFill>
                  <a:schemeClr val="tx1"/>
                </a:solidFill>
              </a:rPr>
              <a:t>WIC social marketing campaigns</a:t>
            </a:r>
          </a:p>
          <a:p>
            <a:pPr lvl="1">
              <a:buFont typeface="Arial" charset="0"/>
              <a:buChar char="•"/>
            </a:pPr>
            <a:r>
              <a:rPr lang="en-US">
                <a:solidFill>
                  <a:schemeClr val="tx1"/>
                </a:solidFill>
              </a:rPr>
              <a:t>Have Fun and Be Healthy</a:t>
            </a:r>
          </a:p>
          <a:p>
            <a:pPr lvl="1">
              <a:buFont typeface="Arial" charset="0"/>
              <a:buChar char="•"/>
            </a:pPr>
            <a:r>
              <a:rPr lang="en-US">
                <a:solidFill>
                  <a:schemeClr val="tx1"/>
                </a:solidFill>
              </a:rPr>
              <a:t>Have Fun and Be Active</a:t>
            </a:r>
          </a:p>
          <a:p>
            <a:pPr lvl="1">
              <a:buFont typeface="Arial" charset="0"/>
              <a:buChar char="•"/>
            </a:pPr>
            <a:r>
              <a:rPr lang="en-US">
                <a:solidFill>
                  <a:schemeClr val="tx1"/>
                </a:solidFill>
              </a:rPr>
              <a:t>Healthy Drinks</a:t>
            </a:r>
          </a:p>
        </p:txBody>
      </p:sp>
      <p:pic>
        <p:nvPicPr>
          <p:cNvPr id="46084" name="Picture 3"/>
          <p:cNvPicPr>
            <a:picLocks noChangeAspect="1" noChangeArrowheads="1"/>
          </p:cNvPicPr>
          <p:nvPr/>
        </p:nvPicPr>
        <p:blipFill>
          <a:blip r:embed="rId2"/>
          <a:srcRect/>
          <a:stretch>
            <a:fillRect/>
          </a:stretch>
        </p:blipFill>
        <p:spPr bwMode="auto">
          <a:xfrm>
            <a:off x="5029200" y="1676400"/>
            <a:ext cx="3886200" cy="2270125"/>
          </a:xfrm>
          <a:prstGeom prst="rect">
            <a:avLst/>
          </a:prstGeom>
          <a:noFill/>
          <a:ln w="38160">
            <a:solidFill>
              <a:srgbClr val="CC3300"/>
            </a:solidFill>
            <a:miter lim="800000"/>
            <a:headEnd/>
            <a:tailEnd/>
          </a:ln>
        </p:spPr>
      </p:pic>
      <p:sp>
        <p:nvSpPr>
          <p:cNvPr id="7" name="TextBox 6"/>
          <p:cNvSpPr txBox="1">
            <a:spLocks noChangeArrowheads="1"/>
          </p:cNvSpPr>
          <p:nvPr/>
        </p:nvSpPr>
        <p:spPr bwMode="auto">
          <a:xfrm>
            <a:off x="3352800" y="4191000"/>
            <a:ext cx="4267200" cy="1938338"/>
          </a:xfrm>
          <a:prstGeom prst="rect">
            <a:avLst/>
          </a:prstGeom>
          <a:gradFill rotWithShape="1">
            <a:gsLst>
              <a:gs pos="0">
                <a:srgbClr val="8B8BFF"/>
              </a:gs>
              <a:gs pos="100000">
                <a:srgbClr val="1C1CE3"/>
              </a:gs>
            </a:gsLst>
            <a:lin ang="5400000"/>
          </a:gradFill>
          <a:ln w="9525">
            <a:solidFill>
              <a:srgbClr val="2E2ECB"/>
            </a:solidFill>
            <a:miter lim="800000"/>
            <a:headEnd/>
            <a:tailEnd/>
          </a:ln>
          <a:effectLst>
            <a:outerShdw dist="23000" dir="5400000" rotWithShape="0">
              <a:srgbClr val="808080">
                <a:alpha val="34999"/>
              </a:srgbClr>
            </a:outerShdw>
          </a:effectLst>
        </p:spPr>
        <p:txBody>
          <a:bodyPr>
            <a:spAutoFit/>
          </a:bodyPr>
          <a:lstStyle/>
          <a:p>
            <a:pPr>
              <a:buFont typeface="Times New Roman" pitchFamily="-109" charset="0"/>
              <a:buNone/>
              <a:defRPr/>
            </a:pPr>
            <a:r>
              <a:rPr lang="en-US" dirty="0">
                <a:solidFill>
                  <a:schemeClr val="tx1"/>
                </a:solidFill>
                <a:latin typeface="+mn-lt"/>
                <a:cs typeface="+mn-cs"/>
              </a:rPr>
              <a:t>New food package introduced October 2009:</a:t>
            </a:r>
          </a:p>
          <a:p>
            <a:pPr>
              <a:buFont typeface="Times New Roman" pitchFamily="-109" charset="0"/>
              <a:buNone/>
              <a:defRPr/>
            </a:pPr>
            <a:r>
              <a:rPr lang="en-US" dirty="0">
                <a:solidFill>
                  <a:schemeClr val="tx1"/>
                </a:solidFill>
                <a:latin typeface="+mn-lt"/>
                <a:cs typeface="+mn-cs"/>
              </a:rPr>
              <a:t>More breastfeeding support</a:t>
            </a:r>
          </a:p>
          <a:p>
            <a:pPr>
              <a:buFont typeface="Times New Roman" pitchFamily="-109" charset="0"/>
              <a:buNone/>
              <a:defRPr/>
            </a:pPr>
            <a:r>
              <a:rPr lang="en-US" dirty="0">
                <a:solidFill>
                  <a:schemeClr val="tx1"/>
                </a:solidFill>
                <a:latin typeface="+mn-lt"/>
                <a:cs typeface="+mn-cs"/>
              </a:rPr>
              <a:t>Less juice</a:t>
            </a:r>
          </a:p>
          <a:p>
            <a:pPr>
              <a:buFont typeface="Times New Roman" pitchFamily="-109" charset="0"/>
              <a:buNone/>
              <a:defRPr/>
            </a:pPr>
            <a:r>
              <a:rPr lang="en-US" dirty="0">
                <a:solidFill>
                  <a:schemeClr val="tx1"/>
                </a:solidFill>
                <a:latin typeface="+mn-lt"/>
                <a:cs typeface="+mn-cs"/>
              </a:rPr>
              <a:t>More fruits and vegetables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1"/>
          <p:cNvSpPr txBox="1">
            <a:spLocks noChangeArrowheads="1"/>
          </p:cNvSpPr>
          <p:nvPr/>
        </p:nvSpPr>
        <p:spPr bwMode="auto">
          <a:xfrm>
            <a:off x="457200" y="6248400"/>
            <a:ext cx="2132013" cy="455613"/>
          </a:xfrm>
          <a:prstGeom prst="rect">
            <a:avLst/>
          </a:prstGeom>
          <a:noFill/>
          <a:ln w="9525">
            <a:noFill/>
            <a:round/>
            <a:headEnd/>
            <a:tailEnd/>
          </a:ln>
        </p:spPr>
        <p:txBody>
          <a:bodyPr lIns="90000" tIns="54360" rIns="90000" bIns="46800" anchor="b"/>
          <a:lstStyle/>
          <a:p>
            <a:pPr eaLnBrk="1">
              <a:lnSpc>
                <a:spcPct val="9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200">
                <a:solidFill>
                  <a:srgbClr val="000000"/>
                </a:solidFill>
                <a:latin typeface="Times New Roman" charset="0"/>
              </a:rPr>
              <a:t>12/08/09</a:t>
            </a:r>
          </a:p>
        </p:txBody>
      </p:sp>
      <p:sp>
        <p:nvSpPr>
          <p:cNvPr id="47107" name="Text Box 2"/>
          <p:cNvSpPr txBox="1">
            <a:spLocks noChangeArrowheads="1"/>
          </p:cNvSpPr>
          <p:nvPr/>
        </p:nvSpPr>
        <p:spPr bwMode="auto">
          <a:xfrm>
            <a:off x="6553200" y="6248400"/>
            <a:ext cx="2132013" cy="455613"/>
          </a:xfrm>
          <a:prstGeom prst="rect">
            <a:avLst/>
          </a:prstGeom>
          <a:noFill/>
          <a:ln w="9525">
            <a:noFill/>
            <a:round/>
            <a:headEnd/>
            <a:tailEnd/>
          </a:ln>
        </p:spPr>
        <p:txBody>
          <a:bodyPr lIns="90000" tIns="46800" rIns="90000" bIns="46800" anchor="b"/>
          <a:lstStyle/>
          <a:p>
            <a:pPr algn="r" eaLnBrk="1">
              <a:lnSpc>
                <a:spcPct val="118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600F1DCE-FCB5-4FFC-91E3-63320E0CD01E}" type="slidenum">
              <a:rPr lang="en-US" sz="1200">
                <a:solidFill>
                  <a:srgbClr val="000000"/>
                </a:solidFill>
                <a:latin typeface="Arial Black" charset="0"/>
              </a:rPr>
              <a:pPr algn="r" eaLnBrk="1">
                <a:lnSpc>
                  <a:spcPct val="118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12</a:t>
            </a:fld>
            <a:endParaRPr lang="en-US" sz="1200">
              <a:solidFill>
                <a:srgbClr val="000000"/>
              </a:solidFill>
              <a:latin typeface="Arial Black" charset="0"/>
            </a:endParaRPr>
          </a:p>
        </p:txBody>
      </p:sp>
      <p:sp>
        <p:nvSpPr>
          <p:cNvPr id="47108" name="Text Box 3"/>
          <p:cNvSpPr txBox="1">
            <a:spLocks noChangeArrowheads="1"/>
          </p:cNvSpPr>
          <p:nvPr/>
        </p:nvSpPr>
        <p:spPr bwMode="auto">
          <a:xfrm>
            <a:off x="1143000" y="0"/>
            <a:ext cx="7772400" cy="1371600"/>
          </a:xfrm>
          <a:prstGeom prst="rect">
            <a:avLst/>
          </a:prstGeom>
          <a:noFill/>
          <a:ln w="9525">
            <a:noFill/>
            <a:round/>
            <a:headEnd/>
            <a:tailEnd/>
          </a:ln>
        </p:spPr>
        <p:txBody>
          <a:bodyPr lIns="92160" tIns="72720" rIns="92160" bIns="46080" anchor="ctr"/>
          <a:lstStyle/>
          <a:p>
            <a:pPr eaLnBrk="1" hangingPunct="1">
              <a:lnSpc>
                <a:spcPct val="9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4200">
                <a:latin typeface="Times New Roman" charset="0"/>
              </a:rPr>
              <a:t>Soda – Should we sell it?</a:t>
            </a:r>
          </a:p>
        </p:txBody>
      </p:sp>
      <p:sp>
        <p:nvSpPr>
          <p:cNvPr id="47109" name="Text Box 4"/>
          <p:cNvSpPr txBox="1">
            <a:spLocks noChangeArrowheads="1"/>
          </p:cNvSpPr>
          <p:nvPr/>
        </p:nvSpPr>
        <p:spPr bwMode="auto">
          <a:xfrm>
            <a:off x="4114800" y="1600200"/>
            <a:ext cx="4800600" cy="2566988"/>
          </a:xfrm>
          <a:prstGeom prst="rect">
            <a:avLst/>
          </a:prstGeom>
          <a:noFill/>
          <a:ln w="9525">
            <a:noFill/>
            <a:round/>
            <a:headEnd/>
            <a:tailEnd/>
          </a:ln>
        </p:spPr>
        <p:txBody>
          <a:bodyPr lIns="92160" tIns="63720" rIns="92160" bIns="46080"/>
          <a:lstStyle/>
          <a:p>
            <a:pPr marL="333375" indent="-333375" eaLnBrk="1" hangingPunct="1">
              <a:lnSpc>
                <a:spcPct val="95000"/>
              </a:lnSpc>
              <a:spcBef>
                <a:spcPts val="700"/>
              </a:spcBef>
              <a:buClr>
                <a:srgbClr val="996666"/>
              </a:buClr>
              <a:buSzPct val="80000"/>
              <a:buFont typeface="Wingdings" charset="2"/>
              <a:buChar char=""/>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800">
                <a:solidFill>
                  <a:srgbClr val="000000"/>
                </a:solidFill>
                <a:latin typeface="Times New Roman" charset="0"/>
              </a:rPr>
              <a:t>Increases likelihood of being overweight or obese</a:t>
            </a:r>
          </a:p>
          <a:p>
            <a:pPr marL="333375" indent="-333375" eaLnBrk="1" hangingPunct="1">
              <a:lnSpc>
                <a:spcPct val="95000"/>
              </a:lnSpc>
              <a:spcBef>
                <a:spcPts val="700"/>
              </a:spcBef>
              <a:buClr>
                <a:srgbClr val="996666"/>
              </a:buClr>
              <a:buSzPct val="80000"/>
              <a:buFont typeface="Wingdings" charset="2"/>
              <a:buChar char=""/>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800">
                <a:solidFill>
                  <a:srgbClr val="000000"/>
                </a:solidFill>
                <a:latin typeface="Times New Roman" charset="0"/>
              </a:rPr>
              <a:t>Density of fast food restaurants and convenience stores correlates with obesity and diabetes</a:t>
            </a:r>
          </a:p>
          <a:p>
            <a:pPr marL="333375" indent="-333375" eaLnBrk="1" hangingPunct="1">
              <a:lnSpc>
                <a:spcPct val="95000"/>
              </a:lnSpc>
              <a:spcBef>
                <a:spcPts val="700"/>
              </a:spcBef>
              <a:buClr>
                <a:srgbClr val="996666"/>
              </a:buClr>
              <a:buSzPct val="80000"/>
              <a:buFont typeface="Wingdings" charset="2"/>
              <a:buChar char=""/>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800">
                <a:solidFill>
                  <a:srgbClr val="000000"/>
                </a:solidFill>
                <a:latin typeface="Times New Roman" charset="0"/>
              </a:rPr>
              <a:t>Highest consumption among children from low income families, Latino</a:t>
            </a:r>
          </a:p>
        </p:txBody>
      </p:sp>
      <p:pic>
        <p:nvPicPr>
          <p:cNvPr id="47110" name="Picture 5"/>
          <p:cNvPicPr>
            <a:picLocks noChangeAspect="1" noChangeArrowheads="1"/>
          </p:cNvPicPr>
          <p:nvPr/>
        </p:nvPicPr>
        <p:blipFill>
          <a:blip r:embed="rId3"/>
          <a:srcRect/>
          <a:stretch>
            <a:fillRect/>
          </a:stretch>
        </p:blipFill>
        <p:spPr bwMode="auto">
          <a:xfrm>
            <a:off x="601663" y="1547813"/>
            <a:ext cx="3492500" cy="4572000"/>
          </a:xfrm>
          <a:prstGeom prst="rect">
            <a:avLst/>
          </a:prstGeom>
          <a:noFill/>
          <a:ln w="9525">
            <a:noFill/>
            <a:round/>
            <a:headEnd/>
            <a:tailEnd/>
          </a:ln>
        </p:spPr>
      </p:pic>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1"/>
          <p:cNvSpPr txBox="1">
            <a:spLocks noChangeArrowheads="1"/>
          </p:cNvSpPr>
          <p:nvPr/>
        </p:nvSpPr>
        <p:spPr bwMode="auto">
          <a:xfrm>
            <a:off x="457200" y="6248400"/>
            <a:ext cx="2132013" cy="455613"/>
          </a:xfrm>
          <a:prstGeom prst="rect">
            <a:avLst/>
          </a:prstGeom>
          <a:noFill/>
          <a:ln w="9525">
            <a:noFill/>
            <a:round/>
            <a:headEnd/>
            <a:tailEnd/>
          </a:ln>
        </p:spPr>
        <p:txBody>
          <a:bodyPr lIns="90000" tIns="54360" rIns="90000" bIns="46800" anchor="b"/>
          <a:lstStyle/>
          <a:p>
            <a:pPr eaLnBrk="1">
              <a:lnSpc>
                <a:spcPct val="9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200">
                <a:solidFill>
                  <a:srgbClr val="000000"/>
                </a:solidFill>
                <a:latin typeface="Times New Roman" charset="0"/>
              </a:rPr>
              <a:t>12/08/09</a:t>
            </a:r>
          </a:p>
        </p:txBody>
      </p:sp>
      <p:sp>
        <p:nvSpPr>
          <p:cNvPr id="49155" name="Text Box 2"/>
          <p:cNvSpPr txBox="1">
            <a:spLocks noChangeArrowheads="1"/>
          </p:cNvSpPr>
          <p:nvPr/>
        </p:nvSpPr>
        <p:spPr bwMode="auto">
          <a:xfrm>
            <a:off x="6553200" y="6248400"/>
            <a:ext cx="2132013" cy="455613"/>
          </a:xfrm>
          <a:prstGeom prst="rect">
            <a:avLst/>
          </a:prstGeom>
          <a:noFill/>
          <a:ln w="9525">
            <a:noFill/>
            <a:round/>
            <a:headEnd/>
            <a:tailEnd/>
          </a:ln>
        </p:spPr>
        <p:txBody>
          <a:bodyPr lIns="90000" tIns="46800" rIns="90000" bIns="46800" anchor="b"/>
          <a:lstStyle/>
          <a:p>
            <a:pPr algn="r" eaLnBrk="1">
              <a:lnSpc>
                <a:spcPct val="118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3D3158F1-2A4A-467E-8491-295D5F28ECDA}" type="slidenum">
              <a:rPr lang="en-US" sz="1200">
                <a:solidFill>
                  <a:srgbClr val="000000"/>
                </a:solidFill>
                <a:latin typeface="Arial Black" charset="0"/>
              </a:rPr>
              <a:pPr algn="r" eaLnBrk="1">
                <a:lnSpc>
                  <a:spcPct val="118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13</a:t>
            </a:fld>
            <a:endParaRPr lang="en-US" sz="1200">
              <a:solidFill>
                <a:srgbClr val="000000"/>
              </a:solidFill>
              <a:latin typeface="Arial Black" charset="0"/>
            </a:endParaRPr>
          </a:p>
        </p:txBody>
      </p:sp>
      <p:sp>
        <p:nvSpPr>
          <p:cNvPr id="49156" name="Text Box 3"/>
          <p:cNvSpPr txBox="1">
            <a:spLocks noChangeArrowheads="1"/>
          </p:cNvSpPr>
          <p:nvPr/>
        </p:nvSpPr>
        <p:spPr bwMode="auto">
          <a:xfrm>
            <a:off x="1143000" y="0"/>
            <a:ext cx="7772400" cy="1371600"/>
          </a:xfrm>
          <a:prstGeom prst="rect">
            <a:avLst/>
          </a:prstGeom>
          <a:noFill/>
          <a:ln w="9525">
            <a:noFill/>
            <a:round/>
            <a:headEnd/>
            <a:tailEnd/>
          </a:ln>
        </p:spPr>
        <p:txBody>
          <a:bodyPr lIns="92160" tIns="72720" rIns="92160" bIns="46080" anchor="ctr"/>
          <a:lstStyle/>
          <a:p>
            <a:pPr eaLnBrk="1" hangingPunct="1">
              <a:lnSpc>
                <a:spcPct val="9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4200">
                <a:latin typeface="Times New Roman" charset="0"/>
              </a:rPr>
              <a:t>Soda – Should we sell it?</a:t>
            </a:r>
          </a:p>
        </p:txBody>
      </p:sp>
      <p:sp>
        <p:nvSpPr>
          <p:cNvPr id="49157" name="Text Box 4"/>
          <p:cNvSpPr txBox="1">
            <a:spLocks noChangeArrowheads="1"/>
          </p:cNvSpPr>
          <p:nvPr/>
        </p:nvSpPr>
        <p:spPr bwMode="auto">
          <a:xfrm>
            <a:off x="1143000" y="457200"/>
            <a:ext cx="9601200" cy="2514600"/>
          </a:xfrm>
          <a:prstGeom prst="rect">
            <a:avLst/>
          </a:prstGeom>
          <a:noFill/>
          <a:ln w="9525">
            <a:noFill/>
            <a:round/>
            <a:headEnd/>
            <a:tailEnd/>
          </a:ln>
        </p:spPr>
        <p:txBody>
          <a:bodyPr lIns="92160" tIns="63720" rIns="92160" bIns="46080"/>
          <a:lstStyle/>
          <a:p>
            <a:pPr marL="334963" indent="-333375" eaLnBrk="1" hangingPunct="1">
              <a:lnSpc>
                <a:spcPct val="95000"/>
              </a:lnSpc>
              <a:spcBef>
                <a:spcPts val="700"/>
              </a:spcBef>
              <a:buSzPct val="45000"/>
              <a:buFont typeface="Wingdings" charset="2"/>
              <a:buNone/>
              <a:tabLst>
                <a:tab pos="334963" algn="l"/>
                <a:tab pos="792163" algn="l"/>
                <a:tab pos="1249363" algn="l"/>
                <a:tab pos="1706563" algn="l"/>
                <a:tab pos="2163763" algn="l"/>
                <a:tab pos="2620963" algn="l"/>
                <a:tab pos="3078163" algn="l"/>
                <a:tab pos="3535363" algn="l"/>
                <a:tab pos="3992563" algn="l"/>
                <a:tab pos="4449763" algn="l"/>
                <a:tab pos="4906963" algn="l"/>
                <a:tab pos="5364163" algn="l"/>
                <a:tab pos="5821363" algn="l"/>
                <a:tab pos="6278563" algn="l"/>
                <a:tab pos="6735763" algn="l"/>
                <a:tab pos="7192963" algn="l"/>
                <a:tab pos="7650163" algn="l"/>
                <a:tab pos="8107363" algn="l"/>
                <a:tab pos="8564563" algn="l"/>
                <a:tab pos="9021763" algn="l"/>
                <a:tab pos="9478963" algn="l"/>
              </a:tabLst>
            </a:pPr>
            <a:endParaRPr lang="en-US" sz="2800">
              <a:solidFill>
                <a:srgbClr val="000000"/>
              </a:solidFill>
              <a:latin typeface="Times New Roman" charset="0"/>
            </a:endParaRPr>
          </a:p>
          <a:p>
            <a:pPr marL="334963" indent="-333375" eaLnBrk="1" hangingPunct="1">
              <a:lnSpc>
                <a:spcPct val="95000"/>
              </a:lnSpc>
              <a:spcBef>
                <a:spcPts val="700"/>
              </a:spcBef>
              <a:buSzPct val="45000"/>
              <a:buFont typeface="Wingdings" charset="2"/>
              <a:buNone/>
              <a:tabLst>
                <a:tab pos="334963" algn="l"/>
                <a:tab pos="792163" algn="l"/>
                <a:tab pos="1249363" algn="l"/>
                <a:tab pos="1706563" algn="l"/>
                <a:tab pos="2163763" algn="l"/>
                <a:tab pos="2620963" algn="l"/>
                <a:tab pos="3078163" algn="l"/>
                <a:tab pos="3535363" algn="l"/>
                <a:tab pos="3992563" algn="l"/>
                <a:tab pos="4449763" algn="l"/>
                <a:tab pos="4906963" algn="l"/>
                <a:tab pos="5364163" algn="l"/>
                <a:tab pos="5821363" algn="l"/>
                <a:tab pos="6278563" algn="l"/>
                <a:tab pos="6735763" algn="l"/>
                <a:tab pos="7192963" algn="l"/>
                <a:tab pos="7650163" algn="l"/>
                <a:tab pos="8107363" algn="l"/>
                <a:tab pos="8564563" algn="l"/>
                <a:tab pos="9021763" algn="l"/>
                <a:tab pos="9478963" algn="l"/>
              </a:tabLst>
            </a:pPr>
            <a:endParaRPr lang="en-US" sz="3200">
              <a:solidFill>
                <a:srgbClr val="000000"/>
              </a:solidFill>
              <a:latin typeface="Times New Roman" charset="0"/>
            </a:endParaRPr>
          </a:p>
          <a:p>
            <a:pPr marL="334963" indent="-333375" eaLnBrk="1" hangingPunct="1">
              <a:lnSpc>
                <a:spcPct val="95000"/>
              </a:lnSpc>
              <a:spcBef>
                <a:spcPts val="700"/>
              </a:spcBef>
              <a:buClrTx/>
              <a:buSzTx/>
              <a:buFontTx/>
              <a:buNone/>
              <a:tabLst>
                <a:tab pos="334963" algn="l"/>
                <a:tab pos="792163" algn="l"/>
                <a:tab pos="1249363" algn="l"/>
                <a:tab pos="1706563" algn="l"/>
                <a:tab pos="2163763" algn="l"/>
                <a:tab pos="2620963" algn="l"/>
                <a:tab pos="3078163" algn="l"/>
                <a:tab pos="3535363" algn="l"/>
                <a:tab pos="3992563" algn="l"/>
                <a:tab pos="4449763" algn="l"/>
                <a:tab pos="4906963" algn="l"/>
                <a:tab pos="5364163" algn="l"/>
                <a:tab pos="5821363" algn="l"/>
                <a:tab pos="6278563" algn="l"/>
                <a:tab pos="6735763" algn="l"/>
                <a:tab pos="7192963" algn="l"/>
                <a:tab pos="7650163" algn="l"/>
                <a:tab pos="8107363" algn="l"/>
                <a:tab pos="8564563" algn="l"/>
                <a:tab pos="9021763" algn="l"/>
                <a:tab pos="9478963" algn="l"/>
              </a:tabLst>
            </a:pPr>
            <a:endParaRPr lang="en-US" sz="2800">
              <a:solidFill>
                <a:srgbClr val="009999"/>
              </a:solidFill>
              <a:latin typeface="Times New Roman" charset="0"/>
            </a:endParaRPr>
          </a:p>
          <a:p>
            <a:pPr marL="334963" indent="-333375" eaLnBrk="1" hangingPunct="1">
              <a:lnSpc>
                <a:spcPct val="95000"/>
              </a:lnSpc>
              <a:spcBef>
                <a:spcPts val="700"/>
              </a:spcBef>
              <a:buClrTx/>
              <a:buSzTx/>
              <a:buFontTx/>
              <a:buNone/>
              <a:tabLst>
                <a:tab pos="334963" algn="l"/>
                <a:tab pos="792163" algn="l"/>
                <a:tab pos="1249363" algn="l"/>
                <a:tab pos="1706563" algn="l"/>
                <a:tab pos="2163763" algn="l"/>
                <a:tab pos="2620963" algn="l"/>
                <a:tab pos="3078163" algn="l"/>
                <a:tab pos="3535363" algn="l"/>
                <a:tab pos="3992563" algn="l"/>
                <a:tab pos="4449763" algn="l"/>
                <a:tab pos="4906963" algn="l"/>
                <a:tab pos="5364163" algn="l"/>
                <a:tab pos="5821363" algn="l"/>
                <a:tab pos="6278563" algn="l"/>
                <a:tab pos="6735763" algn="l"/>
                <a:tab pos="7192963" algn="l"/>
                <a:tab pos="7650163" algn="l"/>
                <a:tab pos="8107363" algn="l"/>
                <a:tab pos="8564563" algn="l"/>
                <a:tab pos="9021763" algn="l"/>
                <a:tab pos="9478963" algn="l"/>
              </a:tabLst>
            </a:pPr>
            <a:endParaRPr lang="en-US" sz="2800">
              <a:solidFill>
                <a:srgbClr val="009999"/>
              </a:solidFill>
              <a:latin typeface="Times New Roman" charset="0"/>
            </a:endParaRPr>
          </a:p>
        </p:txBody>
      </p:sp>
      <p:graphicFrame>
        <p:nvGraphicFramePr>
          <p:cNvPr id="10246" name="Group 6"/>
          <p:cNvGraphicFramePr>
            <a:graphicFrameLocks noGrp="1"/>
          </p:cNvGraphicFramePr>
          <p:nvPr/>
        </p:nvGraphicFramePr>
        <p:xfrm>
          <a:off x="990600" y="4572000"/>
          <a:ext cx="2463800" cy="1463675"/>
        </p:xfrm>
        <a:graphic>
          <a:graphicData uri="http://schemas.openxmlformats.org/drawingml/2006/table">
            <a:tbl>
              <a:tblPr/>
              <a:tblGrid>
                <a:gridCol w="2463800"/>
              </a:tblGrid>
              <a:tr h="365125">
                <a:tc>
                  <a:txBody>
                    <a:bodyPr/>
                    <a:lstStyle/>
                    <a:p>
                      <a:pPr marL="0" marR="0" lvl="0" indent="0" algn="l" defTabSz="457200" rtl="0" eaLnBrk="1" fontAlgn="base" latinLnBrk="0" hangingPunct="0">
                        <a:lnSpc>
                          <a:spcPct val="84000"/>
                        </a:lnSpc>
                        <a:spcBef>
                          <a:spcPct val="0"/>
                        </a:spcBef>
                        <a:spcAft>
                          <a:spcPct val="0"/>
                        </a:spcAft>
                        <a:buClr>
                          <a:srgbClr val="000000"/>
                        </a:buClr>
                        <a:buSzPct val="100000"/>
                        <a:buFont typeface="Times New Roman" pitchFamily="-109"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800" b="0" i="0" u="none" strike="noStrike" cap="none" normalizeH="0" baseline="0">
                          <a:ln>
                            <a:noFill/>
                          </a:ln>
                          <a:solidFill>
                            <a:srgbClr val="000000"/>
                          </a:solidFill>
                          <a:effectLst/>
                          <a:latin typeface="Times New Roman" pitchFamily="-109" charset="0"/>
                          <a:ea typeface="Lucida Sans Unicode" pitchFamily="-109" charset="-52"/>
                          <a:cs typeface="Lucida Sans Unicode" pitchFamily="-109" charset="-52"/>
                        </a:rPr>
                        <a:t>Concord             44.2</a:t>
                      </a:r>
                    </a:p>
                  </a:txBody>
                  <a:tcPr marL="90000" marR="90000" marT="63648" marB="468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66CC"/>
                    </a:solidFill>
                  </a:tcPr>
                </a:tc>
              </a:tr>
              <a:tr h="366713">
                <a:tc>
                  <a:txBody>
                    <a:bodyPr/>
                    <a:lstStyle/>
                    <a:p>
                      <a:pPr marL="0" marR="0" lvl="0" indent="0" algn="l" defTabSz="457200" rtl="0" eaLnBrk="1" fontAlgn="base" latinLnBrk="0" hangingPunct="0">
                        <a:lnSpc>
                          <a:spcPct val="84000"/>
                        </a:lnSpc>
                        <a:spcBef>
                          <a:spcPct val="0"/>
                        </a:spcBef>
                        <a:spcAft>
                          <a:spcPct val="0"/>
                        </a:spcAft>
                        <a:buClr>
                          <a:srgbClr val="000000"/>
                        </a:buClr>
                        <a:buSzPct val="100000"/>
                        <a:buFont typeface="Times New Roman" pitchFamily="-109"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800" b="0" i="0" u="none" strike="noStrike" cap="none" normalizeH="0" baseline="0">
                          <a:ln>
                            <a:noFill/>
                          </a:ln>
                          <a:solidFill>
                            <a:srgbClr val="000000"/>
                          </a:solidFill>
                          <a:effectLst/>
                          <a:latin typeface="Times New Roman" pitchFamily="-109" charset="0"/>
                          <a:ea typeface="Lucida Sans Unicode" pitchFamily="-109" charset="-52"/>
                          <a:cs typeface="Lucida Sans Unicode" pitchFamily="-109" charset="-52"/>
                        </a:rPr>
                        <a:t>Richmond           46.1</a:t>
                      </a:r>
                    </a:p>
                  </a:txBody>
                  <a:tcPr marL="90000" marR="90000" marT="63648" marB="468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99FF"/>
                    </a:solidFill>
                  </a:tcPr>
                </a:tc>
              </a:tr>
              <a:tr h="366713">
                <a:tc>
                  <a:txBody>
                    <a:bodyPr/>
                    <a:lstStyle/>
                    <a:p>
                      <a:pPr marL="0" marR="0" lvl="0" indent="0" algn="l" defTabSz="457200" rtl="0" eaLnBrk="1" fontAlgn="base" latinLnBrk="0" hangingPunct="0">
                        <a:lnSpc>
                          <a:spcPct val="84000"/>
                        </a:lnSpc>
                        <a:spcBef>
                          <a:spcPct val="0"/>
                        </a:spcBef>
                        <a:spcAft>
                          <a:spcPct val="0"/>
                        </a:spcAft>
                        <a:buClr>
                          <a:srgbClr val="000000"/>
                        </a:buClr>
                        <a:buSzPct val="100000"/>
                        <a:buFont typeface="Times New Roman" pitchFamily="-109"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800" b="0" i="0" u="none" strike="noStrike" cap="none" normalizeH="0" baseline="0">
                          <a:ln>
                            <a:noFill/>
                          </a:ln>
                          <a:solidFill>
                            <a:srgbClr val="000000"/>
                          </a:solidFill>
                          <a:effectLst/>
                          <a:latin typeface="Times New Roman" pitchFamily="-109" charset="0"/>
                          <a:ea typeface="Lucida Sans Unicode" pitchFamily="-109" charset="-52"/>
                          <a:cs typeface="Lucida Sans Unicode" pitchFamily="-109" charset="-52"/>
                        </a:rPr>
                        <a:t>San Francisco    36.9</a:t>
                      </a:r>
                    </a:p>
                  </a:txBody>
                  <a:tcPr marL="90000" marR="90000" marT="63648" marB="468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99CCFF"/>
                    </a:solidFill>
                  </a:tcPr>
                </a:tc>
              </a:tr>
              <a:tr h="365125">
                <a:tc>
                  <a:txBody>
                    <a:bodyPr/>
                    <a:lstStyle/>
                    <a:p>
                      <a:pPr marL="0" marR="0" lvl="0" indent="0" algn="l" defTabSz="457200" rtl="0" eaLnBrk="1" fontAlgn="base" latinLnBrk="0" hangingPunct="0">
                        <a:lnSpc>
                          <a:spcPct val="84000"/>
                        </a:lnSpc>
                        <a:spcBef>
                          <a:spcPct val="0"/>
                        </a:spcBef>
                        <a:spcAft>
                          <a:spcPct val="0"/>
                        </a:spcAft>
                        <a:buClr>
                          <a:srgbClr val="000000"/>
                        </a:buClr>
                        <a:buSzPct val="100000"/>
                        <a:buFont typeface="Times New Roman" pitchFamily="-109"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800" b="0" i="0" u="none" strike="noStrike" cap="none" normalizeH="0" baseline="0" dirty="0">
                          <a:ln>
                            <a:noFill/>
                          </a:ln>
                          <a:solidFill>
                            <a:srgbClr val="000000"/>
                          </a:solidFill>
                          <a:effectLst/>
                          <a:latin typeface="Times New Roman" pitchFamily="-109" charset="0"/>
                          <a:ea typeface="Lucida Sans Unicode" pitchFamily="-109" charset="-52"/>
                          <a:cs typeface="Lucida Sans Unicode" pitchFamily="-109" charset="-52"/>
                        </a:rPr>
                        <a:t>Bakersfield          60.1</a:t>
                      </a:r>
                    </a:p>
                  </a:txBody>
                  <a:tcPr marL="90000" marR="90000" marT="63648" marB="468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99FF"/>
                    </a:solidFill>
                  </a:tcPr>
                </a:tc>
              </a:tr>
            </a:tbl>
          </a:graphicData>
        </a:graphic>
      </p:graphicFrame>
      <p:sp>
        <p:nvSpPr>
          <p:cNvPr id="49170" name="Text Box 24"/>
          <p:cNvSpPr txBox="1">
            <a:spLocks noChangeArrowheads="1"/>
          </p:cNvSpPr>
          <p:nvPr/>
        </p:nvSpPr>
        <p:spPr bwMode="auto">
          <a:xfrm>
            <a:off x="4114800" y="1600200"/>
            <a:ext cx="4800600" cy="2566988"/>
          </a:xfrm>
          <a:prstGeom prst="rect">
            <a:avLst/>
          </a:prstGeom>
          <a:noFill/>
          <a:ln w="9525">
            <a:noFill/>
            <a:round/>
            <a:headEnd/>
            <a:tailEnd/>
          </a:ln>
        </p:spPr>
        <p:txBody>
          <a:bodyPr lIns="92160" tIns="46080" rIns="92160" bIns="46080"/>
          <a:lstStyle/>
          <a:p>
            <a:pPr eaLnBrk="1" hangingPunct="1">
              <a:spcBef>
                <a:spcPts val="700"/>
              </a:spcBef>
              <a:buFont typeface="Arial"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a:solidFill>
                  <a:srgbClr val="000000"/>
                </a:solidFill>
              </a:rPr>
              <a:t>49% of California children consume one or more sweetened soda daily</a:t>
            </a:r>
          </a:p>
          <a:p>
            <a:pPr eaLnBrk="1" hangingPunct="1">
              <a:spcBef>
                <a:spcPts val="700"/>
              </a:spcBef>
              <a:buFont typeface="Arial"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a:solidFill>
                  <a:srgbClr val="000000"/>
                </a:solidFill>
              </a:rPr>
              <a:t>Childhood consumption increasing annually</a:t>
            </a:r>
          </a:p>
          <a:p>
            <a:pPr eaLnBrk="1" hangingPunct="1">
              <a:spcBef>
                <a:spcPts val="700"/>
              </a:spcBef>
              <a:buFont typeface="Arial"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a:solidFill>
                  <a:srgbClr val="000000"/>
                </a:solidFill>
              </a:rPr>
              <a:t>Soda, fruit juice and sweetened beverages provide an average of 270 extra kcal/day (10-15% total)  </a:t>
            </a:r>
          </a:p>
        </p:txBody>
      </p:sp>
      <p:pic>
        <p:nvPicPr>
          <p:cNvPr id="49171" name="Picture 4"/>
          <p:cNvPicPr>
            <a:picLocks noChangeAspect="1" noChangeArrowheads="1"/>
          </p:cNvPicPr>
          <p:nvPr/>
        </p:nvPicPr>
        <p:blipFill>
          <a:blip r:embed="rId3"/>
          <a:srcRect/>
          <a:stretch>
            <a:fillRect/>
          </a:stretch>
        </p:blipFill>
        <p:spPr bwMode="auto">
          <a:xfrm>
            <a:off x="228600" y="1600200"/>
            <a:ext cx="3594100" cy="2819400"/>
          </a:xfrm>
          <a:prstGeom prst="rect">
            <a:avLst/>
          </a:prstGeom>
          <a:noFill/>
          <a:ln w="9525">
            <a:noFill/>
            <a:round/>
            <a:headEnd/>
            <a:tailEnd/>
          </a:ln>
        </p:spPr>
      </p:pic>
      <p:sp>
        <p:nvSpPr>
          <p:cNvPr id="49172" name="TextBox 8"/>
          <p:cNvSpPr txBox="1">
            <a:spLocks noChangeArrowheads="1"/>
          </p:cNvSpPr>
          <p:nvPr/>
        </p:nvSpPr>
        <p:spPr bwMode="auto">
          <a:xfrm>
            <a:off x="1219200" y="6243638"/>
            <a:ext cx="3276600" cy="461962"/>
          </a:xfrm>
          <a:prstGeom prst="rect">
            <a:avLst/>
          </a:prstGeom>
          <a:noFill/>
          <a:ln w="9525">
            <a:noFill/>
            <a:miter lim="800000"/>
            <a:headEnd/>
            <a:tailEnd/>
          </a:ln>
        </p:spPr>
        <p:txBody>
          <a:bodyPr>
            <a:spAutoFit/>
          </a:bodyPr>
          <a:lstStyle/>
          <a:p>
            <a:r>
              <a:rPr lang="en-US" sz="1200">
                <a:solidFill>
                  <a:schemeClr val="tx1"/>
                </a:solidFill>
              </a:rPr>
              <a:t>Percent of Children and Adolescents 2-17 years drinking one or more sodas per day</a:t>
            </a:r>
          </a:p>
        </p:txBody>
      </p:sp>
    </p:spTree>
  </p:cSld>
  <p:clrMapOvr>
    <a:masterClrMapping/>
  </p:clrMapOvr>
  <p:transition/>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1"/>
          <p:cNvSpPr txBox="1">
            <a:spLocks noChangeArrowheads="1"/>
          </p:cNvSpPr>
          <p:nvPr/>
        </p:nvSpPr>
        <p:spPr bwMode="auto">
          <a:xfrm>
            <a:off x="457200" y="6248400"/>
            <a:ext cx="2132013" cy="455613"/>
          </a:xfrm>
          <a:prstGeom prst="rect">
            <a:avLst/>
          </a:prstGeom>
          <a:noFill/>
          <a:ln w="9525">
            <a:noFill/>
            <a:round/>
            <a:headEnd/>
            <a:tailEnd/>
          </a:ln>
        </p:spPr>
        <p:txBody>
          <a:bodyPr lIns="90000" tIns="54360" rIns="90000" bIns="46800" anchor="b"/>
          <a:lstStyle/>
          <a:p>
            <a:pPr eaLnBrk="1">
              <a:lnSpc>
                <a:spcPct val="9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200">
                <a:solidFill>
                  <a:srgbClr val="000000"/>
                </a:solidFill>
                <a:latin typeface="Times New Roman" charset="0"/>
              </a:rPr>
              <a:t>12/08/09</a:t>
            </a:r>
          </a:p>
        </p:txBody>
      </p:sp>
      <p:sp>
        <p:nvSpPr>
          <p:cNvPr id="51203" name="Text Box 2"/>
          <p:cNvSpPr txBox="1">
            <a:spLocks noChangeArrowheads="1"/>
          </p:cNvSpPr>
          <p:nvPr/>
        </p:nvSpPr>
        <p:spPr bwMode="auto">
          <a:xfrm>
            <a:off x="6553200" y="6248400"/>
            <a:ext cx="2132013" cy="455613"/>
          </a:xfrm>
          <a:prstGeom prst="rect">
            <a:avLst/>
          </a:prstGeom>
          <a:noFill/>
          <a:ln w="9525">
            <a:noFill/>
            <a:round/>
            <a:headEnd/>
            <a:tailEnd/>
          </a:ln>
        </p:spPr>
        <p:txBody>
          <a:bodyPr lIns="90000" tIns="46800" rIns="90000" bIns="46800" anchor="b"/>
          <a:lstStyle/>
          <a:p>
            <a:pPr algn="r" eaLnBrk="1">
              <a:lnSpc>
                <a:spcPct val="118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8FAF4A75-7094-4329-BC23-F0948CE98FF2}" type="slidenum">
              <a:rPr lang="en-US" sz="1200">
                <a:solidFill>
                  <a:srgbClr val="000000"/>
                </a:solidFill>
                <a:latin typeface="Arial Black" charset="0"/>
              </a:rPr>
              <a:pPr algn="r" eaLnBrk="1">
                <a:lnSpc>
                  <a:spcPct val="118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14</a:t>
            </a:fld>
            <a:endParaRPr lang="en-US" sz="1200">
              <a:solidFill>
                <a:srgbClr val="000000"/>
              </a:solidFill>
              <a:latin typeface="Arial Black" charset="0"/>
            </a:endParaRPr>
          </a:p>
        </p:txBody>
      </p:sp>
      <p:sp>
        <p:nvSpPr>
          <p:cNvPr id="51204" name="Text Box 3"/>
          <p:cNvSpPr txBox="1">
            <a:spLocks noChangeArrowheads="1"/>
          </p:cNvSpPr>
          <p:nvPr/>
        </p:nvSpPr>
        <p:spPr bwMode="auto">
          <a:xfrm>
            <a:off x="457200" y="228600"/>
            <a:ext cx="8458200" cy="1143000"/>
          </a:xfrm>
          <a:prstGeom prst="rect">
            <a:avLst/>
          </a:prstGeom>
          <a:noFill/>
          <a:ln w="9525">
            <a:noFill/>
            <a:round/>
            <a:headEnd/>
            <a:tailEnd/>
          </a:ln>
        </p:spPr>
        <p:txBody>
          <a:bodyPr lIns="92160" tIns="72720" rIns="92160" bIns="46080" anchor="ctr"/>
          <a:lstStyle/>
          <a:p>
            <a:pPr algn="ctr" eaLnBrk="1" hangingPunct="1">
              <a:lnSpc>
                <a:spcPct val="9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4200">
                <a:latin typeface="Times New Roman" charset="0"/>
              </a:rPr>
              <a:t>Health impacts for children</a:t>
            </a:r>
          </a:p>
        </p:txBody>
      </p:sp>
      <p:sp>
        <p:nvSpPr>
          <p:cNvPr id="51205" name="Text Box 4"/>
          <p:cNvSpPr txBox="1">
            <a:spLocks noChangeArrowheads="1"/>
          </p:cNvSpPr>
          <p:nvPr/>
        </p:nvSpPr>
        <p:spPr bwMode="auto">
          <a:xfrm>
            <a:off x="3719513" y="1023938"/>
            <a:ext cx="5029200" cy="5257800"/>
          </a:xfrm>
          <a:prstGeom prst="rect">
            <a:avLst/>
          </a:prstGeom>
          <a:noFill/>
          <a:ln w="9525">
            <a:noFill/>
            <a:round/>
            <a:headEnd/>
            <a:tailEnd/>
          </a:ln>
        </p:spPr>
        <p:txBody>
          <a:bodyPr lIns="92160" tIns="61200" rIns="92160" bIns="46080"/>
          <a:lstStyle/>
          <a:p>
            <a:pPr marL="333375" indent="-333375" eaLnBrk="1" hangingPunct="1">
              <a:lnSpc>
                <a:spcPct val="95000"/>
              </a:lnSpc>
              <a:spcBef>
                <a:spcPts val="700"/>
              </a:spcBef>
              <a:tabLst>
                <a:tab pos="334963" algn="l"/>
                <a:tab pos="792163" algn="l"/>
                <a:tab pos="1249363" algn="l"/>
                <a:tab pos="1706563" algn="l"/>
                <a:tab pos="2163763" algn="l"/>
                <a:tab pos="2620963" algn="l"/>
                <a:tab pos="3078163" algn="l"/>
                <a:tab pos="3535363" algn="l"/>
                <a:tab pos="3992563" algn="l"/>
                <a:tab pos="4449763" algn="l"/>
                <a:tab pos="4906963" algn="l"/>
                <a:tab pos="5364163" algn="l"/>
                <a:tab pos="5821363" algn="l"/>
                <a:tab pos="6278563" algn="l"/>
                <a:tab pos="6735763" algn="l"/>
                <a:tab pos="7192963" algn="l"/>
                <a:tab pos="7650163" algn="l"/>
                <a:tab pos="8107363" algn="l"/>
                <a:tab pos="8564563" algn="l"/>
                <a:tab pos="9021763" algn="l"/>
                <a:tab pos="9478963" algn="l"/>
              </a:tabLst>
            </a:pPr>
            <a:endParaRPr lang="en-US">
              <a:solidFill>
                <a:srgbClr val="000000"/>
              </a:solidFill>
              <a:latin typeface="Times New Roman" charset="0"/>
            </a:endParaRPr>
          </a:p>
          <a:p>
            <a:pPr marL="333375" indent="-333375" eaLnBrk="1" hangingPunct="1">
              <a:lnSpc>
                <a:spcPct val="95000"/>
              </a:lnSpc>
              <a:spcBef>
                <a:spcPts val="700"/>
              </a:spcBef>
              <a:buClr>
                <a:srgbClr val="996666"/>
              </a:buClr>
              <a:buSzPct val="80000"/>
              <a:buFont typeface="Wingdings" charset="2"/>
              <a:buChar char=""/>
              <a:tabLst>
                <a:tab pos="334963" algn="l"/>
                <a:tab pos="792163" algn="l"/>
                <a:tab pos="1249363" algn="l"/>
                <a:tab pos="1706563" algn="l"/>
                <a:tab pos="2163763" algn="l"/>
                <a:tab pos="2620963" algn="l"/>
                <a:tab pos="3078163" algn="l"/>
                <a:tab pos="3535363" algn="l"/>
                <a:tab pos="3992563" algn="l"/>
                <a:tab pos="4449763" algn="l"/>
                <a:tab pos="4906963" algn="l"/>
                <a:tab pos="5364163" algn="l"/>
                <a:tab pos="5821363" algn="l"/>
                <a:tab pos="6278563" algn="l"/>
                <a:tab pos="6735763" algn="l"/>
                <a:tab pos="7192963" algn="l"/>
                <a:tab pos="7650163" algn="l"/>
                <a:tab pos="8107363" algn="l"/>
                <a:tab pos="8564563" algn="l"/>
                <a:tab pos="9021763" algn="l"/>
                <a:tab pos="9478963" algn="l"/>
              </a:tabLst>
            </a:pPr>
            <a:r>
              <a:rPr lang="en-US" sz="3200">
                <a:solidFill>
                  <a:srgbClr val="000000"/>
                </a:solidFill>
                <a:latin typeface="Times New Roman" charset="0"/>
              </a:rPr>
              <a:t>Dental caries associated with frequent consumption of sugary foods</a:t>
            </a:r>
          </a:p>
          <a:p>
            <a:pPr marL="333375" indent="-333375" eaLnBrk="1" hangingPunct="1">
              <a:lnSpc>
                <a:spcPct val="95000"/>
              </a:lnSpc>
              <a:spcBef>
                <a:spcPts val="700"/>
              </a:spcBef>
              <a:buClr>
                <a:srgbClr val="996666"/>
              </a:buClr>
              <a:buSzPct val="80000"/>
              <a:buFont typeface="Wingdings" charset="2"/>
              <a:buChar char=""/>
              <a:tabLst>
                <a:tab pos="334963" algn="l"/>
                <a:tab pos="792163" algn="l"/>
                <a:tab pos="1249363" algn="l"/>
                <a:tab pos="1706563" algn="l"/>
                <a:tab pos="2163763" algn="l"/>
                <a:tab pos="2620963" algn="l"/>
                <a:tab pos="3078163" algn="l"/>
                <a:tab pos="3535363" algn="l"/>
                <a:tab pos="3992563" algn="l"/>
                <a:tab pos="4449763" algn="l"/>
                <a:tab pos="4906963" algn="l"/>
                <a:tab pos="5364163" algn="l"/>
                <a:tab pos="5821363" algn="l"/>
                <a:tab pos="6278563" algn="l"/>
                <a:tab pos="6735763" algn="l"/>
                <a:tab pos="7192963" algn="l"/>
                <a:tab pos="7650163" algn="l"/>
                <a:tab pos="8107363" algn="l"/>
                <a:tab pos="8564563" algn="l"/>
                <a:tab pos="9021763" algn="l"/>
                <a:tab pos="9478963" algn="l"/>
              </a:tabLst>
            </a:pPr>
            <a:r>
              <a:rPr lang="en-US" sz="3200">
                <a:solidFill>
                  <a:srgbClr val="000000"/>
                </a:solidFill>
                <a:latin typeface="Times New Roman" charset="0"/>
              </a:rPr>
              <a:t>Higher rates of fractures, osteoporosis</a:t>
            </a:r>
          </a:p>
          <a:p>
            <a:pPr marL="333375" indent="-333375" eaLnBrk="1" hangingPunct="1">
              <a:lnSpc>
                <a:spcPct val="95000"/>
              </a:lnSpc>
              <a:spcBef>
                <a:spcPts val="700"/>
              </a:spcBef>
              <a:buClr>
                <a:srgbClr val="996666"/>
              </a:buClr>
              <a:buSzPct val="80000"/>
              <a:buFont typeface="Wingdings" charset="2"/>
              <a:buChar char=""/>
              <a:tabLst>
                <a:tab pos="334963" algn="l"/>
                <a:tab pos="792163" algn="l"/>
                <a:tab pos="1249363" algn="l"/>
                <a:tab pos="1706563" algn="l"/>
                <a:tab pos="2163763" algn="l"/>
                <a:tab pos="2620963" algn="l"/>
                <a:tab pos="3078163" algn="l"/>
                <a:tab pos="3535363" algn="l"/>
                <a:tab pos="3992563" algn="l"/>
                <a:tab pos="4449763" algn="l"/>
                <a:tab pos="4906963" algn="l"/>
                <a:tab pos="5364163" algn="l"/>
                <a:tab pos="5821363" algn="l"/>
                <a:tab pos="6278563" algn="l"/>
                <a:tab pos="6735763" algn="l"/>
                <a:tab pos="7192963" algn="l"/>
                <a:tab pos="7650163" algn="l"/>
                <a:tab pos="8107363" algn="l"/>
                <a:tab pos="8564563" algn="l"/>
                <a:tab pos="9021763" algn="l"/>
                <a:tab pos="9478963" algn="l"/>
              </a:tabLst>
            </a:pPr>
            <a:r>
              <a:rPr lang="en-US" sz="3200">
                <a:solidFill>
                  <a:srgbClr val="000000"/>
                </a:solidFill>
                <a:latin typeface="Times New Roman" charset="0"/>
              </a:rPr>
              <a:t>Highest risk groups: low income, Latino, African -American, uninsured</a:t>
            </a:r>
          </a:p>
        </p:txBody>
      </p:sp>
      <p:pic>
        <p:nvPicPr>
          <p:cNvPr id="51206" name="Picture 5"/>
          <p:cNvPicPr>
            <a:picLocks noChangeAspect="1" noChangeArrowheads="1"/>
          </p:cNvPicPr>
          <p:nvPr/>
        </p:nvPicPr>
        <p:blipFill>
          <a:blip r:embed="rId3"/>
          <a:srcRect/>
          <a:stretch>
            <a:fillRect/>
          </a:stretch>
        </p:blipFill>
        <p:spPr bwMode="auto">
          <a:xfrm>
            <a:off x="541338" y="1766888"/>
            <a:ext cx="2971800" cy="3886200"/>
          </a:xfrm>
          <a:prstGeom prst="rect">
            <a:avLst/>
          </a:prstGeom>
          <a:noFill/>
          <a:ln w="9525">
            <a:noFill/>
            <a:round/>
            <a:headEnd/>
            <a:tailEnd/>
          </a:ln>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 Box 1"/>
          <p:cNvSpPr txBox="1">
            <a:spLocks noChangeArrowheads="1"/>
          </p:cNvSpPr>
          <p:nvPr/>
        </p:nvSpPr>
        <p:spPr bwMode="auto">
          <a:xfrm>
            <a:off x="1371600" y="444500"/>
            <a:ext cx="5589588" cy="698500"/>
          </a:xfrm>
          <a:prstGeom prst="rect">
            <a:avLst/>
          </a:prstGeom>
          <a:noFill/>
          <a:ln w="9525">
            <a:noFill/>
            <a:round/>
            <a:headEnd/>
            <a:tailEnd/>
          </a:ln>
        </p:spPr>
        <p:txBody>
          <a:bodyPr lIns="90000" tIns="45000" rIns="90000" bIns="45000"/>
          <a:lstStyle/>
          <a:p>
            <a:pPr algn="ctr" eaLnBrk="1" hangingPunct="1">
              <a:lnSpc>
                <a:spcPct val="9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4200">
                <a:latin typeface="Times New Roman" charset="0"/>
              </a:rPr>
              <a:t>Snacks</a:t>
            </a:r>
          </a:p>
        </p:txBody>
      </p:sp>
      <p:sp>
        <p:nvSpPr>
          <p:cNvPr id="12290" name="Text Box 2"/>
          <p:cNvSpPr txBox="1">
            <a:spLocks noChangeArrowheads="1"/>
          </p:cNvSpPr>
          <p:nvPr/>
        </p:nvSpPr>
        <p:spPr bwMode="auto">
          <a:xfrm>
            <a:off x="533400" y="5562600"/>
            <a:ext cx="2514600" cy="822325"/>
          </a:xfrm>
          <a:prstGeom prst="rect">
            <a:avLst/>
          </a:prstGeom>
          <a:gradFill rotWithShape="1">
            <a:gsLst>
              <a:gs pos="0">
                <a:srgbClr val="8B8BFF"/>
              </a:gs>
              <a:gs pos="100000">
                <a:srgbClr val="1C1CE3"/>
              </a:gs>
            </a:gsLst>
            <a:lin ang="5400000"/>
          </a:gradFill>
          <a:ln w="9525">
            <a:solidFill>
              <a:srgbClr val="2E2ECB"/>
            </a:solidFill>
            <a:miter lim="800000"/>
            <a:headEnd/>
            <a:tailEnd/>
          </a:ln>
          <a:effectLst>
            <a:outerShdw dist="23000" dir="5400000" rotWithShape="0">
              <a:srgbClr val="808080">
                <a:alpha val="34999"/>
              </a:srgbClr>
            </a:outerShdw>
          </a:effectLst>
        </p:spPr>
        <p:txBody>
          <a:bodyPr lIns="90000" tIns="45000" rIns="90000" bIns="45000"/>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a:solidFill>
                  <a:srgbClr val="000000"/>
                </a:solidFill>
                <a:latin typeface="+mn-lt"/>
                <a:cs typeface="+mn-cs"/>
              </a:rPr>
              <a:t>170 Calories/11 grams fat/serving</a:t>
            </a:r>
          </a:p>
        </p:txBody>
      </p:sp>
      <p:pic>
        <p:nvPicPr>
          <p:cNvPr id="53252" name="Picture 3"/>
          <p:cNvPicPr>
            <a:picLocks noChangeAspect="1" noChangeArrowheads="1"/>
          </p:cNvPicPr>
          <p:nvPr/>
        </p:nvPicPr>
        <p:blipFill>
          <a:blip r:embed="rId3"/>
          <a:srcRect/>
          <a:stretch>
            <a:fillRect/>
          </a:stretch>
        </p:blipFill>
        <p:spPr bwMode="auto">
          <a:xfrm>
            <a:off x="304800" y="1600200"/>
            <a:ext cx="2838450" cy="3962400"/>
          </a:xfrm>
          <a:prstGeom prst="rect">
            <a:avLst/>
          </a:prstGeom>
          <a:noFill/>
          <a:ln w="9525">
            <a:noFill/>
            <a:round/>
            <a:headEnd/>
            <a:tailEnd/>
          </a:ln>
        </p:spPr>
      </p:pic>
      <p:pic>
        <p:nvPicPr>
          <p:cNvPr id="53253" name="Picture 7"/>
          <p:cNvPicPr>
            <a:picLocks noChangeAspect="1"/>
          </p:cNvPicPr>
          <p:nvPr/>
        </p:nvPicPr>
        <p:blipFill>
          <a:blip r:embed="rId4"/>
          <a:srcRect/>
          <a:stretch>
            <a:fillRect/>
          </a:stretch>
        </p:blipFill>
        <p:spPr bwMode="auto">
          <a:xfrm>
            <a:off x="3276600" y="1563688"/>
            <a:ext cx="3378200" cy="2627312"/>
          </a:xfrm>
          <a:prstGeom prst="rect">
            <a:avLst/>
          </a:prstGeom>
          <a:noFill/>
          <a:ln w="9525">
            <a:noFill/>
            <a:miter lim="800000"/>
            <a:headEnd/>
            <a:tailEnd/>
          </a:ln>
        </p:spPr>
      </p:pic>
      <p:pic>
        <p:nvPicPr>
          <p:cNvPr id="53254" name="Picture 5"/>
          <p:cNvPicPr>
            <a:picLocks noChangeAspect="1" noChangeArrowheads="1"/>
          </p:cNvPicPr>
          <p:nvPr/>
        </p:nvPicPr>
        <p:blipFill>
          <a:blip r:embed="rId5"/>
          <a:srcRect/>
          <a:stretch>
            <a:fillRect/>
          </a:stretch>
        </p:blipFill>
        <p:spPr bwMode="auto">
          <a:xfrm rot="801056">
            <a:off x="4848225" y="3536950"/>
            <a:ext cx="4019550" cy="2200275"/>
          </a:xfrm>
          <a:prstGeom prst="rect">
            <a:avLst/>
          </a:prstGeom>
          <a:noFill/>
          <a:ln w="9525">
            <a:noFill/>
            <a:round/>
            <a:headEnd/>
            <a:tailEnd/>
          </a:ln>
        </p:spPr>
      </p:pic>
      <p:sp>
        <p:nvSpPr>
          <p:cNvPr id="7" name="TextBox 6"/>
          <p:cNvSpPr txBox="1">
            <a:spLocks noChangeArrowheads="1"/>
          </p:cNvSpPr>
          <p:nvPr/>
        </p:nvSpPr>
        <p:spPr bwMode="auto">
          <a:xfrm>
            <a:off x="3352800" y="3962400"/>
            <a:ext cx="1600200" cy="1570038"/>
          </a:xfrm>
          <a:prstGeom prst="rect">
            <a:avLst/>
          </a:prstGeom>
          <a:gradFill rotWithShape="1">
            <a:gsLst>
              <a:gs pos="0">
                <a:srgbClr val="8B8BFF"/>
              </a:gs>
              <a:gs pos="100000">
                <a:srgbClr val="1C1CE3"/>
              </a:gs>
            </a:gsLst>
            <a:lin ang="5400000"/>
          </a:gradFill>
          <a:ln w="9525">
            <a:solidFill>
              <a:srgbClr val="2E2ECB"/>
            </a:solidFill>
            <a:miter lim="800000"/>
            <a:headEnd/>
            <a:tailEnd/>
          </a:ln>
          <a:effectLst>
            <a:outerShdw dist="23000" dir="5400000" rotWithShape="0">
              <a:srgbClr val="808080">
                <a:alpha val="34999"/>
              </a:srgbClr>
            </a:outerShdw>
          </a:effectLst>
        </p:spPr>
        <p:txBody>
          <a:bodyPr>
            <a:spAutoFit/>
          </a:bodyPr>
          <a:lstStyle/>
          <a:p>
            <a:pPr>
              <a:buFont typeface="Times New Roman" pitchFamily="-109" charset="0"/>
              <a:buNone/>
              <a:defRPr/>
            </a:pPr>
            <a:r>
              <a:rPr lang="en-US" dirty="0">
                <a:solidFill>
                  <a:schemeClr val="tx1"/>
                </a:solidFill>
                <a:latin typeface="+mn-lt"/>
                <a:cs typeface="+mn-cs"/>
              </a:rPr>
              <a:t>120 calories/ 20 ounce bottle</a:t>
            </a:r>
          </a:p>
        </p:txBody>
      </p:sp>
      <p:sp>
        <p:nvSpPr>
          <p:cNvPr id="12292" name="Text Box 4"/>
          <p:cNvSpPr txBox="1">
            <a:spLocks noChangeArrowheads="1"/>
          </p:cNvSpPr>
          <p:nvPr/>
        </p:nvSpPr>
        <p:spPr bwMode="auto">
          <a:xfrm>
            <a:off x="5181600" y="5105400"/>
            <a:ext cx="2209800" cy="1295400"/>
          </a:xfrm>
          <a:prstGeom prst="rect">
            <a:avLst/>
          </a:prstGeom>
          <a:gradFill rotWithShape="1">
            <a:gsLst>
              <a:gs pos="0">
                <a:srgbClr val="8B8BFF"/>
              </a:gs>
              <a:gs pos="100000">
                <a:srgbClr val="1C1CE3"/>
              </a:gs>
            </a:gsLst>
            <a:lin ang="5400000"/>
          </a:gradFill>
          <a:ln w="9525">
            <a:solidFill>
              <a:srgbClr val="2E2ECB"/>
            </a:solidFill>
            <a:miter lim="800000"/>
            <a:headEnd/>
            <a:tailEnd/>
          </a:ln>
          <a:effectLst>
            <a:outerShdw dist="23000" dir="5400000" rotWithShape="0">
              <a:srgbClr val="808080">
                <a:alpha val="34999"/>
              </a:srgbClr>
            </a:outerShdw>
          </a:effectLst>
        </p:spPr>
        <p:txBody>
          <a:bodyPr lIns="90000" tIns="45000" rIns="90000" bIns="45000"/>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a:solidFill>
                  <a:srgbClr val="000000"/>
                </a:solidFill>
                <a:latin typeface="+mn-lt"/>
                <a:cs typeface="+mn-cs"/>
              </a:rPr>
              <a:t>280 calories/ 14 grams fat/serving</a:t>
            </a: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1"/>
          <p:cNvSpPr>
            <a:spLocks noGrp="1" noChangeArrowheads="1"/>
          </p:cNvSpPr>
          <p:nvPr>
            <p:ph type="title" idx="4294967295"/>
          </p:nvPr>
        </p:nvSpPr>
        <p:spPr>
          <a:xfrm>
            <a:off x="609600" y="228600"/>
            <a:ext cx="7772400" cy="1143000"/>
          </a:xfrm>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mtClean="0"/>
              <a:t>Sweetened Drinks survey</a:t>
            </a:r>
          </a:p>
        </p:txBody>
      </p:sp>
      <p:sp>
        <p:nvSpPr>
          <p:cNvPr id="55299" name="Text Box 2"/>
          <p:cNvSpPr txBox="1">
            <a:spLocks noChangeArrowheads="1"/>
          </p:cNvSpPr>
          <p:nvPr/>
        </p:nvSpPr>
        <p:spPr bwMode="auto">
          <a:xfrm>
            <a:off x="533400" y="1579563"/>
            <a:ext cx="7924800" cy="4668837"/>
          </a:xfrm>
          <a:prstGeom prst="rect">
            <a:avLst/>
          </a:prstGeom>
          <a:solidFill>
            <a:srgbClr val="D0F2FC"/>
          </a:solidFill>
          <a:ln w="76320">
            <a:solidFill>
              <a:srgbClr val="CC3300"/>
            </a:solidFill>
            <a:miter lim="800000"/>
            <a:headEnd/>
            <a:tailEnd/>
          </a:ln>
        </p:spPr>
        <p:txBody>
          <a:bodyPr lIns="90000" tIns="96120" rIns="90000" bIns="46800"/>
          <a:lstStyle/>
          <a:p>
            <a:pPr marL="333375" indent="-333375" eaLnBrk="1" hangingPunct="1">
              <a:lnSpc>
                <a:spcPct val="86000"/>
              </a:lnSpc>
              <a:spcBef>
                <a:spcPts val="700"/>
              </a:spcBef>
              <a:buClr>
                <a:srgbClr val="996666"/>
              </a:buClr>
              <a:buSzPct val="80000"/>
              <a:buFont typeface="Wingdings" charset="2"/>
              <a:buChar char=""/>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800">
                <a:solidFill>
                  <a:srgbClr val="000000"/>
                </a:solidFill>
                <a:latin typeface="Times New Roman" charset="0"/>
              </a:rPr>
              <a:t>100% of health professionals surveyed felt sweetened drinks were a problem </a:t>
            </a:r>
          </a:p>
          <a:p>
            <a:pPr marL="333375" indent="-333375" eaLnBrk="1" hangingPunct="1">
              <a:lnSpc>
                <a:spcPct val="86000"/>
              </a:lnSpc>
              <a:spcBef>
                <a:spcPts val="700"/>
              </a:spcBef>
              <a:buClr>
                <a:srgbClr val="996666"/>
              </a:buClr>
              <a:buSzPct val="80000"/>
              <a:buFont typeface="Wingdings" charset="2"/>
              <a:buChar char=""/>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800">
                <a:solidFill>
                  <a:srgbClr val="000000"/>
                </a:solidFill>
                <a:latin typeface="Times New Roman" charset="0"/>
              </a:rPr>
              <a:t>Most providers discuss the harmful effects of sugar and sippy cups</a:t>
            </a:r>
          </a:p>
          <a:p>
            <a:pPr marL="333375" indent="-333375" eaLnBrk="1" hangingPunct="1">
              <a:lnSpc>
                <a:spcPct val="86000"/>
              </a:lnSpc>
              <a:spcBef>
                <a:spcPts val="700"/>
              </a:spcBef>
              <a:buClr>
                <a:srgbClr val="996666"/>
              </a:buClr>
              <a:buSzPct val="80000"/>
              <a:buFont typeface="Wingdings" charset="2"/>
              <a:buChar char=""/>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800">
                <a:solidFill>
                  <a:srgbClr val="000000"/>
                </a:solidFill>
                <a:latin typeface="Times New Roman" charset="0"/>
              </a:rPr>
              <a:t>Inadequate time, parental disinterest and easy access to junk food limit counseling effectiveness </a:t>
            </a:r>
          </a:p>
          <a:p>
            <a:pPr marL="333375" indent="-333375" eaLnBrk="1" hangingPunct="1">
              <a:lnSpc>
                <a:spcPct val="86000"/>
              </a:lnSpc>
              <a:spcBef>
                <a:spcPts val="700"/>
              </a:spcBef>
              <a:buClr>
                <a:srgbClr val="996666"/>
              </a:buClr>
              <a:buSzPct val="80000"/>
              <a:buFont typeface="Wingdings" charset="2"/>
              <a:buChar char=""/>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800">
                <a:solidFill>
                  <a:srgbClr val="000000"/>
                </a:solidFill>
                <a:latin typeface="Times New Roman" charset="0"/>
              </a:rPr>
              <a:t>Culturally appropriate tools and </a:t>
            </a:r>
          </a:p>
          <a:p>
            <a:pPr marL="333375" indent="-333375" eaLnBrk="1" hangingPunct="1">
              <a:lnSpc>
                <a:spcPct val="86000"/>
              </a:lnSpc>
              <a:spcBef>
                <a:spcPts val="700"/>
              </a:spcBef>
              <a:buClr>
                <a:srgbClr val="996666"/>
              </a:buClr>
              <a:buSzPct val="80000"/>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800">
                <a:solidFill>
                  <a:srgbClr val="000000"/>
                </a:solidFill>
                <a:latin typeface="Times New Roman" charset="0"/>
              </a:rPr>
              <a:t>    vending machine restrictions would </a:t>
            </a:r>
          </a:p>
          <a:p>
            <a:pPr marL="333375" indent="-333375" eaLnBrk="1" hangingPunct="1">
              <a:lnSpc>
                <a:spcPct val="86000"/>
              </a:lnSpc>
              <a:spcBef>
                <a:spcPts val="700"/>
              </a:spcBef>
              <a:buClr>
                <a:srgbClr val="996666"/>
              </a:buClr>
              <a:buSzPct val="80000"/>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800">
                <a:solidFill>
                  <a:srgbClr val="000000"/>
                </a:solidFill>
                <a:latin typeface="Times New Roman" charset="0"/>
              </a:rPr>
              <a:t>     assist providers in addressing this </a:t>
            </a:r>
          </a:p>
          <a:p>
            <a:pPr marL="333375" indent="-333375" eaLnBrk="1" hangingPunct="1">
              <a:lnSpc>
                <a:spcPct val="86000"/>
              </a:lnSpc>
              <a:spcBef>
                <a:spcPts val="700"/>
              </a:spcBef>
              <a:buClr>
                <a:srgbClr val="996666"/>
              </a:buClr>
              <a:buSzPct val="80000"/>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800">
                <a:solidFill>
                  <a:srgbClr val="000000"/>
                </a:solidFill>
                <a:latin typeface="Times New Roman" charset="0"/>
              </a:rPr>
              <a:t>     issue</a:t>
            </a:r>
          </a:p>
          <a:p>
            <a:pPr marL="333375" indent="-333375" eaLnBrk="1" hangingPunct="1">
              <a:lnSpc>
                <a:spcPct val="86000"/>
              </a:lnSpc>
              <a:spcBef>
                <a:spcPts val="700"/>
              </a:spcBef>
              <a:buClrTx/>
              <a:buSzTx/>
              <a:buFontTx/>
              <a:buNone/>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endParaRPr lang="en-US" sz="2800">
              <a:solidFill>
                <a:srgbClr val="000000"/>
              </a:solidFill>
              <a:latin typeface="Times New Roman" charset="0"/>
            </a:endParaRPr>
          </a:p>
        </p:txBody>
      </p:sp>
      <p:pic>
        <p:nvPicPr>
          <p:cNvPr id="55300" name="Picture 3"/>
          <p:cNvPicPr>
            <a:picLocks noChangeAspect="1" noChangeArrowheads="1"/>
          </p:cNvPicPr>
          <p:nvPr/>
        </p:nvPicPr>
        <p:blipFill>
          <a:blip r:embed="rId3"/>
          <a:srcRect/>
          <a:stretch>
            <a:fillRect/>
          </a:stretch>
        </p:blipFill>
        <p:spPr bwMode="auto">
          <a:xfrm>
            <a:off x="6275388" y="4129088"/>
            <a:ext cx="2411412" cy="2652712"/>
          </a:xfrm>
          <a:prstGeom prst="rect">
            <a:avLst/>
          </a:prstGeom>
          <a:noFill/>
          <a:ln w="38160">
            <a:solidFill>
              <a:srgbClr val="CC3300"/>
            </a:solidFill>
            <a:miter lim="800000"/>
            <a:headEnd/>
            <a:tailEnd/>
          </a:ln>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ext Box 1"/>
          <p:cNvSpPr txBox="1">
            <a:spLocks noChangeArrowheads="1"/>
          </p:cNvSpPr>
          <p:nvPr/>
        </p:nvSpPr>
        <p:spPr bwMode="auto">
          <a:xfrm>
            <a:off x="685800" y="76200"/>
            <a:ext cx="7772400" cy="1143000"/>
          </a:xfrm>
          <a:prstGeom prst="rect">
            <a:avLst/>
          </a:prstGeom>
          <a:noFill/>
          <a:ln w="9525">
            <a:noFill/>
            <a:round/>
            <a:headEnd/>
            <a:tailEnd/>
          </a:ln>
        </p:spPr>
        <p:txBody>
          <a:bodyPr lIns="90000" tIns="73440" rIns="90000" bIns="46800" anchor="ctr"/>
          <a:lstStyle/>
          <a:p>
            <a:pPr algn="ctr" eaLnBrk="1" hangingPunct="1">
              <a:lnSpc>
                <a:spcPct val="9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4200">
                <a:latin typeface="Times New Roman" charset="0"/>
              </a:rPr>
              <a:t>Counseling Patients</a:t>
            </a:r>
          </a:p>
        </p:txBody>
      </p:sp>
      <p:sp>
        <p:nvSpPr>
          <p:cNvPr id="57347" name="Text Box 2"/>
          <p:cNvSpPr txBox="1">
            <a:spLocks noChangeArrowheads="1"/>
          </p:cNvSpPr>
          <p:nvPr/>
        </p:nvSpPr>
        <p:spPr bwMode="auto">
          <a:xfrm>
            <a:off x="457200" y="1524000"/>
            <a:ext cx="7848600" cy="4495800"/>
          </a:xfrm>
          <a:prstGeom prst="rect">
            <a:avLst/>
          </a:prstGeom>
          <a:solidFill>
            <a:srgbClr val="D0F2FC"/>
          </a:solidFill>
          <a:ln w="76320">
            <a:solidFill>
              <a:srgbClr val="CC3300"/>
            </a:solidFill>
            <a:miter lim="800000"/>
            <a:headEnd/>
            <a:tailEnd/>
          </a:ln>
        </p:spPr>
        <p:txBody>
          <a:bodyPr lIns="90000" tIns="103320" rIns="90000" bIns="46800"/>
          <a:lstStyle/>
          <a:p>
            <a:pPr eaLnBrk="1" hangingPunct="1">
              <a:lnSpc>
                <a:spcPct val="86000"/>
              </a:lnSpc>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200">
                <a:solidFill>
                  <a:srgbClr val="000000"/>
                </a:solidFill>
                <a:latin typeface="Times New Roman" charset="0"/>
              </a:rPr>
              <a:t>Barriers </a:t>
            </a:r>
          </a:p>
          <a:p>
            <a:pPr eaLnBrk="1" hangingPunct="1">
              <a:lnSpc>
                <a:spcPct val="86000"/>
              </a:lnSpc>
              <a:spcBef>
                <a:spcPts val="7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800">
                <a:solidFill>
                  <a:srgbClr val="000000"/>
                </a:solidFill>
                <a:latin typeface="Times New Roman" charset="0"/>
              </a:rPr>
              <a:t>	Top Five:</a:t>
            </a:r>
          </a:p>
          <a:p>
            <a:pPr marL="733425" lvl="1" indent="-276225" eaLnBrk="1" hangingPunct="1">
              <a:lnSpc>
                <a:spcPct val="84000"/>
              </a:lnSpc>
              <a:spcBef>
                <a:spcPts val="600"/>
              </a:spcBef>
              <a:buClr>
                <a:srgbClr val="99CCFF"/>
              </a:buClr>
              <a:buSzPct val="70000"/>
              <a:buFont typeface="Wingdings"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solidFill>
                  <a:srgbClr val="000000"/>
                </a:solidFill>
              </a:rPr>
              <a:t>Parental disinterest/overwhelm in </a:t>
            </a:r>
            <a:r>
              <a:rPr lang="en-US" b="1">
                <a:solidFill>
                  <a:srgbClr val="000000"/>
                </a:solidFill>
              </a:rPr>
              <a:t>setting limits</a:t>
            </a:r>
            <a:r>
              <a:rPr lang="en-US">
                <a:solidFill>
                  <a:srgbClr val="000000"/>
                </a:solidFill>
              </a:rPr>
              <a:t> for children</a:t>
            </a:r>
          </a:p>
          <a:p>
            <a:pPr marL="733425" lvl="1" indent="-276225" eaLnBrk="1" hangingPunct="1">
              <a:lnSpc>
                <a:spcPct val="84000"/>
              </a:lnSpc>
              <a:spcBef>
                <a:spcPts val="600"/>
              </a:spcBef>
              <a:buClr>
                <a:srgbClr val="99CCFF"/>
              </a:buClr>
              <a:buSzPct val="70000"/>
              <a:buFont typeface="Wingdings"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solidFill>
                  <a:srgbClr val="000000"/>
                </a:solidFill>
              </a:rPr>
              <a:t>Parental disinterest/overwhelm in </a:t>
            </a:r>
            <a:r>
              <a:rPr lang="en-US" b="1">
                <a:solidFill>
                  <a:srgbClr val="000000"/>
                </a:solidFill>
              </a:rPr>
              <a:t>promoting health</a:t>
            </a:r>
          </a:p>
          <a:p>
            <a:pPr marL="733425" lvl="1" indent="-276225" eaLnBrk="1" hangingPunct="1">
              <a:lnSpc>
                <a:spcPct val="84000"/>
              </a:lnSpc>
              <a:spcBef>
                <a:spcPts val="600"/>
              </a:spcBef>
              <a:buClr>
                <a:srgbClr val="99CCFF"/>
              </a:buClr>
              <a:buSzPct val="70000"/>
              <a:buFont typeface="Wingdings"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solidFill>
                  <a:srgbClr val="000000"/>
                </a:solidFill>
              </a:rPr>
              <a:t>Lack of </a:t>
            </a:r>
            <a:r>
              <a:rPr lang="en-US" b="1">
                <a:solidFill>
                  <a:srgbClr val="000000"/>
                </a:solidFill>
              </a:rPr>
              <a:t>adequate time</a:t>
            </a:r>
            <a:r>
              <a:rPr lang="en-US">
                <a:solidFill>
                  <a:srgbClr val="000000"/>
                </a:solidFill>
              </a:rPr>
              <a:t> to counsel</a:t>
            </a:r>
          </a:p>
          <a:p>
            <a:pPr marL="733425" lvl="1" indent="-276225" eaLnBrk="1" hangingPunct="1">
              <a:lnSpc>
                <a:spcPct val="84000"/>
              </a:lnSpc>
              <a:spcBef>
                <a:spcPts val="600"/>
              </a:spcBef>
              <a:buClr>
                <a:srgbClr val="99CCFF"/>
              </a:buClr>
              <a:buSzPct val="70000"/>
              <a:buFont typeface="Wingdings"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solidFill>
                  <a:srgbClr val="000000"/>
                </a:solidFill>
              </a:rPr>
              <a:t>Lack of culturally relevant, up to date educational </a:t>
            </a:r>
            <a:r>
              <a:rPr lang="en-US" b="1">
                <a:solidFill>
                  <a:srgbClr val="000000"/>
                </a:solidFill>
              </a:rPr>
              <a:t>materials/counseling tools</a:t>
            </a:r>
          </a:p>
          <a:p>
            <a:pPr marL="733425" lvl="1" indent="-276225" eaLnBrk="1" hangingPunct="1">
              <a:lnSpc>
                <a:spcPct val="84000"/>
              </a:lnSpc>
              <a:spcBef>
                <a:spcPts val="600"/>
              </a:spcBef>
              <a:buClr>
                <a:srgbClr val="99CCFF"/>
              </a:buClr>
              <a:buSzPct val="70000"/>
              <a:buFont typeface="Wingdings" charset="2"/>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solidFill>
                  <a:srgbClr val="000000"/>
                </a:solidFill>
              </a:rPr>
              <a:t>Awareness that families may not have the </a:t>
            </a:r>
            <a:r>
              <a:rPr lang="en-US" b="1">
                <a:solidFill>
                  <a:srgbClr val="000000"/>
                </a:solidFill>
              </a:rPr>
              <a:t>resources</a:t>
            </a:r>
            <a:r>
              <a:rPr lang="en-US">
                <a:solidFill>
                  <a:srgbClr val="000000"/>
                </a:solidFill>
              </a:rPr>
              <a:t> to buy healthy drinks</a:t>
            </a:r>
          </a:p>
          <a:p>
            <a:pPr eaLnBrk="1" hangingPunct="1">
              <a:lnSpc>
                <a:spcPct val="86000"/>
              </a:lnSpc>
              <a:spcBef>
                <a:spcPts val="600"/>
              </a:spcBef>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a:solidFill>
                <a:srgbClr val="000000"/>
              </a:solidFill>
              <a:latin typeface="Times New Roman" charset="0"/>
            </a:endParaRPr>
          </a:p>
          <a:p>
            <a:pPr eaLnBrk="1" hangingPunct="1">
              <a:lnSpc>
                <a:spcPct val="86000"/>
              </a:lnSpc>
              <a:spcBef>
                <a:spcPts val="600"/>
              </a:spcBef>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a:solidFill>
                <a:srgbClr val="000000"/>
              </a:solidFill>
              <a:latin typeface="Times New Roman" charset="0"/>
            </a:endParaRPr>
          </a:p>
          <a:p>
            <a:pPr eaLnBrk="1" hangingPunct="1">
              <a:lnSpc>
                <a:spcPct val="86000"/>
              </a:lnSpc>
              <a:spcBef>
                <a:spcPts val="600"/>
              </a:spcBef>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a:solidFill>
                <a:srgbClr val="000000"/>
              </a:solidFill>
              <a:latin typeface="Times New Roman" charset="0"/>
            </a:endParaRPr>
          </a:p>
          <a:p>
            <a:pPr eaLnBrk="1" hangingPunct="1">
              <a:lnSpc>
                <a:spcPct val="86000"/>
              </a:lnSpc>
              <a:spcBef>
                <a:spcPts val="600"/>
              </a:spcBef>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a:solidFill>
                <a:srgbClr val="000000"/>
              </a:solidFill>
              <a:latin typeface="Times New Roman" charset="0"/>
            </a:endParaRPr>
          </a:p>
          <a:p>
            <a:pPr eaLnBrk="1" hangingPunct="1">
              <a:lnSpc>
                <a:spcPct val="86000"/>
              </a:lnSpc>
              <a:spcBef>
                <a:spcPts val="600"/>
              </a:spcBef>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a:solidFill>
                <a:srgbClr val="000000"/>
              </a:solidFill>
              <a:latin typeface="Times New Roman" charset="0"/>
            </a:endParaRPr>
          </a:p>
        </p:txBody>
      </p:sp>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extBox 1"/>
          <p:cNvSpPr txBox="1">
            <a:spLocks noChangeArrowheads="1"/>
          </p:cNvSpPr>
          <p:nvPr/>
        </p:nvSpPr>
        <p:spPr bwMode="auto">
          <a:xfrm>
            <a:off x="1219200" y="381000"/>
            <a:ext cx="6248400" cy="646113"/>
          </a:xfrm>
          <a:prstGeom prst="rect">
            <a:avLst/>
          </a:prstGeom>
          <a:noFill/>
          <a:ln w="9525">
            <a:noFill/>
            <a:miter lim="800000"/>
            <a:headEnd/>
            <a:tailEnd/>
          </a:ln>
        </p:spPr>
        <p:txBody>
          <a:bodyPr>
            <a:spAutoFit/>
          </a:bodyPr>
          <a:lstStyle/>
          <a:p>
            <a:r>
              <a:rPr lang="en-US" sz="3600"/>
              <a:t>Food Marketing to Children</a:t>
            </a:r>
          </a:p>
        </p:txBody>
      </p:sp>
      <p:sp>
        <p:nvSpPr>
          <p:cNvPr id="3" name="TextBox 2"/>
          <p:cNvSpPr txBox="1">
            <a:spLocks noChangeArrowheads="1"/>
          </p:cNvSpPr>
          <p:nvPr/>
        </p:nvSpPr>
        <p:spPr bwMode="auto">
          <a:xfrm>
            <a:off x="685800" y="1600200"/>
            <a:ext cx="8229600" cy="830263"/>
          </a:xfrm>
          <a:prstGeom prst="rect">
            <a:avLst/>
          </a:prstGeom>
          <a:gradFill rotWithShape="1">
            <a:gsLst>
              <a:gs pos="0">
                <a:srgbClr val="8B8BFF"/>
              </a:gs>
              <a:gs pos="100000">
                <a:srgbClr val="1C1CE3"/>
              </a:gs>
            </a:gsLst>
            <a:lin ang="5400000"/>
          </a:gradFill>
          <a:ln w="9525">
            <a:solidFill>
              <a:srgbClr val="2E2ECB"/>
            </a:solidFill>
            <a:miter lim="800000"/>
            <a:headEnd/>
            <a:tailEnd/>
          </a:ln>
          <a:effectLst>
            <a:outerShdw dist="23000" dir="5400000" rotWithShape="0">
              <a:srgbClr val="808080">
                <a:alpha val="34999"/>
              </a:srgbClr>
            </a:outerShdw>
          </a:effectLst>
        </p:spPr>
        <p:txBody>
          <a:bodyPr>
            <a:spAutoFit/>
          </a:bodyPr>
          <a:lstStyle/>
          <a:p>
            <a:r>
              <a:rPr lang="en-US">
                <a:solidFill>
                  <a:schemeClr val="tx1"/>
                </a:solidFill>
              </a:rPr>
              <a:t>“Constant assault of marketing these drinks to kids makes me a voice in the wilderness”</a:t>
            </a:r>
          </a:p>
        </p:txBody>
      </p:sp>
      <p:sp>
        <p:nvSpPr>
          <p:cNvPr id="59396" name="TextBox 3"/>
          <p:cNvSpPr txBox="1">
            <a:spLocks noChangeArrowheads="1"/>
          </p:cNvSpPr>
          <p:nvPr/>
        </p:nvSpPr>
        <p:spPr bwMode="auto">
          <a:xfrm>
            <a:off x="457200" y="2998788"/>
            <a:ext cx="2819400" cy="3478212"/>
          </a:xfrm>
          <a:prstGeom prst="rect">
            <a:avLst/>
          </a:prstGeom>
          <a:noFill/>
          <a:ln w="9525">
            <a:noFill/>
            <a:miter lim="800000"/>
            <a:headEnd/>
            <a:tailEnd/>
          </a:ln>
        </p:spPr>
        <p:txBody>
          <a:bodyPr>
            <a:spAutoFit/>
          </a:bodyPr>
          <a:lstStyle/>
          <a:p>
            <a:pPr marL="0" lvl="3" indent="0"/>
            <a:r>
              <a:rPr lang="en-US" sz="2000">
                <a:solidFill>
                  <a:srgbClr val="000000"/>
                </a:solidFill>
              </a:rPr>
              <a:t>A study of McDonald’s restaurants in Children’s Hospitals showed correlation with increased fast food purchasing by parents and a more positive perception of the healthiness of McDonald’s food. </a:t>
            </a:r>
          </a:p>
          <a:p>
            <a:endParaRPr lang="en-US" sz="2000"/>
          </a:p>
        </p:txBody>
      </p:sp>
      <p:sp>
        <p:nvSpPr>
          <p:cNvPr id="5" name="TextBox 4"/>
          <p:cNvSpPr txBox="1">
            <a:spLocks noChangeArrowheads="1"/>
          </p:cNvSpPr>
          <p:nvPr/>
        </p:nvSpPr>
        <p:spPr bwMode="auto">
          <a:xfrm>
            <a:off x="6096000" y="2743200"/>
            <a:ext cx="2514600" cy="3046413"/>
          </a:xfrm>
          <a:prstGeom prst="rect">
            <a:avLst/>
          </a:prstGeom>
          <a:gradFill rotWithShape="1">
            <a:gsLst>
              <a:gs pos="0">
                <a:srgbClr val="E0FFF4"/>
              </a:gs>
              <a:gs pos="64999">
                <a:srgbClr val="B2FFE3"/>
              </a:gs>
              <a:gs pos="100000">
                <a:srgbClr val="90FFDA"/>
              </a:gs>
            </a:gsLst>
            <a:lin ang="5400000" scaled="1"/>
          </a:gradFill>
          <a:ln w="9525">
            <a:solidFill>
              <a:srgbClr val="00CC98"/>
            </a:solidFill>
            <a:miter lim="800000"/>
            <a:headEnd/>
            <a:tailEnd/>
          </a:ln>
          <a:effectLst>
            <a:outerShdw dist="20000" dir="5400000" rotWithShape="0">
              <a:srgbClr val="808080">
                <a:alpha val="37999"/>
              </a:srgbClr>
            </a:outerShdw>
          </a:effectLst>
        </p:spPr>
        <p:txBody>
          <a:bodyPr>
            <a:spAutoFit/>
          </a:bodyPr>
          <a:lstStyle/>
          <a:p>
            <a:r>
              <a:rPr lang="en-US" i="1">
                <a:solidFill>
                  <a:schemeClr val="accent1"/>
                </a:solidFill>
              </a:rPr>
              <a:t>“..food and beverage marketing influences the preferences and purchase requests of children”-IOM</a:t>
            </a:r>
          </a:p>
        </p:txBody>
      </p:sp>
      <p:pic>
        <p:nvPicPr>
          <p:cNvPr id="59398" name="Picture 6"/>
          <p:cNvPicPr>
            <a:picLocks noChangeAspect="1"/>
          </p:cNvPicPr>
          <p:nvPr/>
        </p:nvPicPr>
        <p:blipFill>
          <a:blip r:embed="rId3"/>
          <a:srcRect/>
          <a:stretch>
            <a:fillRect/>
          </a:stretch>
        </p:blipFill>
        <p:spPr bwMode="auto">
          <a:xfrm>
            <a:off x="2724150" y="1981200"/>
            <a:ext cx="3695700" cy="381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2"/>
          <p:cNvSpPr txBox="1">
            <a:spLocks noChangeArrowheads="1"/>
          </p:cNvSpPr>
          <p:nvPr/>
        </p:nvSpPr>
        <p:spPr bwMode="auto">
          <a:xfrm>
            <a:off x="533400" y="1600200"/>
            <a:ext cx="7924800" cy="3657600"/>
          </a:xfrm>
          <a:prstGeom prst="rect">
            <a:avLst/>
          </a:prstGeom>
          <a:solidFill>
            <a:srgbClr val="D0F2FC"/>
          </a:solidFill>
          <a:ln w="76320">
            <a:solidFill>
              <a:srgbClr val="CC3300"/>
            </a:solidFill>
            <a:miter lim="800000"/>
            <a:headEnd/>
            <a:tailEnd/>
          </a:ln>
        </p:spPr>
        <p:txBody>
          <a:bodyPr lIns="90000" tIns="96120" rIns="90000" bIns="46800"/>
          <a:lstStyle/>
          <a:p>
            <a:pPr marL="333375" indent="-333375" eaLnBrk="1" hangingPunct="1">
              <a:lnSpc>
                <a:spcPct val="86000"/>
              </a:lnSpc>
              <a:spcBef>
                <a:spcPts val="700"/>
              </a:spcBef>
              <a:buClr>
                <a:srgbClr val="996666"/>
              </a:buClr>
              <a:buSzPct val="80000"/>
              <a:buFont typeface="Arial" charset="0"/>
              <a:buChar char="•"/>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800">
                <a:solidFill>
                  <a:schemeClr val="tx2"/>
                </a:solidFill>
              </a:rPr>
              <a:t>Department of pediatrics worked with Public Health and CCRMC dietary department in 2008 to develop 100% Healthy vending policy</a:t>
            </a:r>
          </a:p>
          <a:p>
            <a:pPr marL="333375" indent="-333375">
              <a:buFont typeface="Arial" charset="0"/>
              <a:buChar char="•"/>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800">
                <a:solidFill>
                  <a:schemeClr val="tx2"/>
                </a:solidFill>
              </a:rPr>
              <a:t>  Based upon SB 965, SB 12 School standards</a:t>
            </a:r>
          </a:p>
          <a:p>
            <a:pPr marL="333375" indent="-333375">
              <a:buFont typeface="Arial" charset="0"/>
              <a:buChar char="•"/>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800">
                <a:solidFill>
                  <a:schemeClr val="tx2"/>
                </a:solidFill>
              </a:rPr>
              <a:t>  Passed by MEC as part of the pediatric obesity              quality improvement initiative October 2008</a:t>
            </a:r>
          </a:p>
          <a:p>
            <a:pPr marL="333375" indent="-333375">
              <a:buFont typeface="Arial" charset="0"/>
              <a:buChar char="•"/>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800">
                <a:solidFill>
                  <a:schemeClr val="tx2"/>
                </a:solidFill>
              </a:rPr>
              <a:t>  Implemented by CCRMC cafeteria vending machines October 2009</a:t>
            </a:r>
          </a:p>
          <a:p>
            <a:pPr marL="333375" indent="-333375" eaLnBrk="1" hangingPunct="1">
              <a:lnSpc>
                <a:spcPct val="86000"/>
              </a:lnSpc>
              <a:spcBef>
                <a:spcPts val="700"/>
              </a:spcBef>
              <a:buClr>
                <a:srgbClr val="996666"/>
              </a:buClr>
              <a:buSzPct val="80000"/>
              <a:buFont typeface="Wingdings" charset="2"/>
              <a:buChar char=""/>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endParaRPr lang="en-US" sz="2800">
              <a:solidFill>
                <a:srgbClr val="000000"/>
              </a:solidFill>
              <a:latin typeface="Times New Roman" charset="0"/>
            </a:endParaRPr>
          </a:p>
          <a:p>
            <a:pPr marL="333375" indent="-333375" eaLnBrk="1" hangingPunct="1">
              <a:lnSpc>
                <a:spcPct val="86000"/>
              </a:lnSpc>
              <a:spcBef>
                <a:spcPts val="700"/>
              </a:spcBef>
              <a:buClrTx/>
              <a:buSzTx/>
              <a:buFontTx/>
              <a:buNone/>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endParaRPr lang="en-US" sz="2800">
              <a:solidFill>
                <a:srgbClr val="000000"/>
              </a:solidFill>
              <a:latin typeface="Times New Roman" charset="0"/>
            </a:endParaRPr>
          </a:p>
        </p:txBody>
      </p:sp>
      <p:pic>
        <p:nvPicPr>
          <p:cNvPr id="61443" name="Picture 5"/>
          <p:cNvPicPr>
            <a:picLocks noChangeAspect="1"/>
          </p:cNvPicPr>
          <p:nvPr/>
        </p:nvPicPr>
        <p:blipFill>
          <a:blip r:embed="rId2"/>
          <a:srcRect/>
          <a:stretch>
            <a:fillRect/>
          </a:stretch>
        </p:blipFill>
        <p:spPr bwMode="auto">
          <a:xfrm>
            <a:off x="6324600" y="4495800"/>
            <a:ext cx="2362200" cy="2362200"/>
          </a:xfrm>
          <a:prstGeom prst="rect">
            <a:avLst/>
          </a:prstGeom>
          <a:noFill/>
          <a:ln w="9525">
            <a:noFill/>
            <a:miter lim="800000"/>
            <a:headEnd/>
            <a:tailEnd/>
          </a:ln>
        </p:spPr>
      </p:pic>
      <p:sp>
        <p:nvSpPr>
          <p:cNvPr id="61444" name="TextBox 1"/>
          <p:cNvSpPr txBox="1">
            <a:spLocks noChangeArrowheads="1"/>
          </p:cNvSpPr>
          <p:nvPr/>
        </p:nvSpPr>
        <p:spPr bwMode="auto">
          <a:xfrm>
            <a:off x="609600" y="381000"/>
            <a:ext cx="6705600" cy="738188"/>
          </a:xfrm>
          <a:prstGeom prst="rect">
            <a:avLst/>
          </a:prstGeom>
          <a:noFill/>
          <a:ln w="9525">
            <a:noFill/>
            <a:miter lim="800000"/>
            <a:headEnd/>
            <a:tailEnd/>
          </a:ln>
        </p:spPr>
        <p:txBody>
          <a:bodyPr>
            <a:spAutoFit/>
          </a:bodyPr>
          <a:lstStyle/>
          <a:p>
            <a:r>
              <a:rPr lang="en-US" sz="4200">
                <a:latin typeface="Times New Roman" charset="0"/>
                <a:cs typeface="Times New Roman" charset="0"/>
              </a:rPr>
              <a:t>100% Healthy Vending Policy</a:t>
            </a:r>
          </a:p>
        </p:txBody>
      </p:sp>
      <p:sp>
        <p:nvSpPr>
          <p:cNvPr id="4" name="TextBox 3"/>
          <p:cNvSpPr txBox="1">
            <a:spLocks noChangeArrowheads="1"/>
          </p:cNvSpPr>
          <p:nvPr/>
        </p:nvSpPr>
        <p:spPr bwMode="auto">
          <a:xfrm>
            <a:off x="457200" y="5410200"/>
            <a:ext cx="6477000" cy="923925"/>
          </a:xfrm>
          <a:prstGeom prst="rect">
            <a:avLst/>
          </a:prstGeom>
          <a:gradFill rotWithShape="1">
            <a:gsLst>
              <a:gs pos="0">
                <a:srgbClr val="8B8BFF"/>
              </a:gs>
              <a:gs pos="100000">
                <a:srgbClr val="1C1CE3"/>
              </a:gs>
            </a:gsLst>
            <a:lin ang="5400000"/>
          </a:gradFill>
          <a:ln w="9525">
            <a:solidFill>
              <a:srgbClr val="2E2ECB"/>
            </a:solidFill>
            <a:miter lim="800000"/>
            <a:headEnd/>
            <a:tailEnd/>
          </a:ln>
          <a:effectLst>
            <a:outerShdw dist="23000" dir="5400000" rotWithShape="0">
              <a:srgbClr val="808080">
                <a:alpha val="34999"/>
              </a:srgbClr>
            </a:outerShdw>
          </a:effectLst>
        </p:spPr>
        <p:txBody>
          <a:bodyPr>
            <a:spAutoFit/>
          </a:bodyPr>
          <a:lstStyle/>
          <a:p>
            <a:r>
              <a:rPr lang="en-US" sz="1800">
                <a:solidFill>
                  <a:schemeClr val="tx1"/>
                </a:solidFill>
                <a:latin typeface="Arial Rounded MT Bold" charset="0"/>
              </a:rPr>
              <a:t>“A supportive environment helps individuals make positive behavioral changes and models the importance of healthy lifestyle choices for patients and families”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Text Box 1"/>
          <p:cNvSpPr txBox="1">
            <a:spLocks noChangeArrowheads="1"/>
          </p:cNvSpPr>
          <p:nvPr/>
        </p:nvSpPr>
        <p:spPr bwMode="auto">
          <a:xfrm>
            <a:off x="457200" y="6248400"/>
            <a:ext cx="2132013" cy="455613"/>
          </a:xfrm>
          <a:prstGeom prst="rect">
            <a:avLst/>
          </a:prstGeom>
          <a:noFill/>
          <a:ln w="9525">
            <a:noFill/>
            <a:round/>
            <a:headEnd/>
            <a:tailEnd/>
          </a:ln>
        </p:spPr>
        <p:txBody>
          <a:bodyPr lIns="90000" tIns="54360" rIns="90000" bIns="46800" anchor="b"/>
          <a:lstStyle/>
          <a:p>
            <a:pPr eaLnBrk="1">
              <a:lnSpc>
                <a:spcPct val="9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200">
                <a:solidFill>
                  <a:srgbClr val="000000"/>
                </a:solidFill>
                <a:latin typeface="Times New Roman" charset="0"/>
              </a:rPr>
              <a:t>12/08/09</a:t>
            </a:r>
          </a:p>
        </p:txBody>
      </p:sp>
      <p:sp>
        <p:nvSpPr>
          <p:cNvPr id="28676" name="Text Box 2"/>
          <p:cNvSpPr txBox="1">
            <a:spLocks noChangeArrowheads="1"/>
          </p:cNvSpPr>
          <p:nvPr/>
        </p:nvSpPr>
        <p:spPr bwMode="auto">
          <a:xfrm>
            <a:off x="6553200" y="6248400"/>
            <a:ext cx="2132013" cy="455613"/>
          </a:xfrm>
          <a:prstGeom prst="rect">
            <a:avLst/>
          </a:prstGeom>
          <a:noFill/>
          <a:ln w="9525">
            <a:noFill/>
            <a:round/>
            <a:headEnd/>
            <a:tailEnd/>
          </a:ln>
        </p:spPr>
        <p:txBody>
          <a:bodyPr lIns="90000" tIns="46800" rIns="90000" bIns="46800" anchor="b"/>
          <a:lstStyle/>
          <a:p>
            <a:pPr algn="r" eaLnBrk="1">
              <a:lnSpc>
                <a:spcPct val="118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343E5098-C74A-44B4-BA6E-92519F921398}" type="slidenum">
              <a:rPr lang="en-US" sz="1200">
                <a:solidFill>
                  <a:srgbClr val="000000"/>
                </a:solidFill>
                <a:latin typeface="Arial Black" charset="0"/>
              </a:rPr>
              <a:pPr algn="r" eaLnBrk="1">
                <a:lnSpc>
                  <a:spcPct val="118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2</a:t>
            </a:fld>
            <a:endParaRPr lang="en-US" sz="1200">
              <a:solidFill>
                <a:srgbClr val="000000"/>
              </a:solidFill>
              <a:latin typeface="Arial Black" charset="0"/>
            </a:endParaRPr>
          </a:p>
        </p:txBody>
      </p:sp>
      <p:sp>
        <p:nvSpPr>
          <p:cNvPr id="28677" name="Text Box 3"/>
          <p:cNvSpPr txBox="1">
            <a:spLocks noChangeArrowheads="1"/>
          </p:cNvSpPr>
          <p:nvPr/>
        </p:nvSpPr>
        <p:spPr bwMode="auto">
          <a:xfrm>
            <a:off x="457200" y="228600"/>
            <a:ext cx="8458200" cy="1143000"/>
          </a:xfrm>
          <a:prstGeom prst="rect">
            <a:avLst/>
          </a:prstGeom>
          <a:noFill/>
          <a:ln w="9525">
            <a:noFill/>
            <a:round/>
            <a:headEnd/>
            <a:tailEnd/>
          </a:ln>
        </p:spPr>
        <p:txBody>
          <a:bodyPr lIns="92160" tIns="72720" rIns="92160" bIns="46080" anchor="ctr"/>
          <a:lstStyle/>
          <a:p>
            <a:pPr algn="ctr" eaLnBrk="1">
              <a:lnSpc>
                <a:spcPct val="9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4200">
                <a:latin typeface="Times New Roman" charset="0"/>
              </a:rPr>
              <a:t>Obesity is on the rise</a:t>
            </a:r>
          </a:p>
        </p:txBody>
      </p:sp>
      <p:graphicFrame>
        <p:nvGraphicFramePr>
          <p:cNvPr id="28674" name="Object 2"/>
          <p:cNvGraphicFramePr>
            <a:graphicFrameLocks noChangeAspect="1"/>
          </p:cNvGraphicFramePr>
          <p:nvPr/>
        </p:nvGraphicFramePr>
        <p:xfrm>
          <a:off x="1600200" y="3009900"/>
          <a:ext cx="6007100" cy="2933700"/>
        </p:xfrm>
        <a:graphic>
          <a:graphicData uri="http://schemas.openxmlformats.org/presentationml/2006/ole">
            <p:oleObj spid="_x0000_s28674" r:id="rId4" imgW="8344080" imgH="4077000" progId="">
              <p:embed/>
            </p:oleObj>
          </a:graphicData>
        </a:graphic>
      </p:graphicFrame>
      <p:sp>
        <p:nvSpPr>
          <p:cNvPr id="28678" name="Text Box 5"/>
          <p:cNvSpPr txBox="1">
            <a:spLocks noChangeArrowheads="1"/>
          </p:cNvSpPr>
          <p:nvPr/>
        </p:nvSpPr>
        <p:spPr bwMode="auto">
          <a:xfrm>
            <a:off x="2057400" y="5410200"/>
            <a:ext cx="4114800" cy="855663"/>
          </a:xfrm>
          <a:prstGeom prst="rect">
            <a:avLst/>
          </a:prstGeom>
          <a:noFill/>
          <a:ln w="9525">
            <a:noFill/>
            <a:round/>
            <a:headEnd/>
            <a:tailEnd/>
          </a:ln>
        </p:spPr>
        <p:txBody>
          <a:bodyPr lIns="90000" tIns="64440" rIns="90000" bIns="46800">
            <a:spAutoFit/>
          </a:bodyPr>
          <a:lstStyle/>
          <a:p>
            <a:pPr eaLnBrk="1">
              <a:lnSpc>
                <a:spcPct val="86000"/>
              </a:lnSpc>
              <a:spcBef>
                <a:spcPts val="625"/>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000" b="1">
              <a:solidFill>
                <a:srgbClr val="000000"/>
              </a:solidFill>
              <a:latin typeface="Times New Roman" charset="0"/>
            </a:endParaRPr>
          </a:p>
          <a:p>
            <a:pPr eaLnBrk="1">
              <a:lnSpc>
                <a:spcPct val="86000"/>
              </a:lnSpc>
              <a:spcBef>
                <a:spcPts val="1125"/>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b="1">
                <a:solidFill>
                  <a:srgbClr val="000000"/>
                </a:solidFill>
                <a:latin typeface="Times New Roman" charset="0"/>
              </a:rPr>
              <a:t>Percent overweight and obese Contra Costa County children 2 – 19 years</a:t>
            </a:r>
          </a:p>
        </p:txBody>
      </p:sp>
      <p:sp>
        <p:nvSpPr>
          <p:cNvPr id="28679" name="Text Box 3"/>
          <p:cNvSpPr txBox="1">
            <a:spLocks noChangeArrowheads="1"/>
          </p:cNvSpPr>
          <p:nvPr/>
        </p:nvSpPr>
        <p:spPr bwMode="auto">
          <a:xfrm>
            <a:off x="4495800" y="1673225"/>
            <a:ext cx="3962400" cy="1222375"/>
          </a:xfrm>
          <a:prstGeom prst="rect">
            <a:avLst/>
          </a:prstGeom>
          <a:solidFill>
            <a:srgbClr val="FFFF99"/>
          </a:solidFill>
          <a:ln w="9360">
            <a:solidFill>
              <a:srgbClr val="6666CC"/>
            </a:solidFill>
            <a:miter lim="800000"/>
            <a:headEnd/>
            <a:tailEnd/>
          </a:ln>
        </p:spPr>
        <p:txBody>
          <a:bodyPr lIns="90000" tIns="89280" rIns="90000" bIns="46800">
            <a:spAutoFit/>
          </a:bodyPr>
          <a:lstStyle/>
          <a:p>
            <a:pPr algn="ctr" eaLnBrk="1">
              <a:lnSpc>
                <a:spcPct val="86000"/>
              </a:lnSpc>
              <a:spcBef>
                <a:spcPts val="1125"/>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b="1">
                <a:solidFill>
                  <a:srgbClr val="000000"/>
                </a:solidFill>
                <a:latin typeface="Times New Roman" charset="0"/>
              </a:rPr>
              <a:t>Pediatric Nutrition Surveillance </a:t>
            </a:r>
          </a:p>
          <a:p>
            <a:pPr algn="ctr" eaLnBrk="1">
              <a:lnSpc>
                <a:spcPct val="86000"/>
              </a:lnSpc>
              <a:spcBef>
                <a:spcPts val="1125"/>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b="1">
                <a:solidFill>
                  <a:srgbClr val="000000"/>
                </a:solidFill>
                <a:latin typeface="Times New Roman" charset="0"/>
              </a:rPr>
              <a:t>2008</a:t>
            </a:r>
          </a:p>
        </p:txBody>
      </p:sp>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ext Box 1"/>
          <p:cNvSpPr txBox="1">
            <a:spLocks noChangeArrowheads="1"/>
          </p:cNvSpPr>
          <p:nvPr/>
        </p:nvSpPr>
        <p:spPr bwMode="auto">
          <a:xfrm>
            <a:off x="1693863" y="412750"/>
            <a:ext cx="6078537" cy="730250"/>
          </a:xfrm>
          <a:prstGeom prst="rect">
            <a:avLst/>
          </a:prstGeom>
          <a:noFill/>
          <a:ln w="9525">
            <a:noFill/>
            <a:round/>
            <a:headEnd/>
            <a:tailEnd/>
          </a:ln>
        </p:spPr>
        <p:txBody>
          <a:bodyPr lIns="90000" tIns="71640" rIns="90000" bIns="45000"/>
          <a:lstStyle/>
          <a:p>
            <a:pPr eaLnBrk="1">
              <a:lnSpc>
                <a:spcPct val="9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4200">
                <a:latin typeface="Times New Roman" charset="0"/>
              </a:rPr>
              <a:t>Nutritional Environment</a:t>
            </a:r>
          </a:p>
        </p:txBody>
      </p:sp>
      <p:sp>
        <p:nvSpPr>
          <p:cNvPr id="62467" name="Text Box 2"/>
          <p:cNvSpPr txBox="1">
            <a:spLocks noChangeArrowheads="1"/>
          </p:cNvSpPr>
          <p:nvPr/>
        </p:nvSpPr>
        <p:spPr bwMode="auto">
          <a:xfrm>
            <a:off x="685800" y="2819400"/>
            <a:ext cx="7772400" cy="3429000"/>
          </a:xfrm>
          <a:prstGeom prst="rect">
            <a:avLst/>
          </a:prstGeom>
          <a:solidFill>
            <a:srgbClr val="D0F2FC"/>
          </a:solidFill>
          <a:ln w="76320">
            <a:solidFill>
              <a:schemeClr val="tx1"/>
            </a:solidFill>
            <a:miter lim="800000"/>
            <a:headEnd/>
            <a:tailEnd/>
          </a:ln>
        </p:spPr>
        <p:txBody>
          <a:bodyPr lIns="90000" tIns="71640" rIns="90000" bIns="46800"/>
          <a:lstStyle/>
          <a:p>
            <a:pPr marL="427038" lvl="1" indent="-215900">
              <a:lnSpc>
                <a:spcPct val="93000"/>
              </a:lnSpc>
              <a:buSzPct val="45000"/>
              <a:buFont typeface="Arial" charset="0"/>
              <a:buChar char="•"/>
              <a:tabLst>
                <a:tab pos="427038" algn="l"/>
                <a:tab pos="884238" algn="l"/>
                <a:tab pos="1341438" algn="l"/>
                <a:tab pos="1798638" algn="l"/>
                <a:tab pos="2255838" algn="l"/>
                <a:tab pos="2713038" algn="l"/>
                <a:tab pos="3170238" algn="l"/>
                <a:tab pos="3627438" algn="l"/>
                <a:tab pos="4084638" algn="l"/>
                <a:tab pos="4541838" algn="l"/>
                <a:tab pos="4999038" algn="l"/>
                <a:tab pos="5456238" algn="l"/>
                <a:tab pos="5913438" algn="l"/>
                <a:tab pos="6370638" algn="l"/>
                <a:tab pos="6827838" algn="l"/>
                <a:tab pos="7285038" algn="l"/>
                <a:tab pos="7742238" algn="l"/>
                <a:tab pos="8199438" algn="l"/>
                <a:tab pos="8656638" algn="l"/>
                <a:tab pos="9113838" algn="l"/>
                <a:tab pos="9571038" algn="l"/>
              </a:tabLst>
            </a:pPr>
            <a:r>
              <a:rPr lang="en-US" sz="2800">
                <a:solidFill>
                  <a:srgbClr val="000000"/>
                </a:solidFill>
              </a:rPr>
              <a:t>Food environment may influence health and nutritional choices </a:t>
            </a:r>
          </a:p>
          <a:p>
            <a:pPr marL="427038" lvl="1" indent="-215900">
              <a:lnSpc>
                <a:spcPct val="93000"/>
              </a:lnSpc>
              <a:buSzPct val="45000"/>
              <a:buFont typeface="Arial" charset="0"/>
              <a:buChar char="•"/>
              <a:tabLst>
                <a:tab pos="427038" algn="l"/>
                <a:tab pos="884238" algn="l"/>
                <a:tab pos="1341438" algn="l"/>
                <a:tab pos="1798638" algn="l"/>
                <a:tab pos="2255838" algn="l"/>
                <a:tab pos="2713038" algn="l"/>
                <a:tab pos="3170238" algn="l"/>
                <a:tab pos="3627438" algn="l"/>
                <a:tab pos="4084638" algn="l"/>
                <a:tab pos="4541838" algn="l"/>
                <a:tab pos="4999038" algn="l"/>
                <a:tab pos="5456238" algn="l"/>
                <a:tab pos="5913438" algn="l"/>
                <a:tab pos="6370638" algn="l"/>
                <a:tab pos="6827838" algn="l"/>
                <a:tab pos="7285038" algn="l"/>
                <a:tab pos="7742238" algn="l"/>
                <a:tab pos="8199438" algn="l"/>
                <a:tab pos="8656638" algn="l"/>
                <a:tab pos="9113838" algn="l"/>
                <a:tab pos="9571038" algn="l"/>
              </a:tabLst>
            </a:pPr>
            <a:endParaRPr lang="en-US" sz="2800">
              <a:solidFill>
                <a:srgbClr val="000000"/>
              </a:solidFill>
            </a:endParaRPr>
          </a:p>
          <a:p>
            <a:pPr marL="427038" lvl="1" indent="-215900">
              <a:lnSpc>
                <a:spcPct val="93000"/>
              </a:lnSpc>
              <a:buSzPct val="45000"/>
              <a:buFont typeface="Arial" charset="0"/>
              <a:buChar char="•"/>
              <a:tabLst>
                <a:tab pos="427038" algn="l"/>
                <a:tab pos="884238" algn="l"/>
                <a:tab pos="1341438" algn="l"/>
                <a:tab pos="1798638" algn="l"/>
                <a:tab pos="2255838" algn="l"/>
                <a:tab pos="2713038" algn="l"/>
                <a:tab pos="3170238" algn="l"/>
                <a:tab pos="3627438" algn="l"/>
                <a:tab pos="4084638" algn="l"/>
                <a:tab pos="4541838" algn="l"/>
                <a:tab pos="4999038" algn="l"/>
                <a:tab pos="5456238" algn="l"/>
                <a:tab pos="5913438" algn="l"/>
                <a:tab pos="6370638" algn="l"/>
                <a:tab pos="6827838" algn="l"/>
                <a:tab pos="7285038" algn="l"/>
                <a:tab pos="7742238" algn="l"/>
                <a:tab pos="8199438" algn="l"/>
                <a:tab pos="8656638" algn="l"/>
                <a:tab pos="9113838" algn="l"/>
                <a:tab pos="9571038" algn="l"/>
              </a:tabLst>
            </a:pPr>
            <a:r>
              <a:rPr lang="en-US" sz="2800">
                <a:solidFill>
                  <a:srgbClr val="000000"/>
                </a:solidFill>
              </a:rPr>
              <a:t>Formula and the perinatal unit, </a:t>
            </a:r>
          </a:p>
          <a:p>
            <a:pPr marL="427038" lvl="1" indent="-215900">
              <a:lnSpc>
                <a:spcPct val="93000"/>
              </a:lnSpc>
              <a:buSzPct val="45000"/>
              <a:buFont typeface="Arial" charset="0"/>
              <a:buChar char="•"/>
              <a:tabLst>
                <a:tab pos="427038" algn="l"/>
                <a:tab pos="884238" algn="l"/>
                <a:tab pos="1341438" algn="l"/>
                <a:tab pos="1798638" algn="l"/>
                <a:tab pos="2255838" algn="l"/>
                <a:tab pos="2713038" algn="l"/>
                <a:tab pos="3170238" algn="l"/>
                <a:tab pos="3627438" algn="l"/>
                <a:tab pos="4084638" algn="l"/>
                <a:tab pos="4541838" algn="l"/>
                <a:tab pos="4999038" algn="l"/>
                <a:tab pos="5456238" algn="l"/>
                <a:tab pos="5913438" algn="l"/>
                <a:tab pos="6370638" algn="l"/>
                <a:tab pos="6827838" algn="l"/>
                <a:tab pos="7285038" algn="l"/>
                <a:tab pos="7742238" algn="l"/>
                <a:tab pos="8199438" algn="l"/>
                <a:tab pos="8656638" algn="l"/>
                <a:tab pos="9113838" algn="l"/>
                <a:tab pos="9571038" algn="l"/>
              </a:tabLst>
            </a:pPr>
            <a:r>
              <a:rPr lang="en-US" sz="2800">
                <a:solidFill>
                  <a:srgbClr val="000000"/>
                </a:solidFill>
              </a:rPr>
              <a:t>Cigarettes and smoking at health centers</a:t>
            </a:r>
          </a:p>
          <a:p>
            <a:pPr eaLnBrk="1" hangingPunct="1">
              <a:lnSpc>
                <a:spcPct val="93000"/>
              </a:lnSpc>
              <a:spcBef>
                <a:spcPts val="700"/>
              </a:spcBef>
              <a:buClrTx/>
              <a:buSzTx/>
              <a:buFontTx/>
              <a:buNone/>
              <a:tabLst>
                <a:tab pos="427038" algn="l"/>
                <a:tab pos="884238" algn="l"/>
                <a:tab pos="1341438" algn="l"/>
                <a:tab pos="1798638" algn="l"/>
                <a:tab pos="2255838" algn="l"/>
                <a:tab pos="2713038" algn="l"/>
                <a:tab pos="3170238" algn="l"/>
                <a:tab pos="3627438" algn="l"/>
                <a:tab pos="4084638" algn="l"/>
                <a:tab pos="4541838" algn="l"/>
                <a:tab pos="4999038" algn="l"/>
                <a:tab pos="5456238" algn="l"/>
                <a:tab pos="5913438" algn="l"/>
                <a:tab pos="6370638" algn="l"/>
                <a:tab pos="6827838" algn="l"/>
                <a:tab pos="7285038" algn="l"/>
                <a:tab pos="7742238" algn="l"/>
                <a:tab pos="8199438" algn="l"/>
                <a:tab pos="8656638" algn="l"/>
                <a:tab pos="9113838" algn="l"/>
                <a:tab pos="9571038" algn="l"/>
              </a:tabLst>
            </a:pPr>
            <a:endParaRPr lang="en-US" sz="2800">
              <a:solidFill>
                <a:srgbClr val="000000"/>
              </a:solidFill>
            </a:endParaRPr>
          </a:p>
        </p:txBody>
      </p:sp>
      <p:pic>
        <p:nvPicPr>
          <p:cNvPr id="62468" name="Picture 5"/>
          <p:cNvPicPr>
            <a:picLocks noChangeAspect="1" noChangeArrowheads="1"/>
          </p:cNvPicPr>
          <p:nvPr/>
        </p:nvPicPr>
        <p:blipFill>
          <a:blip r:embed="rId3"/>
          <a:srcRect/>
          <a:stretch>
            <a:fillRect/>
          </a:stretch>
        </p:blipFill>
        <p:spPr bwMode="auto">
          <a:xfrm rot="-953247">
            <a:off x="5888038" y="4313238"/>
            <a:ext cx="2890837" cy="1957387"/>
          </a:xfrm>
          <a:prstGeom prst="rect">
            <a:avLst/>
          </a:prstGeom>
          <a:noFill/>
          <a:ln w="9525">
            <a:noFill/>
            <a:round/>
            <a:headEnd/>
            <a:tailEnd/>
          </a:ln>
        </p:spPr>
      </p:pic>
      <p:sp>
        <p:nvSpPr>
          <p:cNvPr id="62469" name="TextBox 4"/>
          <p:cNvSpPr txBox="1">
            <a:spLocks noChangeArrowheads="1"/>
          </p:cNvSpPr>
          <p:nvPr/>
        </p:nvSpPr>
        <p:spPr bwMode="auto">
          <a:xfrm>
            <a:off x="838200" y="1447800"/>
            <a:ext cx="8001000" cy="1200150"/>
          </a:xfrm>
          <a:prstGeom prst="rect">
            <a:avLst/>
          </a:prstGeom>
          <a:noFill/>
          <a:ln w="9525">
            <a:noFill/>
            <a:miter lim="800000"/>
            <a:headEnd/>
            <a:tailEnd/>
          </a:ln>
        </p:spPr>
        <p:txBody>
          <a:bodyPr>
            <a:spAutoFit/>
          </a:bodyPr>
          <a:lstStyle/>
          <a:p>
            <a:pPr algn="ctr"/>
            <a:r>
              <a:rPr lang="en-US" sz="3600">
                <a:solidFill>
                  <a:srgbClr val="FF0000"/>
                </a:solidFill>
              </a:rPr>
              <a:t>Make the healthy choice the easy choice</a:t>
            </a:r>
          </a:p>
        </p:txBody>
      </p:sp>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ext Box 1"/>
          <p:cNvSpPr txBox="1">
            <a:spLocks noChangeArrowheads="1"/>
          </p:cNvSpPr>
          <p:nvPr/>
        </p:nvSpPr>
        <p:spPr bwMode="auto">
          <a:xfrm>
            <a:off x="457200" y="76200"/>
            <a:ext cx="7772400" cy="1143000"/>
          </a:xfrm>
          <a:prstGeom prst="rect">
            <a:avLst/>
          </a:prstGeom>
          <a:noFill/>
          <a:ln w="9525">
            <a:noFill/>
            <a:round/>
            <a:headEnd/>
            <a:tailEnd/>
          </a:ln>
        </p:spPr>
        <p:txBody>
          <a:bodyPr lIns="90000" tIns="73440" rIns="90000" bIns="46800" anchor="ctr"/>
          <a:lstStyle/>
          <a:p>
            <a:pPr algn="ctr" eaLnBrk="1" hangingPunct="1">
              <a:lnSpc>
                <a:spcPct val="9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4200">
                <a:latin typeface="Times New Roman" charset="0"/>
              </a:rPr>
              <a:t>Conclusion</a:t>
            </a:r>
          </a:p>
        </p:txBody>
      </p:sp>
      <p:sp>
        <p:nvSpPr>
          <p:cNvPr id="64515" name="Text Box 2"/>
          <p:cNvSpPr txBox="1">
            <a:spLocks noChangeArrowheads="1"/>
          </p:cNvSpPr>
          <p:nvPr/>
        </p:nvSpPr>
        <p:spPr bwMode="auto">
          <a:xfrm>
            <a:off x="609600" y="1828800"/>
            <a:ext cx="7924800" cy="4114800"/>
          </a:xfrm>
          <a:prstGeom prst="rect">
            <a:avLst/>
          </a:prstGeom>
          <a:solidFill>
            <a:srgbClr val="D0F2FC"/>
          </a:solidFill>
          <a:ln w="76320">
            <a:solidFill>
              <a:srgbClr val="CC3300"/>
            </a:solidFill>
            <a:miter lim="800000"/>
            <a:headEnd/>
            <a:tailEnd/>
          </a:ln>
        </p:spPr>
        <p:txBody>
          <a:bodyPr lIns="90000" tIns="96120" rIns="90000" bIns="46800"/>
          <a:lstStyle/>
          <a:p>
            <a:pPr marL="333375" indent="-333375" eaLnBrk="1" hangingPunct="1">
              <a:lnSpc>
                <a:spcPct val="86000"/>
              </a:lnSpc>
              <a:spcBef>
                <a:spcPts val="700"/>
              </a:spcBef>
              <a:buClr>
                <a:srgbClr val="996666"/>
              </a:buClr>
              <a:buSzPct val="80000"/>
              <a:buFont typeface="Wingdings" charset="2"/>
              <a:buChar char=""/>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800">
                <a:solidFill>
                  <a:srgbClr val="000000"/>
                </a:solidFill>
                <a:latin typeface="Times New Roman" charset="0"/>
              </a:rPr>
              <a:t>Vending machines in clinics provide convenient foods to patients and profit to the health system.</a:t>
            </a:r>
          </a:p>
          <a:p>
            <a:pPr marL="333375" indent="-333375" eaLnBrk="1" hangingPunct="1">
              <a:lnSpc>
                <a:spcPct val="86000"/>
              </a:lnSpc>
              <a:spcBef>
                <a:spcPts val="700"/>
              </a:spcBef>
              <a:buClr>
                <a:srgbClr val="996666"/>
              </a:buClr>
              <a:buSzPct val="80000"/>
              <a:buFont typeface="Wingdings" charset="2"/>
              <a:buChar char=""/>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800">
                <a:solidFill>
                  <a:srgbClr val="000000"/>
                </a:solidFill>
                <a:latin typeface="Times New Roman" charset="0"/>
              </a:rPr>
              <a:t>Providers in the clinic are actively educating patients about the hazards of soda and unhealthy snacks but feel undermined by the presence of machines in the lobby selling junk food</a:t>
            </a:r>
          </a:p>
          <a:p>
            <a:pPr marL="333375" indent="-333375" eaLnBrk="1" hangingPunct="1">
              <a:lnSpc>
                <a:spcPct val="86000"/>
              </a:lnSpc>
              <a:spcBef>
                <a:spcPts val="700"/>
              </a:spcBef>
              <a:buClr>
                <a:srgbClr val="996666"/>
              </a:buClr>
              <a:buSzPct val="80000"/>
              <a:buFont typeface="Wingdings" charset="2"/>
              <a:buChar char=""/>
              <a:tabLst>
                <a:tab pos="333375" algn="l"/>
                <a:tab pos="790575" algn="l"/>
                <a:tab pos="1247775" algn="l"/>
                <a:tab pos="1704975" algn="l"/>
                <a:tab pos="2162175" algn="l"/>
                <a:tab pos="2619375" algn="l"/>
                <a:tab pos="3076575" algn="l"/>
                <a:tab pos="3533775" algn="l"/>
                <a:tab pos="3990975" algn="l"/>
                <a:tab pos="4448175" algn="l"/>
                <a:tab pos="4905375" algn="l"/>
                <a:tab pos="5362575" algn="l"/>
                <a:tab pos="5819775" algn="l"/>
                <a:tab pos="6276975" algn="l"/>
                <a:tab pos="6734175" algn="l"/>
                <a:tab pos="7191375" algn="l"/>
                <a:tab pos="7648575" algn="l"/>
                <a:tab pos="8105775" algn="l"/>
                <a:tab pos="8562975" algn="l"/>
                <a:tab pos="9020175" algn="l"/>
                <a:tab pos="9477375" algn="l"/>
              </a:tabLst>
            </a:pPr>
            <a:r>
              <a:rPr lang="en-US" sz="2800">
                <a:solidFill>
                  <a:srgbClr val="000000"/>
                </a:solidFill>
                <a:latin typeface="Times New Roman" charset="0"/>
              </a:rPr>
              <a:t>Our health system should move towards a 100% healthy vending policy in all patient access machines and model a healthy nutritional environment our patients</a:t>
            </a:r>
          </a:p>
        </p:txBody>
      </p:sp>
      <p:pic>
        <p:nvPicPr>
          <p:cNvPr id="64516" name="Picture 3"/>
          <p:cNvPicPr>
            <a:picLocks noChangeAspect="1" noChangeArrowheads="1"/>
          </p:cNvPicPr>
          <p:nvPr/>
        </p:nvPicPr>
        <p:blipFill>
          <a:blip r:embed="rId3"/>
          <a:srcRect/>
          <a:stretch>
            <a:fillRect/>
          </a:stretch>
        </p:blipFill>
        <p:spPr bwMode="auto">
          <a:xfrm>
            <a:off x="4953000" y="5562600"/>
            <a:ext cx="3638550" cy="1133475"/>
          </a:xfrm>
          <a:prstGeom prst="rect">
            <a:avLst/>
          </a:prstGeom>
          <a:noFill/>
          <a:ln w="19080">
            <a:solidFill>
              <a:srgbClr val="6666CC"/>
            </a:solidFill>
            <a:miter lim="800000"/>
            <a:headEnd/>
            <a:tailEnd/>
          </a:ln>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22" name="Object 2"/>
          <p:cNvGraphicFramePr>
            <a:graphicFrameLocks noChangeAspect="1"/>
          </p:cNvGraphicFramePr>
          <p:nvPr/>
        </p:nvGraphicFramePr>
        <p:xfrm>
          <a:off x="2057400" y="3013075"/>
          <a:ext cx="6019800" cy="3387725"/>
        </p:xfrm>
        <a:graphic>
          <a:graphicData uri="http://schemas.openxmlformats.org/presentationml/2006/ole">
            <p:oleObj spid="_x0000_s30722" r:id="rId4" imgW="8344080" imgH="4077000" progId="">
              <p:embed/>
            </p:oleObj>
          </a:graphicData>
        </a:graphic>
      </p:graphicFrame>
      <p:sp>
        <p:nvSpPr>
          <p:cNvPr id="30723" name="Text Box 2"/>
          <p:cNvSpPr txBox="1">
            <a:spLocks noChangeArrowheads="1"/>
          </p:cNvSpPr>
          <p:nvPr/>
        </p:nvSpPr>
        <p:spPr bwMode="auto">
          <a:xfrm>
            <a:off x="457200" y="4371975"/>
            <a:ext cx="1752600" cy="1419225"/>
          </a:xfrm>
          <a:prstGeom prst="rect">
            <a:avLst/>
          </a:prstGeom>
          <a:noFill/>
          <a:ln w="9525">
            <a:noFill/>
            <a:round/>
            <a:headEnd/>
            <a:tailEnd/>
          </a:ln>
        </p:spPr>
        <p:txBody>
          <a:bodyPr lIns="90000" tIns="60840" rIns="90000" bIns="46800">
            <a:spAutoFit/>
          </a:bodyPr>
          <a:lstStyle/>
          <a:p>
            <a:pPr eaLnBrk="1">
              <a:lnSpc>
                <a:spcPct val="86000"/>
              </a:lnSpc>
              <a:spcBef>
                <a:spcPts val="5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800" b="1">
              <a:solidFill>
                <a:srgbClr val="000000"/>
              </a:solidFill>
              <a:latin typeface="Times New Roman" charset="0"/>
            </a:endParaRPr>
          </a:p>
          <a:p>
            <a:pPr eaLnBrk="1">
              <a:lnSpc>
                <a:spcPct val="86000"/>
              </a:lnSpc>
              <a:spcBef>
                <a:spcPts val="125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000" b="1">
                <a:solidFill>
                  <a:srgbClr val="000000"/>
                </a:solidFill>
                <a:latin typeface="Times New Roman" charset="0"/>
              </a:rPr>
              <a:t>Contra Costa children ages 5-8 by ethnicity</a:t>
            </a:r>
          </a:p>
        </p:txBody>
      </p:sp>
      <p:sp>
        <p:nvSpPr>
          <p:cNvPr id="30724" name="Text Box 3"/>
          <p:cNvSpPr txBox="1">
            <a:spLocks noChangeArrowheads="1"/>
          </p:cNvSpPr>
          <p:nvPr/>
        </p:nvSpPr>
        <p:spPr bwMode="auto">
          <a:xfrm>
            <a:off x="4572000" y="1673225"/>
            <a:ext cx="3962400" cy="1222375"/>
          </a:xfrm>
          <a:prstGeom prst="rect">
            <a:avLst/>
          </a:prstGeom>
          <a:solidFill>
            <a:srgbClr val="FFFF99"/>
          </a:solidFill>
          <a:ln w="9360">
            <a:solidFill>
              <a:srgbClr val="6666CC"/>
            </a:solidFill>
            <a:miter lim="800000"/>
            <a:headEnd/>
            <a:tailEnd/>
          </a:ln>
        </p:spPr>
        <p:txBody>
          <a:bodyPr lIns="90000" tIns="89280" rIns="90000" bIns="46800">
            <a:spAutoFit/>
          </a:bodyPr>
          <a:lstStyle/>
          <a:p>
            <a:pPr algn="ctr" eaLnBrk="1">
              <a:lnSpc>
                <a:spcPct val="86000"/>
              </a:lnSpc>
              <a:spcBef>
                <a:spcPts val="1125"/>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b="1">
                <a:solidFill>
                  <a:srgbClr val="000000"/>
                </a:solidFill>
                <a:latin typeface="Times New Roman" charset="0"/>
              </a:rPr>
              <a:t>Pediatric Nutrition Surveillance </a:t>
            </a:r>
          </a:p>
          <a:p>
            <a:pPr algn="ctr" eaLnBrk="1">
              <a:lnSpc>
                <a:spcPct val="86000"/>
              </a:lnSpc>
              <a:spcBef>
                <a:spcPts val="1125"/>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b="1">
                <a:solidFill>
                  <a:srgbClr val="000000"/>
                </a:solidFill>
                <a:latin typeface="Times New Roman" charset="0"/>
              </a:rPr>
              <a:t>2008</a:t>
            </a:r>
          </a:p>
        </p:txBody>
      </p:sp>
      <p:sp>
        <p:nvSpPr>
          <p:cNvPr id="30725" name="Text Box 4"/>
          <p:cNvSpPr txBox="1">
            <a:spLocks noChangeArrowheads="1"/>
          </p:cNvSpPr>
          <p:nvPr/>
        </p:nvSpPr>
        <p:spPr bwMode="auto">
          <a:xfrm>
            <a:off x="785813" y="412750"/>
            <a:ext cx="7215187" cy="730250"/>
          </a:xfrm>
          <a:prstGeom prst="rect">
            <a:avLst/>
          </a:prstGeom>
          <a:noFill/>
          <a:ln w="9525">
            <a:noFill/>
            <a:round/>
            <a:headEnd/>
            <a:tailEnd/>
          </a:ln>
        </p:spPr>
        <p:txBody>
          <a:bodyPr lIns="90000" tIns="71640" rIns="90000" bIns="45000"/>
          <a:lstStyle/>
          <a:p>
            <a:pPr algn="ctr" eaLnBrk="1" hangingPunct="1">
              <a:lnSpc>
                <a:spcPct val="9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4200">
                <a:latin typeface="Times New Roman" charset="0"/>
              </a:rPr>
              <a:t>Health Disparity Emerges</a:t>
            </a:r>
          </a:p>
        </p:txBody>
      </p:sp>
      <p:pic>
        <p:nvPicPr>
          <p:cNvPr id="30726" name="Picture 1"/>
          <p:cNvPicPr>
            <a:picLocks noChangeAspect="1" noChangeArrowheads="1"/>
          </p:cNvPicPr>
          <p:nvPr/>
        </p:nvPicPr>
        <p:blipFill>
          <a:blip r:embed="rId5"/>
          <a:srcRect/>
          <a:stretch>
            <a:fillRect/>
          </a:stretch>
        </p:blipFill>
        <p:spPr bwMode="auto">
          <a:xfrm>
            <a:off x="457200" y="1676400"/>
            <a:ext cx="1714500" cy="2606675"/>
          </a:xfrm>
          <a:prstGeom prst="rect">
            <a:avLst/>
          </a:prstGeom>
          <a:noFill/>
          <a:ln w="9525">
            <a:noFill/>
            <a:round/>
            <a:headEnd/>
            <a:tailEnd/>
          </a:ln>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1"/>
          <p:cNvSpPr txBox="1">
            <a:spLocks noChangeArrowheads="1"/>
          </p:cNvSpPr>
          <p:nvPr/>
        </p:nvSpPr>
        <p:spPr bwMode="auto">
          <a:xfrm>
            <a:off x="685800" y="152400"/>
            <a:ext cx="7772400" cy="1143000"/>
          </a:xfrm>
          <a:prstGeom prst="rect">
            <a:avLst/>
          </a:prstGeom>
          <a:noFill/>
          <a:ln w="9525">
            <a:noFill/>
            <a:round/>
            <a:headEnd/>
            <a:tailEnd/>
          </a:ln>
        </p:spPr>
        <p:txBody>
          <a:bodyPr lIns="90000" tIns="73440" rIns="90000" bIns="46800" anchor="ctr"/>
          <a:lstStyle/>
          <a:p>
            <a:pPr algn="ctr" eaLnBrk="1" hangingPunct="1">
              <a:lnSpc>
                <a:spcPct val="9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4200">
                <a:latin typeface="Times New Roman" charset="0"/>
              </a:rPr>
              <a:t>Vending machines in hospitals</a:t>
            </a:r>
          </a:p>
        </p:txBody>
      </p:sp>
      <p:sp>
        <p:nvSpPr>
          <p:cNvPr id="32771" name="Text Box 2"/>
          <p:cNvSpPr txBox="1">
            <a:spLocks noChangeArrowheads="1"/>
          </p:cNvSpPr>
          <p:nvPr/>
        </p:nvSpPr>
        <p:spPr bwMode="auto">
          <a:xfrm>
            <a:off x="457200" y="1905000"/>
            <a:ext cx="7772400" cy="4191000"/>
          </a:xfrm>
          <a:prstGeom prst="rect">
            <a:avLst/>
          </a:prstGeom>
          <a:solidFill>
            <a:srgbClr val="D0F2FC"/>
          </a:solidFill>
          <a:ln w="76320">
            <a:solidFill>
              <a:srgbClr val="CC3300"/>
            </a:solidFill>
            <a:miter lim="800000"/>
            <a:headEnd/>
            <a:tailEnd/>
          </a:ln>
        </p:spPr>
        <p:txBody>
          <a:bodyPr lIns="90000" tIns="71640" rIns="90000" bIns="46800"/>
          <a:lstStyle/>
          <a:p>
            <a:pPr marL="425450" lvl="1" indent="-215900" eaLnBrk="1" hangingPunct="1">
              <a:lnSpc>
                <a:spcPct val="93000"/>
              </a:lnSpc>
              <a:spcBef>
                <a:spcPts val="700"/>
              </a:spcBef>
              <a:buSzPct val="45000"/>
              <a:buFont typeface="Wingdings" charset="2"/>
              <a:buChar char=""/>
              <a:tabLst>
                <a:tab pos="425450" algn="l"/>
                <a:tab pos="882650" algn="l"/>
                <a:tab pos="1339850" algn="l"/>
                <a:tab pos="1797050" algn="l"/>
                <a:tab pos="2254250" algn="l"/>
                <a:tab pos="2711450" algn="l"/>
                <a:tab pos="3168650" algn="l"/>
                <a:tab pos="3625850" algn="l"/>
                <a:tab pos="4083050" algn="l"/>
                <a:tab pos="4540250" algn="l"/>
                <a:tab pos="4997450" algn="l"/>
                <a:tab pos="5454650" algn="l"/>
                <a:tab pos="5911850" algn="l"/>
                <a:tab pos="6369050" algn="l"/>
                <a:tab pos="6826250" algn="l"/>
                <a:tab pos="7283450" algn="l"/>
                <a:tab pos="7740650" algn="l"/>
                <a:tab pos="8197850" algn="l"/>
                <a:tab pos="8655050" algn="l"/>
                <a:tab pos="9112250" algn="l"/>
                <a:tab pos="9569450" algn="l"/>
              </a:tabLst>
            </a:pPr>
            <a:r>
              <a:rPr lang="en-US" sz="2800">
                <a:solidFill>
                  <a:srgbClr val="000000"/>
                </a:solidFill>
              </a:rPr>
              <a:t>7% of all US vending machines in hospitals and nursing homes</a:t>
            </a:r>
          </a:p>
          <a:p>
            <a:pPr marL="425450" lvl="1" indent="-215900" eaLnBrk="1" hangingPunct="1">
              <a:lnSpc>
                <a:spcPct val="93000"/>
              </a:lnSpc>
              <a:spcBef>
                <a:spcPts val="700"/>
              </a:spcBef>
              <a:buSzPct val="45000"/>
              <a:buFont typeface="Wingdings" charset="2"/>
              <a:buChar char=""/>
              <a:tabLst>
                <a:tab pos="425450" algn="l"/>
                <a:tab pos="882650" algn="l"/>
                <a:tab pos="1339850" algn="l"/>
                <a:tab pos="1797050" algn="l"/>
                <a:tab pos="2254250" algn="l"/>
                <a:tab pos="2711450" algn="l"/>
                <a:tab pos="3168650" algn="l"/>
                <a:tab pos="3625850" algn="l"/>
                <a:tab pos="4083050" algn="l"/>
                <a:tab pos="4540250" algn="l"/>
                <a:tab pos="4997450" algn="l"/>
                <a:tab pos="5454650" algn="l"/>
                <a:tab pos="5911850" algn="l"/>
                <a:tab pos="6369050" algn="l"/>
                <a:tab pos="6826250" algn="l"/>
                <a:tab pos="7283450" algn="l"/>
                <a:tab pos="7740650" algn="l"/>
                <a:tab pos="8197850" algn="l"/>
                <a:tab pos="8655050" algn="l"/>
                <a:tab pos="9112250" algn="l"/>
                <a:tab pos="9569450" algn="l"/>
              </a:tabLst>
            </a:pPr>
            <a:r>
              <a:rPr lang="en-US" sz="2800">
                <a:solidFill>
                  <a:srgbClr val="000000"/>
                </a:solidFill>
              </a:rPr>
              <a:t>California laws do not regulate nutritional content</a:t>
            </a:r>
          </a:p>
          <a:p>
            <a:pPr marL="425450" lvl="1" indent="-215900" eaLnBrk="1" hangingPunct="1">
              <a:lnSpc>
                <a:spcPct val="93000"/>
              </a:lnSpc>
              <a:spcBef>
                <a:spcPts val="700"/>
              </a:spcBef>
              <a:buSzPct val="45000"/>
              <a:buFont typeface="Wingdings" charset="2"/>
              <a:buChar char=""/>
              <a:tabLst>
                <a:tab pos="425450" algn="l"/>
                <a:tab pos="882650" algn="l"/>
                <a:tab pos="1339850" algn="l"/>
                <a:tab pos="1797050" algn="l"/>
                <a:tab pos="2254250" algn="l"/>
                <a:tab pos="2711450" algn="l"/>
                <a:tab pos="3168650" algn="l"/>
                <a:tab pos="3625850" algn="l"/>
                <a:tab pos="4083050" algn="l"/>
                <a:tab pos="4540250" algn="l"/>
                <a:tab pos="4997450" algn="l"/>
                <a:tab pos="5454650" algn="l"/>
                <a:tab pos="5911850" algn="l"/>
                <a:tab pos="6369050" algn="l"/>
                <a:tab pos="6826250" algn="l"/>
                <a:tab pos="7283450" algn="l"/>
                <a:tab pos="7740650" algn="l"/>
                <a:tab pos="8197850" algn="l"/>
                <a:tab pos="8655050" algn="l"/>
                <a:tab pos="9112250" algn="l"/>
                <a:tab pos="9569450" algn="l"/>
              </a:tabLst>
            </a:pPr>
            <a:r>
              <a:rPr lang="en-US" sz="2800">
                <a:solidFill>
                  <a:srgbClr val="000000"/>
                </a:solidFill>
              </a:rPr>
              <a:t>Profit pressures correlate</a:t>
            </a:r>
          </a:p>
          <a:p>
            <a:pPr marL="425450" lvl="1" indent="-215900" eaLnBrk="1" hangingPunct="1">
              <a:lnSpc>
                <a:spcPct val="93000"/>
              </a:lnSpc>
              <a:spcBef>
                <a:spcPts val="700"/>
              </a:spcBef>
              <a:buSzPct val="45000"/>
              <a:tabLst>
                <a:tab pos="425450" algn="l"/>
                <a:tab pos="882650" algn="l"/>
                <a:tab pos="1339850" algn="l"/>
                <a:tab pos="1797050" algn="l"/>
                <a:tab pos="2254250" algn="l"/>
                <a:tab pos="2711450" algn="l"/>
                <a:tab pos="3168650" algn="l"/>
                <a:tab pos="3625850" algn="l"/>
                <a:tab pos="4083050" algn="l"/>
                <a:tab pos="4540250" algn="l"/>
                <a:tab pos="4997450" algn="l"/>
                <a:tab pos="5454650" algn="l"/>
                <a:tab pos="5911850" algn="l"/>
                <a:tab pos="6369050" algn="l"/>
                <a:tab pos="6826250" algn="l"/>
                <a:tab pos="7283450" algn="l"/>
                <a:tab pos="7740650" algn="l"/>
                <a:tab pos="8197850" algn="l"/>
                <a:tab pos="8655050" algn="l"/>
                <a:tab pos="9112250" algn="l"/>
                <a:tab pos="9569450" algn="l"/>
              </a:tabLst>
            </a:pPr>
            <a:r>
              <a:rPr lang="en-US" sz="2800">
                <a:solidFill>
                  <a:srgbClr val="000000"/>
                </a:solidFill>
              </a:rPr>
              <a:t>   with quality</a:t>
            </a:r>
          </a:p>
          <a:p>
            <a:pPr marL="425450" lvl="1" indent="-215900" eaLnBrk="1" hangingPunct="1">
              <a:lnSpc>
                <a:spcPct val="93000"/>
              </a:lnSpc>
              <a:spcBef>
                <a:spcPts val="700"/>
              </a:spcBef>
              <a:buSzPct val="45000"/>
              <a:buFont typeface="Wingdings" charset="2"/>
              <a:buChar char=""/>
              <a:tabLst>
                <a:tab pos="425450" algn="l"/>
                <a:tab pos="882650" algn="l"/>
                <a:tab pos="1339850" algn="l"/>
                <a:tab pos="1797050" algn="l"/>
                <a:tab pos="2254250" algn="l"/>
                <a:tab pos="2711450" algn="l"/>
                <a:tab pos="3168650" algn="l"/>
                <a:tab pos="3625850" algn="l"/>
                <a:tab pos="4083050" algn="l"/>
                <a:tab pos="4540250" algn="l"/>
                <a:tab pos="4997450" algn="l"/>
                <a:tab pos="5454650" algn="l"/>
                <a:tab pos="5911850" algn="l"/>
                <a:tab pos="6369050" algn="l"/>
                <a:tab pos="6826250" algn="l"/>
                <a:tab pos="7283450" algn="l"/>
                <a:tab pos="7740650" algn="l"/>
                <a:tab pos="8197850" algn="l"/>
                <a:tab pos="8655050" algn="l"/>
                <a:tab pos="9112250" algn="l"/>
                <a:tab pos="9569450" algn="l"/>
              </a:tabLst>
            </a:pPr>
            <a:r>
              <a:rPr lang="en-US" sz="2800">
                <a:solidFill>
                  <a:srgbClr val="000000"/>
                </a:solidFill>
              </a:rPr>
              <a:t>Beverage vending </a:t>
            </a:r>
          </a:p>
          <a:p>
            <a:pPr marL="425450" lvl="1" indent="-215900" eaLnBrk="1" hangingPunct="1">
              <a:lnSpc>
                <a:spcPct val="93000"/>
              </a:lnSpc>
              <a:spcBef>
                <a:spcPts val="700"/>
              </a:spcBef>
              <a:buSzPct val="45000"/>
              <a:tabLst>
                <a:tab pos="425450" algn="l"/>
                <a:tab pos="882650" algn="l"/>
                <a:tab pos="1339850" algn="l"/>
                <a:tab pos="1797050" algn="l"/>
                <a:tab pos="2254250" algn="l"/>
                <a:tab pos="2711450" algn="l"/>
                <a:tab pos="3168650" algn="l"/>
                <a:tab pos="3625850" algn="l"/>
                <a:tab pos="4083050" algn="l"/>
                <a:tab pos="4540250" algn="l"/>
                <a:tab pos="4997450" algn="l"/>
                <a:tab pos="5454650" algn="l"/>
                <a:tab pos="5911850" algn="l"/>
                <a:tab pos="6369050" algn="l"/>
                <a:tab pos="6826250" algn="l"/>
                <a:tab pos="7283450" algn="l"/>
                <a:tab pos="7740650" algn="l"/>
                <a:tab pos="8197850" algn="l"/>
                <a:tab pos="8655050" algn="l"/>
                <a:tab pos="9112250" algn="l"/>
                <a:tab pos="9569450" algn="l"/>
              </a:tabLst>
            </a:pPr>
            <a:r>
              <a:rPr lang="en-US" sz="2800">
                <a:solidFill>
                  <a:srgbClr val="000000"/>
                </a:solidFill>
              </a:rPr>
              <a:t>  agreements vs. food </a:t>
            </a:r>
          </a:p>
          <a:p>
            <a:pPr marL="425450" lvl="1" indent="-215900" eaLnBrk="1" hangingPunct="1">
              <a:lnSpc>
                <a:spcPct val="93000"/>
              </a:lnSpc>
              <a:spcBef>
                <a:spcPts val="700"/>
              </a:spcBef>
              <a:buSzPct val="45000"/>
              <a:tabLst>
                <a:tab pos="425450" algn="l"/>
                <a:tab pos="882650" algn="l"/>
                <a:tab pos="1339850" algn="l"/>
                <a:tab pos="1797050" algn="l"/>
                <a:tab pos="2254250" algn="l"/>
                <a:tab pos="2711450" algn="l"/>
                <a:tab pos="3168650" algn="l"/>
                <a:tab pos="3625850" algn="l"/>
                <a:tab pos="4083050" algn="l"/>
                <a:tab pos="4540250" algn="l"/>
                <a:tab pos="4997450" algn="l"/>
                <a:tab pos="5454650" algn="l"/>
                <a:tab pos="5911850" algn="l"/>
                <a:tab pos="6369050" algn="l"/>
                <a:tab pos="6826250" algn="l"/>
                <a:tab pos="7283450" algn="l"/>
                <a:tab pos="7740650" algn="l"/>
                <a:tab pos="8197850" algn="l"/>
                <a:tab pos="8655050" algn="l"/>
                <a:tab pos="9112250" algn="l"/>
                <a:tab pos="9569450" algn="l"/>
              </a:tabLst>
            </a:pPr>
            <a:r>
              <a:rPr lang="en-US" sz="2800">
                <a:solidFill>
                  <a:srgbClr val="000000"/>
                </a:solidFill>
              </a:rPr>
              <a:t>  vending agreements</a:t>
            </a:r>
          </a:p>
          <a:p>
            <a:pPr eaLnBrk="1" hangingPunct="1">
              <a:lnSpc>
                <a:spcPct val="93000"/>
              </a:lnSpc>
              <a:spcBef>
                <a:spcPts val="700"/>
              </a:spcBef>
              <a:buClrTx/>
              <a:buSzTx/>
              <a:buFontTx/>
              <a:buNone/>
              <a:tabLst>
                <a:tab pos="425450" algn="l"/>
                <a:tab pos="882650" algn="l"/>
                <a:tab pos="1339850" algn="l"/>
                <a:tab pos="1797050" algn="l"/>
                <a:tab pos="2254250" algn="l"/>
                <a:tab pos="2711450" algn="l"/>
                <a:tab pos="3168650" algn="l"/>
                <a:tab pos="3625850" algn="l"/>
                <a:tab pos="4083050" algn="l"/>
                <a:tab pos="4540250" algn="l"/>
                <a:tab pos="4997450" algn="l"/>
                <a:tab pos="5454650" algn="l"/>
                <a:tab pos="5911850" algn="l"/>
                <a:tab pos="6369050" algn="l"/>
                <a:tab pos="6826250" algn="l"/>
                <a:tab pos="7283450" algn="l"/>
                <a:tab pos="7740650" algn="l"/>
                <a:tab pos="8197850" algn="l"/>
                <a:tab pos="8655050" algn="l"/>
                <a:tab pos="9112250" algn="l"/>
                <a:tab pos="9569450" algn="l"/>
              </a:tabLst>
            </a:pPr>
            <a:endParaRPr lang="en-US" sz="2800">
              <a:solidFill>
                <a:srgbClr val="000000"/>
              </a:solidFill>
            </a:endParaRPr>
          </a:p>
        </p:txBody>
      </p:sp>
      <p:pic>
        <p:nvPicPr>
          <p:cNvPr id="32772" name="Picture 3"/>
          <p:cNvPicPr>
            <a:picLocks noChangeAspect="1"/>
          </p:cNvPicPr>
          <p:nvPr/>
        </p:nvPicPr>
        <p:blipFill>
          <a:blip r:embed="rId3"/>
          <a:srcRect b="12000"/>
          <a:stretch>
            <a:fillRect/>
          </a:stretch>
        </p:blipFill>
        <p:spPr bwMode="auto">
          <a:xfrm>
            <a:off x="5181600" y="3429000"/>
            <a:ext cx="3810000" cy="33528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1"/>
          <p:cNvSpPr txBox="1">
            <a:spLocks noChangeArrowheads="1"/>
          </p:cNvSpPr>
          <p:nvPr/>
        </p:nvSpPr>
        <p:spPr bwMode="auto">
          <a:xfrm>
            <a:off x="685800" y="152400"/>
            <a:ext cx="7772400" cy="1143000"/>
          </a:xfrm>
          <a:prstGeom prst="rect">
            <a:avLst/>
          </a:prstGeom>
          <a:noFill/>
          <a:ln w="9525">
            <a:noFill/>
            <a:round/>
            <a:headEnd/>
            <a:tailEnd/>
          </a:ln>
        </p:spPr>
        <p:txBody>
          <a:bodyPr lIns="90000" tIns="73440" rIns="90000" bIns="46800" anchor="ctr"/>
          <a:lstStyle/>
          <a:p>
            <a:pPr algn="ctr" eaLnBrk="1" hangingPunct="1">
              <a:lnSpc>
                <a:spcPct val="9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4200">
                <a:latin typeface="Times New Roman" charset="0"/>
              </a:rPr>
              <a:t>Vending machines at CCRMC</a:t>
            </a:r>
          </a:p>
        </p:txBody>
      </p:sp>
      <p:sp>
        <p:nvSpPr>
          <p:cNvPr id="34819" name="Text Box 2"/>
          <p:cNvSpPr txBox="1">
            <a:spLocks noChangeArrowheads="1"/>
          </p:cNvSpPr>
          <p:nvPr/>
        </p:nvSpPr>
        <p:spPr bwMode="auto">
          <a:xfrm>
            <a:off x="457200" y="1828800"/>
            <a:ext cx="7772400" cy="4191000"/>
          </a:xfrm>
          <a:prstGeom prst="rect">
            <a:avLst/>
          </a:prstGeom>
          <a:solidFill>
            <a:srgbClr val="D0F2FC"/>
          </a:solidFill>
          <a:ln w="76320">
            <a:solidFill>
              <a:srgbClr val="CC3300"/>
            </a:solidFill>
            <a:miter lim="800000"/>
            <a:headEnd/>
            <a:tailEnd/>
          </a:ln>
        </p:spPr>
        <p:txBody>
          <a:bodyPr lIns="90000" tIns="71640" rIns="90000" bIns="46800"/>
          <a:lstStyle/>
          <a:p>
            <a:pPr marL="425450" lvl="1" indent="-215900" eaLnBrk="1" hangingPunct="1">
              <a:lnSpc>
                <a:spcPct val="93000"/>
              </a:lnSpc>
              <a:spcBef>
                <a:spcPts val="700"/>
              </a:spcBef>
              <a:buSzPct val="45000"/>
              <a:buFont typeface="Wingdings" charset="2"/>
              <a:buChar char=""/>
              <a:tabLst>
                <a:tab pos="425450" algn="l"/>
                <a:tab pos="882650" algn="l"/>
                <a:tab pos="1339850" algn="l"/>
                <a:tab pos="1797050" algn="l"/>
                <a:tab pos="2254250" algn="l"/>
                <a:tab pos="2711450" algn="l"/>
                <a:tab pos="3168650" algn="l"/>
                <a:tab pos="3625850" algn="l"/>
                <a:tab pos="4083050" algn="l"/>
                <a:tab pos="4540250" algn="l"/>
                <a:tab pos="4997450" algn="l"/>
                <a:tab pos="5454650" algn="l"/>
                <a:tab pos="5911850" algn="l"/>
                <a:tab pos="6369050" algn="l"/>
                <a:tab pos="6826250" algn="l"/>
                <a:tab pos="7283450" algn="l"/>
                <a:tab pos="7740650" algn="l"/>
                <a:tab pos="8197850" algn="l"/>
                <a:tab pos="8655050" algn="l"/>
                <a:tab pos="9112250" algn="l"/>
                <a:tab pos="9569450" algn="l"/>
              </a:tabLst>
            </a:pPr>
            <a:r>
              <a:rPr lang="en-US" sz="2800">
                <a:solidFill>
                  <a:srgbClr val="000000"/>
                </a:solidFill>
              </a:rPr>
              <a:t>Patient access machines located in Richmond, Pittsburg Health Centers, CCRMC cafeteria</a:t>
            </a:r>
          </a:p>
          <a:p>
            <a:pPr marL="425450" lvl="1" indent="-215900" eaLnBrk="1" hangingPunct="1">
              <a:lnSpc>
                <a:spcPct val="93000"/>
              </a:lnSpc>
              <a:spcBef>
                <a:spcPts val="700"/>
              </a:spcBef>
              <a:buSzPct val="45000"/>
              <a:buFont typeface="Wingdings" charset="2"/>
              <a:buChar char=""/>
              <a:tabLst>
                <a:tab pos="425450" algn="l"/>
                <a:tab pos="882650" algn="l"/>
                <a:tab pos="1339850" algn="l"/>
                <a:tab pos="1797050" algn="l"/>
                <a:tab pos="2254250" algn="l"/>
                <a:tab pos="2711450" algn="l"/>
                <a:tab pos="3168650" algn="l"/>
                <a:tab pos="3625850" algn="l"/>
                <a:tab pos="4083050" algn="l"/>
                <a:tab pos="4540250" algn="l"/>
                <a:tab pos="4997450" algn="l"/>
                <a:tab pos="5454650" algn="l"/>
                <a:tab pos="5911850" algn="l"/>
                <a:tab pos="6369050" algn="l"/>
                <a:tab pos="6826250" algn="l"/>
                <a:tab pos="7283450" algn="l"/>
                <a:tab pos="7740650" algn="l"/>
                <a:tab pos="8197850" algn="l"/>
                <a:tab pos="8655050" algn="l"/>
                <a:tab pos="9112250" algn="l"/>
                <a:tab pos="9569450" algn="l"/>
              </a:tabLst>
            </a:pPr>
            <a:r>
              <a:rPr lang="en-US" sz="2800">
                <a:solidFill>
                  <a:srgbClr val="000000"/>
                </a:solidFill>
              </a:rPr>
              <a:t>Unknown profit</a:t>
            </a:r>
          </a:p>
          <a:p>
            <a:pPr marL="425450" lvl="1" indent="-215900" eaLnBrk="1" hangingPunct="1">
              <a:lnSpc>
                <a:spcPct val="93000"/>
              </a:lnSpc>
              <a:spcBef>
                <a:spcPts val="700"/>
              </a:spcBef>
              <a:buSzPct val="45000"/>
              <a:buFont typeface="Wingdings" charset="2"/>
              <a:buChar char=""/>
              <a:tabLst>
                <a:tab pos="425450" algn="l"/>
                <a:tab pos="882650" algn="l"/>
                <a:tab pos="1339850" algn="l"/>
                <a:tab pos="1797050" algn="l"/>
                <a:tab pos="2254250" algn="l"/>
                <a:tab pos="2711450" algn="l"/>
                <a:tab pos="3168650" algn="l"/>
                <a:tab pos="3625850" algn="l"/>
                <a:tab pos="4083050" algn="l"/>
                <a:tab pos="4540250" algn="l"/>
                <a:tab pos="4997450" algn="l"/>
                <a:tab pos="5454650" algn="l"/>
                <a:tab pos="5911850" algn="l"/>
                <a:tab pos="6369050" algn="l"/>
                <a:tab pos="6826250" algn="l"/>
                <a:tab pos="7283450" algn="l"/>
                <a:tab pos="7740650" algn="l"/>
                <a:tab pos="8197850" algn="l"/>
                <a:tab pos="8655050" algn="l"/>
                <a:tab pos="9112250" algn="l"/>
                <a:tab pos="9569450" algn="l"/>
              </a:tabLst>
            </a:pPr>
            <a:r>
              <a:rPr lang="en-US" sz="2800">
                <a:solidFill>
                  <a:srgbClr val="000000"/>
                </a:solidFill>
              </a:rPr>
              <a:t>No contract</a:t>
            </a:r>
          </a:p>
          <a:p>
            <a:pPr marL="425450" lvl="1" indent="-215900" eaLnBrk="1" hangingPunct="1">
              <a:lnSpc>
                <a:spcPct val="93000"/>
              </a:lnSpc>
              <a:spcBef>
                <a:spcPts val="700"/>
              </a:spcBef>
              <a:buSzPct val="45000"/>
              <a:buFont typeface="Wingdings" charset="2"/>
              <a:buChar char=""/>
              <a:tabLst>
                <a:tab pos="425450" algn="l"/>
                <a:tab pos="882650" algn="l"/>
                <a:tab pos="1339850" algn="l"/>
                <a:tab pos="1797050" algn="l"/>
                <a:tab pos="2254250" algn="l"/>
                <a:tab pos="2711450" algn="l"/>
                <a:tab pos="3168650" algn="l"/>
                <a:tab pos="3625850" algn="l"/>
                <a:tab pos="4083050" algn="l"/>
                <a:tab pos="4540250" algn="l"/>
                <a:tab pos="4997450" algn="l"/>
                <a:tab pos="5454650" algn="l"/>
                <a:tab pos="5911850" algn="l"/>
                <a:tab pos="6369050" algn="l"/>
                <a:tab pos="6826250" algn="l"/>
                <a:tab pos="7283450" algn="l"/>
                <a:tab pos="7740650" algn="l"/>
                <a:tab pos="8197850" algn="l"/>
                <a:tab pos="8655050" algn="l"/>
                <a:tab pos="9112250" algn="l"/>
                <a:tab pos="9569450" algn="l"/>
              </a:tabLst>
            </a:pPr>
            <a:r>
              <a:rPr lang="en-US" sz="2800">
                <a:solidFill>
                  <a:srgbClr val="000000"/>
                </a:solidFill>
              </a:rPr>
              <a:t>County provides electricity, </a:t>
            </a:r>
          </a:p>
          <a:p>
            <a:pPr eaLnBrk="1" hangingPunct="1">
              <a:lnSpc>
                <a:spcPct val="93000"/>
              </a:lnSpc>
              <a:spcBef>
                <a:spcPts val="700"/>
              </a:spcBef>
              <a:buClrTx/>
              <a:buSzTx/>
              <a:buFontTx/>
              <a:buNone/>
              <a:tabLst>
                <a:tab pos="425450" algn="l"/>
                <a:tab pos="882650" algn="l"/>
                <a:tab pos="1339850" algn="l"/>
                <a:tab pos="1797050" algn="l"/>
                <a:tab pos="2254250" algn="l"/>
                <a:tab pos="2711450" algn="l"/>
                <a:tab pos="3168650" algn="l"/>
                <a:tab pos="3625850" algn="l"/>
                <a:tab pos="4083050" algn="l"/>
                <a:tab pos="4540250" algn="l"/>
                <a:tab pos="4997450" algn="l"/>
                <a:tab pos="5454650" algn="l"/>
                <a:tab pos="5911850" algn="l"/>
                <a:tab pos="6369050" algn="l"/>
                <a:tab pos="6826250" algn="l"/>
                <a:tab pos="7283450" algn="l"/>
                <a:tab pos="7740650" algn="l"/>
                <a:tab pos="8197850" algn="l"/>
                <a:tab pos="8655050" algn="l"/>
                <a:tab pos="9112250" algn="l"/>
                <a:tab pos="9569450" algn="l"/>
              </a:tabLst>
            </a:pPr>
            <a:r>
              <a:rPr lang="en-US" sz="2800">
                <a:solidFill>
                  <a:srgbClr val="000000"/>
                </a:solidFill>
              </a:rPr>
              <a:t>	space, disposal of waste, </a:t>
            </a:r>
          </a:p>
          <a:p>
            <a:pPr eaLnBrk="1" hangingPunct="1">
              <a:lnSpc>
                <a:spcPct val="93000"/>
              </a:lnSpc>
              <a:spcBef>
                <a:spcPts val="700"/>
              </a:spcBef>
              <a:buClrTx/>
              <a:buSzTx/>
              <a:buFontTx/>
              <a:buNone/>
              <a:tabLst>
                <a:tab pos="425450" algn="l"/>
                <a:tab pos="882650" algn="l"/>
                <a:tab pos="1339850" algn="l"/>
                <a:tab pos="1797050" algn="l"/>
                <a:tab pos="2254250" algn="l"/>
                <a:tab pos="2711450" algn="l"/>
                <a:tab pos="3168650" algn="l"/>
                <a:tab pos="3625850" algn="l"/>
                <a:tab pos="4083050" algn="l"/>
                <a:tab pos="4540250" algn="l"/>
                <a:tab pos="4997450" algn="l"/>
                <a:tab pos="5454650" algn="l"/>
                <a:tab pos="5911850" algn="l"/>
                <a:tab pos="6369050" algn="l"/>
                <a:tab pos="6826250" algn="l"/>
                <a:tab pos="7283450" algn="l"/>
                <a:tab pos="7740650" algn="l"/>
                <a:tab pos="8197850" algn="l"/>
                <a:tab pos="8655050" algn="l"/>
                <a:tab pos="9112250" algn="l"/>
                <a:tab pos="9569450" algn="l"/>
              </a:tabLst>
            </a:pPr>
            <a:r>
              <a:rPr lang="en-US" sz="2800">
                <a:solidFill>
                  <a:srgbClr val="000000"/>
                </a:solidFill>
              </a:rPr>
              <a:t>	associated cleaning costs</a:t>
            </a:r>
          </a:p>
          <a:p>
            <a:pPr eaLnBrk="1" hangingPunct="1">
              <a:lnSpc>
                <a:spcPct val="93000"/>
              </a:lnSpc>
              <a:spcBef>
                <a:spcPts val="700"/>
              </a:spcBef>
              <a:buClrTx/>
              <a:buSzTx/>
              <a:buFontTx/>
              <a:buNone/>
              <a:tabLst>
                <a:tab pos="425450" algn="l"/>
                <a:tab pos="882650" algn="l"/>
                <a:tab pos="1339850" algn="l"/>
                <a:tab pos="1797050" algn="l"/>
                <a:tab pos="2254250" algn="l"/>
                <a:tab pos="2711450" algn="l"/>
                <a:tab pos="3168650" algn="l"/>
                <a:tab pos="3625850" algn="l"/>
                <a:tab pos="4083050" algn="l"/>
                <a:tab pos="4540250" algn="l"/>
                <a:tab pos="4997450" algn="l"/>
                <a:tab pos="5454650" algn="l"/>
                <a:tab pos="5911850" algn="l"/>
                <a:tab pos="6369050" algn="l"/>
                <a:tab pos="6826250" algn="l"/>
                <a:tab pos="7283450" algn="l"/>
                <a:tab pos="7740650" algn="l"/>
                <a:tab pos="8197850" algn="l"/>
                <a:tab pos="8655050" algn="l"/>
                <a:tab pos="9112250" algn="l"/>
                <a:tab pos="9569450" algn="l"/>
              </a:tabLst>
            </a:pPr>
            <a:endParaRPr lang="en-US" sz="2800">
              <a:solidFill>
                <a:srgbClr val="000000"/>
              </a:solidFill>
            </a:endParaRPr>
          </a:p>
        </p:txBody>
      </p:sp>
      <p:pic>
        <p:nvPicPr>
          <p:cNvPr id="34820" name="Picture 3"/>
          <p:cNvPicPr>
            <a:picLocks noChangeAspect="1" noChangeArrowheads="1"/>
          </p:cNvPicPr>
          <p:nvPr/>
        </p:nvPicPr>
        <p:blipFill>
          <a:blip r:embed="rId3"/>
          <a:srcRect/>
          <a:stretch>
            <a:fillRect/>
          </a:stretch>
        </p:blipFill>
        <p:spPr bwMode="auto">
          <a:xfrm>
            <a:off x="5724525" y="2971800"/>
            <a:ext cx="2962275" cy="3086100"/>
          </a:xfrm>
          <a:prstGeom prst="rect">
            <a:avLst/>
          </a:prstGeom>
          <a:noFill/>
          <a:ln w="38160">
            <a:solidFill>
              <a:srgbClr val="CC3300"/>
            </a:solidFill>
            <a:miter lim="800000"/>
            <a:headEnd/>
            <a:tailEnd/>
          </a:ln>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1"/>
          <p:cNvSpPr txBox="1">
            <a:spLocks noChangeArrowheads="1"/>
          </p:cNvSpPr>
          <p:nvPr/>
        </p:nvSpPr>
        <p:spPr bwMode="auto">
          <a:xfrm>
            <a:off x="685800" y="152400"/>
            <a:ext cx="7772400" cy="1143000"/>
          </a:xfrm>
          <a:prstGeom prst="rect">
            <a:avLst/>
          </a:prstGeom>
          <a:noFill/>
          <a:ln w="9525">
            <a:noFill/>
            <a:round/>
            <a:headEnd/>
            <a:tailEnd/>
          </a:ln>
        </p:spPr>
        <p:txBody>
          <a:bodyPr lIns="90000" tIns="73440" rIns="90000" bIns="46800" anchor="ctr"/>
          <a:lstStyle/>
          <a:p>
            <a:pPr eaLnBrk="1" hangingPunct="1">
              <a:lnSpc>
                <a:spcPct val="9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4200">
                <a:latin typeface="Times New Roman" charset="0"/>
              </a:rPr>
              <a:t> Vending machines standards</a:t>
            </a:r>
          </a:p>
        </p:txBody>
      </p:sp>
      <p:sp>
        <p:nvSpPr>
          <p:cNvPr id="36867" name="Text Box 2"/>
          <p:cNvSpPr txBox="1">
            <a:spLocks noChangeArrowheads="1"/>
          </p:cNvSpPr>
          <p:nvPr/>
        </p:nvSpPr>
        <p:spPr bwMode="auto">
          <a:xfrm>
            <a:off x="4572000" y="1763713"/>
            <a:ext cx="4267200" cy="4713287"/>
          </a:xfrm>
          <a:prstGeom prst="rect">
            <a:avLst/>
          </a:prstGeom>
          <a:solidFill>
            <a:srgbClr val="D0F2FC"/>
          </a:solidFill>
          <a:ln w="76320">
            <a:solidFill>
              <a:srgbClr val="CC3300"/>
            </a:solidFill>
            <a:miter lim="800000"/>
            <a:headEnd/>
            <a:tailEnd/>
          </a:ln>
        </p:spPr>
        <p:txBody>
          <a:bodyPr lIns="90000" tIns="71640" rIns="90000" bIns="46800"/>
          <a:lstStyle/>
          <a:p>
            <a:pPr marL="425450" lvl="1" indent="-215900" eaLnBrk="1" hangingPunct="1">
              <a:lnSpc>
                <a:spcPct val="93000"/>
              </a:lnSpc>
              <a:spcBef>
                <a:spcPts val="700"/>
              </a:spcBef>
              <a:buSzPct val="45000"/>
              <a:buFont typeface="Arial" charset="0"/>
              <a:buChar char="•"/>
              <a:tabLst>
                <a:tab pos="425450" algn="l"/>
                <a:tab pos="882650" algn="l"/>
                <a:tab pos="1339850" algn="l"/>
                <a:tab pos="1797050" algn="l"/>
                <a:tab pos="2254250" algn="l"/>
                <a:tab pos="2711450" algn="l"/>
                <a:tab pos="3168650" algn="l"/>
                <a:tab pos="3625850" algn="l"/>
                <a:tab pos="4083050" algn="l"/>
                <a:tab pos="4540250" algn="l"/>
                <a:tab pos="4997450" algn="l"/>
                <a:tab pos="5454650" algn="l"/>
                <a:tab pos="5911850" algn="l"/>
                <a:tab pos="6369050" algn="l"/>
                <a:tab pos="6826250" algn="l"/>
                <a:tab pos="7283450" algn="l"/>
                <a:tab pos="7740650" algn="l"/>
                <a:tab pos="8197850" algn="l"/>
                <a:tab pos="8655050" algn="l"/>
                <a:tab pos="9112250" algn="l"/>
                <a:tab pos="9569450" algn="l"/>
              </a:tabLst>
            </a:pPr>
            <a:r>
              <a:rPr lang="en-US" sz="2800">
                <a:solidFill>
                  <a:srgbClr val="000000"/>
                </a:solidFill>
              </a:rPr>
              <a:t>County Healthy Vending policy passed 2004</a:t>
            </a:r>
          </a:p>
          <a:p>
            <a:pPr marL="825500" lvl="2" indent="-215900" eaLnBrk="1" hangingPunct="1">
              <a:lnSpc>
                <a:spcPct val="93000"/>
              </a:lnSpc>
              <a:spcBef>
                <a:spcPts val="700"/>
              </a:spcBef>
              <a:buSzPct val="45000"/>
              <a:buFont typeface="Wingdings" charset="2"/>
              <a:buChar char=""/>
              <a:tabLst>
                <a:tab pos="425450" algn="l"/>
                <a:tab pos="882650" algn="l"/>
                <a:tab pos="1339850" algn="l"/>
                <a:tab pos="1797050" algn="l"/>
                <a:tab pos="2254250" algn="l"/>
                <a:tab pos="2711450" algn="l"/>
                <a:tab pos="3168650" algn="l"/>
                <a:tab pos="3625850" algn="l"/>
                <a:tab pos="4083050" algn="l"/>
                <a:tab pos="4540250" algn="l"/>
                <a:tab pos="4997450" algn="l"/>
                <a:tab pos="5454650" algn="l"/>
                <a:tab pos="5911850" algn="l"/>
                <a:tab pos="6369050" algn="l"/>
                <a:tab pos="6826250" algn="l"/>
                <a:tab pos="7283450" algn="l"/>
                <a:tab pos="7740650" algn="l"/>
                <a:tab pos="8197850" algn="l"/>
                <a:tab pos="8655050" algn="l"/>
                <a:tab pos="9112250" algn="l"/>
                <a:tab pos="9569450" algn="l"/>
              </a:tabLst>
            </a:pPr>
            <a:r>
              <a:rPr lang="en-US" sz="2800">
                <a:solidFill>
                  <a:srgbClr val="000000"/>
                </a:solidFill>
              </a:rPr>
              <a:t>50% “Healthy”  drinks, snacks</a:t>
            </a:r>
          </a:p>
          <a:p>
            <a:pPr marL="425450" lvl="1" indent="-215900" eaLnBrk="1" hangingPunct="1">
              <a:lnSpc>
                <a:spcPct val="93000"/>
              </a:lnSpc>
              <a:spcBef>
                <a:spcPts val="700"/>
              </a:spcBef>
              <a:buSzPct val="45000"/>
              <a:buFont typeface="Wingdings" charset="2"/>
              <a:buChar char=""/>
              <a:tabLst>
                <a:tab pos="425450" algn="l"/>
                <a:tab pos="882650" algn="l"/>
                <a:tab pos="1339850" algn="l"/>
                <a:tab pos="1797050" algn="l"/>
                <a:tab pos="2254250" algn="l"/>
                <a:tab pos="2711450" algn="l"/>
                <a:tab pos="3168650" algn="l"/>
                <a:tab pos="3625850" algn="l"/>
                <a:tab pos="4083050" algn="l"/>
                <a:tab pos="4540250" algn="l"/>
                <a:tab pos="4997450" algn="l"/>
                <a:tab pos="5454650" algn="l"/>
                <a:tab pos="5911850" algn="l"/>
                <a:tab pos="6369050" algn="l"/>
                <a:tab pos="6826250" algn="l"/>
                <a:tab pos="7283450" algn="l"/>
                <a:tab pos="7740650" algn="l"/>
                <a:tab pos="8197850" algn="l"/>
                <a:tab pos="8655050" algn="l"/>
                <a:tab pos="9112250" algn="l"/>
                <a:tab pos="9569450" algn="l"/>
              </a:tabLst>
            </a:pPr>
            <a:r>
              <a:rPr lang="en-US" sz="2800">
                <a:solidFill>
                  <a:srgbClr val="000000"/>
                </a:solidFill>
              </a:rPr>
              <a:t>Public health audit 2007- 20% compliance </a:t>
            </a:r>
          </a:p>
          <a:p>
            <a:pPr marL="425450" lvl="1" indent="-215900" eaLnBrk="1" hangingPunct="1">
              <a:lnSpc>
                <a:spcPct val="93000"/>
              </a:lnSpc>
              <a:spcBef>
                <a:spcPts val="700"/>
              </a:spcBef>
              <a:buSzPct val="45000"/>
              <a:buFont typeface="Wingdings" charset="2"/>
              <a:buChar char=""/>
              <a:tabLst>
                <a:tab pos="425450" algn="l"/>
                <a:tab pos="882650" algn="l"/>
                <a:tab pos="1339850" algn="l"/>
                <a:tab pos="1797050" algn="l"/>
                <a:tab pos="2254250" algn="l"/>
                <a:tab pos="2711450" algn="l"/>
                <a:tab pos="3168650" algn="l"/>
                <a:tab pos="3625850" algn="l"/>
                <a:tab pos="4083050" algn="l"/>
                <a:tab pos="4540250" algn="l"/>
                <a:tab pos="4997450" algn="l"/>
                <a:tab pos="5454650" algn="l"/>
                <a:tab pos="5911850" algn="l"/>
                <a:tab pos="6369050" algn="l"/>
                <a:tab pos="6826250" algn="l"/>
                <a:tab pos="7283450" algn="l"/>
                <a:tab pos="7740650" algn="l"/>
                <a:tab pos="8197850" algn="l"/>
                <a:tab pos="8655050" algn="l"/>
                <a:tab pos="9112250" algn="l"/>
                <a:tab pos="9569450" algn="l"/>
              </a:tabLst>
            </a:pPr>
            <a:r>
              <a:rPr lang="en-US" sz="2800">
                <a:solidFill>
                  <a:srgbClr val="000000"/>
                </a:solidFill>
              </a:rPr>
              <a:t>Best selling items: Cheetos, Doritos, Lays Classics, soda, candy</a:t>
            </a:r>
          </a:p>
          <a:p>
            <a:pPr eaLnBrk="1" hangingPunct="1">
              <a:lnSpc>
                <a:spcPct val="93000"/>
              </a:lnSpc>
              <a:spcBef>
                <a:spcPts val="700"/>
              </a:spcBef>
              <a:buClrTx/>
              <a:buSzTx/>
              <a:buFontTx/>
              <a:buNone/>
              <a:tabLst>
                <a:tab pos="425450" algn="l"/>
                <a:tab pos="882650" algn="l"/>
                <a:tab pos="1339850" algn="l"/>
                <a:tab pos="1797050" algn="l"/>
                <a:tab pos="2254250" algn="l"/>
                <a:tab pos="2711450" algn="l"/>
                <a:tab pos="3168650" algn="l"/>
                <a:tab pos="3625850" algn="l"/>
                <a:tab pos="4083050" algn="l"/>
                <a:tab pos="4540250" algn="l"/>
                <a:tab pos="4997450" algn="l"/>
                <a:tab pos="5454650" algn="l"/>
                <a:tab pos="5911850" algn="l"/>
                <a:tab pos="6369050" algn="l"/>
                <a:tab pos="6826250" algn="l"/>
                <a:tab pos="7283450" algn="l"/>
                <a:tab pos="7740650" algn="l"/>
                <a:tab pos="8197850" algn="l"/>
                <a:tab pos="8655050" algn="l"/>
                <a:tab pos="9112250" algn="l"/>
                <a:tab pos="9569450" algn="l"/>
              </a:tabLst>
            </a:pPr>
            <a:endParaRPr lang="en-US" sz="2800">
              <a:solidFill>
                <a:srgbClr val="000000"/>
              </a:solidFill>
            </a:endParaRPr>
          </a:p>
          <a:p>
            <a:pPr eaLnBrk="1" hangingPunct="1">
              <a:lnSpc>
                <a:spcPct val="93000"/>
              </a:lnSpc>
              <a:spcBef>
                <a:spcPts val="700"/>
              </a:spcBef>
              <a:buClrTx/>
              <a:buSzTx/>
              <a:buFontTx/>
              <a:buNone/>
              <a:tabLst>
                <a:tab pos="425450" algn="l"/>
                <a:tab pos="882650" algn="l"/>
                <a:tab pos="1339850" algn="l"/>
                <a:tab pos="1797050" algn="l"/>
                <a:tab pos="2254250" algn="l"/>
                <a:tab pos="2711450" algn="l"/>
                <a:tab pos="3168650" algn="l"/>
                <a:tab pos="3625850" algn="l"/>
                <a:tab pos="4083050" algn="l"/>
                <a:tab pos="4540250" algn="l"/>
                <a:tab pos="4997450" algn="l"/>
                <a:tab pos="5454650" algn="l"/>
                <a:tab pos="5911850" algn="l"/>
                <a:tab pos="6369050" algn="l"/>
                <a:tab pos="6826250" algn="l"/>
                <a:tab pos="7283450" algn="l"/>
                <a:tab pos="7740650" algn="l"/>
                <a:tab pos="8197850" algn="l"/>
                <a:tab pos="8655050" algn="l"/>
                <a:tab pos="9112250" algn="l"/>
                <a:tab pos="9569450" algn="l"/>
              </a:tabLst>
            </a:pPr>
            <a:endParaRPr lang="en-US" sz="2800">
              <a:solidFill>
                <a:srgbClr val="000000"/>
              </a:solidFill>
            </a:endParaRPr>
          </a:p>
        </p:txBody>
      </p:sp>
      <p:pic>
        <p:nvPicPr>
          <p:cNvPr id="36868" name="Picture 4"/>
          <p:cNvPicPr>
            <a:picLocks noChangeAspect="1"/>
          </p:cNvPicPr>
          <p:nvPr/>
        </p:nvPicPr>
        <p:blipFill>
          <a:blip r:embed="rId3"/>
          <a:srcRect/>
          <a:stretch>
            <a:fillRect/>
          </a:stretch>
        </p:blipFill>
        <p:spPr bwMode="auto">
          <a:xfrm>
            <a:off x="228600" y="2362200"/>
            <a:ext cx="4198938" cy="4114800"/>
          </a:xfrm>
          <a:prstGeom prst="rect">
            <a:avLst/>
          </a:prstGeom>
          <a:noFill/>
          <a:ln w="9525">
            <a:noFill/>
            <a:miter lim="800000"/>
            <a:headEnd/>
            <a:tailEnd/>
          </a:ln>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1"/>
          <p:cNvSpPr txBox="1">
            <a:spLocks noChangeArrowheads="1"/>
          </p:cNvSpPr>
          <p:nvPr/>
        </p:nvSpPr>
        <p:spPr bwMode="auto">
          <a:xfrm>
            <a:off x="685800" y="228600"/>
            <a:ext cx="7772400" cy="914400"/>
          </a:xfrm>
          <a:prstGeom prst="rect">
            <a:avLst/>
          </a:prstGeom>
          <a:noFill/>
          <a:ln w="9525">
            <a:noFill/>
            <a:round/>
            <a:headEnd/>
            <a:tailEnd/>
          </a:ln>
        </p:spPr>
        <p:txBody>
          <a:bodyPr lIns="90000" tIns="73440" rIns="90000" bIns="46800" anchor="ctr"/>
          <a:lstStyle/>
          <a:p>
            <a:pPr algn="ctr" eaLnBrk="1" hangingPunct="1">
              <a:lnSpc>
                <a:spcPct val="95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4200">
                <a:latin typeface="Times New Roman" charset="0"/>
              </a:rPr>
              <a:t>Vending Machine survey</a:t>
            </a:r>
          </a:p>
        </p:txBody>
      </p:sp>
      <p:sp>
        <p:nvSpPr>
          <p:cNvPr id="38915" name="Text Box 2"/>
          <p:cNvSpPr txBox="1">
            <a:spLocks noChangeArrowheads="1"/>
          </p:cNvSpPr>
          <p:nvPr/>
        </p:nvSpPr>
        <p:spPr bwMode="auto">
          <a:xfrm>
            <a:off x="381000" y="1600200"/>
            <a:ext cx="8077200" cy="4495800"/>
          </a:xfrm>
          <a:prstGeom prst="rect">
            <a:avLst/>
          </a:prstGeom>
          <a:solidFill>
            <a:srgbClr val="D0F2FC"/>
          </a:solidFill>
          <a:ln w="76320">
            <a:solidFill>
              <a:srgbClr val="CC3300"/>
            </a:solidFill>
            <a:miter lim="800000"/>
            <a:headEnd/>
            <a:tailEnd/>
          </a:ln>
        </p:spPr>
        <p:txBody>
          <a:bodyPr lIns="90000" tIns="66960" rIns="90000" bIns="46800"/>
          <a:lstStyle/>
          <a:p>
            <a:pPr eaLnBrk="1" hangingPunct="1">
              <a:lnSpc>
                <a:spcPct val="95000"/>
              </a:lnSpc>
              <a:spcBef>
                <a:spcPts val="700"/>
              </a:spcBef>
              <a:buSzPct val="80000"/>
              <a:buFont typeface="Arial"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200">
                <a:solidFill>
                  <a:srgbClr val="000000"/>
                </a:solidFill>
                <a:latin typeface="Times New Roman" charset="0"/>
              </a:rPr>
              <a:t>“Smart Choices” are marked by green star</a:t>
            </a:r>
          </a:p>
          <a:p>
            <a:pPr eaLnBrk="1" hangingPunct="1">
              <a:lnSpc>
                <a:spcPct val="95000"/>
              </a:lnSpc>
              <a:spcBef>
                <a:spcPts val="700"/>
              </a:spcBef>
              <a:buSzPct val="80000"/>
              <a:buFont typeface="Arial"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200">
                <a:solidFill>
                  <a:srgbClr val="000000"/>
                </a:solidFill>
                <a:latin typeface="Times New Roman" charset="0"/>
              </a:rPr>
              <a:t>Most survey participants did not notice the    smart choices posters on the machines</a:t>
            </a:r>
          </a:p>
          <a:p>
            <a:pPr eaLnBrk="1" hangingPunct="1">
              <a:lnSpc>
                <a:spcPct val="95000"/>
              </a:lnSpc>
              <a:spcBef>
                <a:spcPts val="700"/>
              </a:spcBef>
              <a:buSzPct val="80000"/>
              <a:buFont typeface="Arial"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200">
                <a:solidFill>
                  <a:srgbClr val="000000"/>
                </a:solidFill>
                <a:latin typeface="Times New Roman" charset="0"/>
              </a:rPr>
              <a:t>½ of Spanish speakers thought green stars meant item was cheaper</a:t>
            </a:r>
          </a:p>
          <a:p>
            <a:pPr eaLnBrk="1" hangingPunct="1">
              <a:lnSpc>
                <a:spcPct val="95000"/>
              </a:lnSpc>
              <a:spcBef>
                <a:spcPts val="700"/>
              </a:spcBef>
              <a:buSzPct val="80000"/>
              <a:buFont typeface="Arial"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200">
                <a:solidFill>
                  <a:srgbClr val="000000"/>
                </a:solidFill>
                <a:latin typeface="Times New Roman" charset="0"/>
              </a:rPr>
              <a:t>Majority had purchased items </a:t>
            </a:r>
          </a:p>
          <a:p>
            <a:pPr eaLnBrk="1" hangingPunct="1">
              <a:lnSpc>
                <a:spcPct val="95000"/>
              </a:lnSpc>
              <a:spcBef>
                <a:spcPts val="700"/>
              </a:spcBef>
              <a:buSzPct val="8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200">
                <a:solidFill>
                  <a:srgbClr val="000000"/>
                </a:solidFill>
                <a:latin typeface="Times New Roman" charset="0"/>
              </a:rPr>
              <a:t> from the machines in the last </a:t>
            </a:r>
          </a:p>
          <a:p>
            <a:pPr eaLnBrk="1" hangingPunct="1">
              <a:lnSpc>
                <a:spcPct val="95000"/>
              </a:lnSpc>
              <a:spcBef>
                <a:spcPts val="700"/>
              </a:spcBef>
              <a:buSzPct val="8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200">
                <a:solidFill>
                  <a:srgbClr val="000000"/>
                </a:solidFill>
                <a:latin typeface="Times New Roman" charset="0"/>
              </a:rPr>
              <a:t> few visits</a:t>
            </a:r>
          </a:p>
        </p:txBody>
      </p:sp>
      <p:pic>
        <p:nvPicPr>
          <p:cNvPr id="38916" name="Picture 4"/>
          <p:cNvPicPr>
            <a:picLocks noChangeAspect="1"/>
          </p:cNvPicPr>
          <p:nvPr/>
        </p:nvPicPr>
        <p:blipFill>
          <a:blip r:embed="rId3"/>
          <a:srcRect r="8000" b="31250"/>
          <a:stretch>
            <a:fillRect/>
          </a:stretch>
        </p:blipFill>
        <p:spPr bwMode="auto">
          <a:xfrm>
            <a:off x="5435600" y="4718050"/>
            <a:ext cx="3632200" cy="1911350"/>
          </a:xfrm>
          <a:prstGeom prst="rect">
            <a:avLst/>
          </a:prstGeom>
          <a:noFill/>
          <a:ln w="9525">
            <a:noFill/>
            <a:miter lim="800000"/>
            <a:headEnd/>
            <a:tailEnd/>
          </a:ln>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1"/>
          <p:cNvSpPr txBox="1">
            <a:spLocks noChangeArrowheads="1"/>
          </p:cNvSpPr>
          <p:nvPr/>
        </p:nvSpPr>
        <p:spPr bwMode="auto">
          <a:xfrm>
            <a:off x="1641475" y="412750"/>
            <a:ext cx="5216525" cy="730250"/>
          </a:xfrm>
          <a:prstGeom prst="rect">
            <a:avLst/>
          </a:prstGeom>
          <a:noFill/>
          <a:ln w="9525">
            <a:noFill/>
            <a:round/>
            <a:headEnd/>
            <a:tailEnd/>
          </a:ln>
        </p:spPr>
        <p:txBody>
          <a:bodyPr wrap="none" lIns="90000" tIns="45000" rIns="90000" bIns="45000"/>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4200">
                <a:solidFill>
                  <a:srgbClr val="FFFFFF"/>
                </a:solidFill>
                <a:latin typeface="Times New Roman" charset="0"/>
              </a:rPr>
              <a:t>Pittsburg Health Center</a:t>
            </a:r>
          </a:p>
        </p:txBody>
      </p:sp>
      <p:pic>
        <p:nvPicPr>
          <p:cNvPr id="40963" name="Picture 3"/>
          <p:cNvPicPr>
            <a:picLocks noChangeAspect="1" noChangeArrowheads="1"/>
          </p:cNvPicPr>
          <p:nvPr/>
        </p:nvPicPr>
        <p:blipFill>
          <a:blip r:embed="rId3"/>
          <a:srcRect/>
          <a:stretch>
            <a:fillRect/>
          </a:stretch>
        </p:blipFill>
        <p:spPr bwMode="auto">
          <a:xfrm>
            <a:off x="838200" y="1509713"/>
            <a:ext cx="4953000" cy="4162425"/>
          </a:xfrm>
          <a:prstGeom prst="rect">
            <a:avLst/>
          </a:prstGeom>
          <a:noFill/>
          <a:ln w="9525">
            <a:noFill/>
            <a:round/>
            <a:headEnd/>
            <a:tailEnd/>
          </a:ln>
        </p:spPr>
      </p:pic>
      <p:sp>
        <p:nvSpPr>
          <p:cNvPr id="4" name="TextBox 3"/>
          <p:cNvSpPr txBox="1">
            <a:spLocks noChangeArrowheads="1"/>
          </p:cNvSpPr>
          <p:nvPr/>
        </p:nvSpPr>
        <p:spPr bwMode="auto">
          <a:xfrm>
            <a:off x="6096000" y="1600200"/>
            <a:ext cx="2286000" cy="1200150"/>
          </a:xfrm>
          <a:prstGeom prst="rect">
            <a:avLst/>
          </a:prstGeom>
          <a:gradFill rotWithShape="1">
            <a:gsLst>
              <a:gs pos="0">
                <a:srgbClr val="8B8BFF"/>
              </a:gs>
              <a:gs pos="100000">
                <a:srgbClr val="1C1CE3"/>
              </a:gs>
            </a:gsLst>
            <a:lin ang="5400000"/>
          </a:gradFill>
          <a:ln w="9525">
            <a:solidFill>
              <a:srgbClr val="2E2ECB"/>
            </a:solidFill>
            <a:miter lim="800000"/>
            <a:headEnd/>
            <a:tailEnd/>
          </a:ln>
          <a:effectLst>
            <a:outerShdw dist="23000" dir="5400000" rotWithShape="0">
              <a:srgbClr val="808080">
                <a:alpha val="34999"/>
              </a:srgbClr>
            </a:outerShdw>
          </a:effectLst>
        </p:spPr>
        <p:txBody>
          <a:bodyPr>
            <a:spAutoFit/>
          </a:bodyPr>
          <a:lstStyle/>
          <a:p>
            <a:r>
              <a:rPr lang="en-US">
                <a:solidFill>
                  <a:schemeClr val="tx1"/>
                </a:solidFill>
              </a:rPr>
              <a:t>“They are often eating chips in am clinic visits”</a:t>
            </a:r>
          </a:p>
        </p:txBody>
      </p:sp>
      <p:sp>
        <p:nvSpPr>
          <p:cNvPr id="5" name="TextBox 4"/>
          <p:cNvSpPr txBox="1"/>
          <p:nvPr/>
        </p:nvSpPr>
        <p:spPr>
          <a:xfrm>
            <a:off x="6019800" y="3276600"/>
            <a:ext cx="2438400" cy="2308324"/>
          </a:xfrm>
          <a:prstGeom prst="rect">
            <a:avLst/>
          </a:prstGeom>
          <a:noFill/>
        </p:spPr>
        <p:txBody>
          <a:bodyPr>
            <a:spAutoFit/>
          </a:bodyPr>
          <a:lstStyle/>
          <a:p>
            <a:pPr>
              <a:defRPr/>
            </a:pPr>
            <a:r>
              <a:rPr lang="en-US" dirty="0">
                <a:solidFill>
                  <a:schemeClr val="accent2"/>
                </a:solidFill>
                <a:cs typeface="+mn-cs"/>
              </a:rPr>
              <a:t>WIC Survey:</a:t>
            </a:r>
          </a:p>
          <a:p>
            <a:pPr>
              <a:defRPr/>
            </a:pPr>
            <a:r>
              <a:rPr lang="en-US" dirty="0">
                <a:solidFill>
                  <a:schemeClr val="accent2"/>
                </a:solidFill>
                <a:cs typeface="+mn-cs"/>
              </a:rPr>
              <a:t>-Cookies, chips and sweetened drinks are commonly brought to WIC</a:t>
            </a:r>
            <a:r>
              <a:rPr lang="en-US" dirty="0">
                <a:ln w="28575" cap="flat" cmpd="sng" algn="ctr">
                  <a:solidFill>
                    <a:srgbClr val="0000FF"/>
                  </a:solidFill>
                  <a:prstDash val="solid"/>
                  <a:round/>
                  <a:headEnd type="none" w="med" len="med"/>
                  <a:tailEnd type="none" w="med" len="med"/>
                </a:ln>
                <a:solidFill>
                  <a:schemeClr val="accent2"/>
                </a:solidFill>
                <a:cs typeface="+mn-cs"/>
              </a:rPr>
              <a:t> </a:t>
            </a:r>
            <a:endParaRPr lang="en-US" dirty="0">
              <a:solidFill>
                <a:schemeClr val="accent2"/>
              </a:solidFill>
              <a:cs typeface="+mn-cs"/>
            </a:endParaRP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1"/>
          <p:cNvSpPr txBox="1">
            <a:spLocks noChangeArrowheads="1"/>
          </p:cNvSpPr>
          <p:nvPr/>
        </p:nvSpPr>
        <p:spPr bwMode="auto">
          <a:xfrm>
            <a:off x="1641475" y="412750"/>
            <a:ext cx="5216525" cy="730250"/>
          </a:xfrm>
          <a:prstGeom prst="rect">
            <a:avLst/>
          </a:prstGeom>
          <a:noFill/>
          <a:ln w="9525">
            <a:noFill/>
            <a:round/>
            <a:headEnd/>
            <a:tailEnd/>
          </a:ln>
        </p:spPr>
        <p:txBody>
          <a:bodyPr wrap="none" lIns="90000" tIns="45000" rIns="90000" bIns="45000"/>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4200">
                <a:solidFill>
                  <a:srgbClr val="FFFFFF"/>
                </a:solidFill>
                <a:latin typeface="Times New Roman" charset="0"/>
              </a:rPr>
              <a:t>Pittsburg Health Center</a:t>
            </a:r>
          </a:p>
        </p:txBody>
      </p:sp>
      <p:sp>
        <p:nvSpPr>
          <p:cNvPr id="43011" name="Text Box 2"/>
          <p:cNvSpPr txBox="1">
            <a:spLocks noChangeArrowheads="1"/>
          </p:cNvSpPr>
          <p:nvPr/>
        </p:nvSpPr>
        <p:spPr bwMode="auto">
          <a:xfrm>
            <a:off x="609600" y="5105400"/>
            <a:ext cx="7772400" cy="762000"/>
          </a:xfrm>
          <a:prstGeom prst="rect">
            <a:avLst/>
          </a:prstGeom>
          <a:solidFill>
            <a:srgbClr val="D0F2FC"/>
          </a:solidFill>
          <a:ln w="76320">
            <a:solidFill>
              <a:srgbClr val="CC3300"/>
            </a:solidFill>
            <a:miter lim="800000"/>
            <a:headEnd/>
            <a:tailEnd/>
          </a:ln>
        </p:spPr>
        <p:txBody>
          <a:bodyPr lIns="90000" tIns="71640" rIns="90000" bIns="46800"/>
          <a:lstStyle/>
          <a:p>
            <a:pPr marL="425450" lvl="1" indent="-215900" eaLnBrk="1" hangingPunct="1">
              <a:lnSpc>
                <a:spcPct val="93000"/>
              </a:lnSpc>
              <a:spcBef>
                <a:spcPts val="700"/>
              </a:spcBef>
              <a:buSzPct val="45000"/>
              <a:buFont typeface="Wingdings" charset="2"/>
              <a:buChar char=""/>
              <a:tabLst>
                <a:tab pos="425450" algn="l"/>
                <a:tab pos="882650" algn="l"/>
                <a:tab pos="1339850" algn="l"/>
                <a:tab pos="1797050" algn="l"/>
                <a:tab pos="2254250" algn="l"/>
                <a:tab pos="2711450" algn="l"/>
                <a:tab pos="3168650" algn="l"/>
                <a:tab pos="3625850" algn="l"/>
                <a:tab pos="4083050" algn="l"/>
                <a:tab pos="4540250" algn="l"/>
                <a:tab pos="4997450" algn="l"/>
                <a:tab pos="5454650" algn="l"/>
                <a:tab pos="5911850" algn="l"/>
                <a:tab pos="6369050" algn="l"/>
                <a:tab pos="6826250" algn="l"/>
                <a:tab pos="7283450" algn="l"/>
                <a:tab pos="7740650" algn="l"/>
                <a:tab pos="8197850" algn="l"/>
                <a:tab pos="8655050" algn="l"/>
                <a:tab pos="9112250" algn="l"/>
                <a:tab pos="9569450" algn="l"/>
              </a:tabLst>
            </a:pPr>
            <a:r>
              <a:rPr lang="en-US" sz="2800">
                <a:solidFill>
                  <a:srgbClr val="000000"/>
                </a:solidFill>
              </a:rPr>
              <a:t>43.7 of Fifth graders are overweight</a:t>
            </a:r>
          </a:p>
          <a:p>
            <a:pPr eaLnBrk="1" hangingPunct="1">
              <a:lnSpc>
                <a:spcPct val="93000"/>
              </a:lnSpc>
              <a:spcBef>
                <a:spcPts val="700"/>
              </a:spcBef>
              <a:buClrTx/>
              <a:buSzTx/>
              <a:buFontTx/>
              <a:buNone/>
              <a:tabLst>
                <a:tab pos="425450" algn="l"/>
                <a:tab pos="882650" algn="l"/>
                <a:tab pos="1339850" algn="l"/>
                <a:tab pos="1797050" algn="l"/>
                <a:tab pos="2254250" algn="l"/>
                <a:tab pos="2711450" algn="l"/>
                <a:tab pos="3168650" algn="l"/>
                <a:tab pos="3625850" algn="l"/>
                <a:tab pos="4083050" algn="l"/>
                <a:tab pos="4540250" algn="l"/>
                <a:tab pos="4997450" algn="l"/>
                <a:tab pos="5454650" algn="l"/>
                <a:tab pos="5911850" algn="l"/>
                <a:tab pos="6369050" algn="l"/>
                <a:tab pos="6826250" algn="l"/>
                <a:tab pos="7283450" algn="l"/>
                <a:tab pos="7740650" algn="l"/>
                <a:tab pos="8197850" algn="l"/>
                <a:tab pos="8655050" algn="l"/>
                <a:tab pos="9112250" algn="l"/>
                <a:tab pos="9569450" algn="l"/>
              </a:tabLst>
            </a:pPr>
            <a:endParaRPr lang="en-US" sz="2800">
              <a:solidFill>
                <a:srgbClr val="000000"/>
              </a:solidFill>
            </a:endParaRPr>
          </a:p>
          <a:p>
            <a:pPr eaLnBrk="1" hangingPunct="1">
              <a:lnSpc>
                <a:spcPct val="93000"/>
              </a:lnSpc>
              <a:spcBef>
                <a:spcPts val="700"/>
              </a:spcBef>
              <a:buClrTx/>
              <a:buSzTx/>
              <a:buFontTx/>
              <a:buNone/>
              <a:tabLst>
                <a:tab pos="425450" algn="l"/>
                <a:tab pos="882650" algn="l"/>
                <a:tab pos="1339850" algn="l"/>
                <a:tab pos="1797050" algn="l"/>
                <a:tab pos="2254250" algn="l"/>
                <a:tab pos="2711450" algn="l"/>
                <a:tab pos="3168650" algn="l"/>
                <a:tab pos="3625850" algn="l"/>
                <a:tab pos="4083050" algn="l"/>
                <a:tab pos="4540250" algn="l"/>
                <a:tab pos="4997450" algn="l"/>
                <a:tab pos="5454650" algn="l"/>
                <a:tab pos="5911850" algn="l"/>
                <a:tab pos="6369050" algn="l"/>
                <a:tab pos="6826250" algn="l"/>
                <a:tab pos="7283450" algn="l"/>
                <a:tab pos="7740650" algn="l"/>
                <a:tab pos="8197850" algn="l"/>
                <a:tab pos="8655050" algn="l"/>
                <a:tab pos="9112250" algn="l"/>
                <a:tab pos="9569450" algn="l"/>
              </a:tabLst>
            </a:pPr>
            <a:endParaRPr lang="en-US" sz="2800">
              <a:solidFill>
                <a:srgbClr val="000000"/>
              </a:solidFill>
            </a:endParaRPr>
          </a:p>
        </p:txBody>
      </p:sp>
      <p:pic>
        <p:nvPicPr>
          <p:cNvPr id="43012" name="Picture 1"/>
          <p:cNvPicPr>
            <a:picLocks noChangeAspect="1"/>
          </p:cNvPicPr>
          <p:nvPr/>
        </p:nvPicPr>
        <p:blipFill>
          <a:blip r:embed="rId3"/>
          <a:srcRect/>
          <a:stretch>
            <a:fillRect/>
          </a:stretch>
        </p:blipFill>
        <p:spPr bwMode="auto">
          <a:xfrm>
            <a:off x="609600" y="1890713"/>
            <a:ext cx="5086350" cy="2909887"/>
          </a:xfrm>
          <a:prstGeom prst="rect">
            <a:avLst/>
          </a:prstGeom>
          <a:noFill/>
          <a:ln w="19050">
            <a:solidFill>
              <a:schemeClr val="tx1"/>
            </a:solidFill>
            <a:miter lim="800000"/>
            <a:headEnd/>
            <a:tailEnd/>
          </a:ln>
        </p:spPr>
      </p:pic>
      <p:sp>
        <p:nvSpPr>
          <p:cNvPr id="5" name="TextBox 2"/>
          <p:cNvSpPr txBox="1">
            <a:spLocks noChangeArrowheads="1"/>
          </p:cNvSpPr>
          <p:nvPr/>
        </p:nvSpPr>
        <p:spPr bwMode="auto">
          <a:xfrm>
            <a:off x="6248400" y="2082800"/>
            <a:ext cx="1828800" cy="2032000"/>
          </a:xfrm>
          <a:prstGeom prst="rect">
            <a:avLst/>
          </a:prstGeom>
          <a:gradFill rotWithShape="1">
            <a:gsLst>
              <a:gs pos="0">
                <a:srgbClr val="8B8BFF"/>
              </a:gs>
              <a:gs pos="100000">
                <a:srgbClr val="1C1CE3"/>
              </a:gs>
            </a:gsLst>
            <a:lin ang="5400000"/>
          </a:gradFill>
          <a:ln w="9525">
            <a:solidFill>
              <a:srgbClr val="2E2ECB"/>
            </a:solidFill>
            <a:miter lim="800000"/>
            <a:headEnd/>
            <a:tailEnd/>
          </a:ln>
          <a:effectLst>
            <a:outerShdw dist="23000" dir="5400000" rotWithShape="0">
              <a:srgbClr val="808080">
                <a:alpha val="34999"/>
              </a:srgbClr>
            </a:outerShdw>
          </a:effectLst>
        </p:spPr>
        <p:txBody>
          <a:bodyPr>
            <a:spAutoFit/>
          </a:bodyPr>
          <a:lstStyle/>
          <a:p>
            <a:pPr algn="ctr">
              <a:defRPr/>
            </a:pPr>
            <a:r>
              <a:rPr lang="en-US" sz="1800" dirty="0">
                <a:solidFill>
                  <a:schemeClr val="tx1"/>
                </a:solidFill>
                <a:latin typeface="+mn-lt"/>
                <a:cs typeface="+mn-cs"/>
              </a:rPr>
              <a:t>Pittsburg Unified School District</a:t>
            </a:r>
          </a:p>
          <a:p>
            <a:pPr algn="ctr">
              <a:defRPr/>
            </a:pPr>
            <a:r>
              <a:rPr lang="en-US" sz="1800" dirty="0">
                <a:solidFill>
                  <a:schemeClr val="tx1"/>
                </a:solidFill>
                <a:latin typeface="+mn-lt"/>
                <a:cs typeface="+mn-cs"/>
              </a:rPr>
              <a:t>    5</a:t>
            </a:r>
            <a:r>
              <a:rPr lang="en-US" sz="1800" baseline="30000" dirty="0">
                <a:solidFill>
                  <a:schemeClr val="tx1"/>
                </a:solidFill>
                <a:latin typeface="+mn-lt"/>
                <a:cs typeface="+mn-cs"/>
              </a:rPr>
              <a:t>th</a:t>
            </a:r>
            <a:r>
              <a:rPr lang="en-US" sz="1800" dirty="0">
                <a:solidFill>
                  <a:schemeClr val="tx1"/>
                </a:solidFill>
                <a:latin typeface="+mn-lt"/>
                <a:cs typeface="+mn-cs"/>
              </a:rPr>
              <a:t> graders      Healthy Kids Survey</a:t>
            </a:r>
          </a:p>
          <a:p>
            <a:pPr algn="ctr">
              <a:defRPr/>
            </a:pPr>
            <a:r>
              <a:rPr lang="en-US" sz="1800" dirty="0">
                <a:solidFill>
                  <a:schemeClr val="tx1"/>
                </a:solidFill>
                <a:latin typeface="+mn-lt"/>
                <a:cs typeface="+mn-cs"/>
              </a:rPr>
              <a:t>2006</a:t>
            </a: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Lucida Sans Unicode"/>
        <a:cs typeface="Lucida Sans Unicode"/>
      </a:majorFont>
      <a:minorFont>
        <a:latin typeface="Arial"/>
        <a:ea typeface="Lucida Sans Unicode"/>
        <a:cs typeface="Lucida Sans Unicod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0" fontAlgn="base" latinLnBrk="0" hangingPunct="0">
          <a:lnSpc>
            <a:spcPct val="100000"/>
          </a:lnSpc>
          <a:spcBef>
            <a:spcPct val="0"/>
          </a:spcBef>
          <a:spcAft>
            <a:spcPct val="0"/>
          </a:spcAft>
          <a:buClr>
            <a:srgbClr val="000000"/>
          </a:buClr>
          <a:buSzPct val="100000"/>
          <a:buFont typeface="Times New Roman" pitchFamily="-109" charset="0"/>
          <a:buNone/>
          <a:tabLst/>
          <a:defRPr kumimoji="0" lang="en-GB" sz="2400" b="0" i="0" u="none" strike="noStrike" cap="none" normalizeH="0" baseline="0">
            <a:ln>
              <a:noFill/>
            </a:ln>
            <a:solidFill>
              <a:schemeClr val="bg1"/>
            </a:solidFill>
            <a:effectLst/>
            <a:latin typeface="Arial" pitchFamily="-109"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0" fontAlgn="base" latinLnBrk="0" hangingPunct="0">
          <a:lnSpc>
            <a:spcPct val="100000"/>
          </a:lnSpc>
          <a:spcBef>
            <a:spcPct val="0"/>
          </a:spcBef>
          <a:spcAft>
            <a:spcPct val="0"/>
          </a:spcAft>
          <a:buClr>
            <a:srgbClr val="000000"/>
          </a:buClr>
          <a:buSzPct val="100000"/>
          <a:buFont typeface="Times New Roman" pitchFamily="-109" charset="0"/>
          <a:buNone/>
          <a:tabLst/>
          <a:defRPr kumimoji="0" lang="en-GB" sz="2400" b="0" i="0" u="none" strike="noStrike" cap="none" normalizeH="0" baseline="0">
            <a:ln>
              <a:noFill/>
            </a:ln>
            <a:solidFill>
              <a:schemeClr val="bg1"/>
            </a:solidFill>
            <a:effectLst/>
            <a:latin typeface="Arial" pitchFamily="-109"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Lucida Sans Unicode"/>
        <a:cs typeface="Lucida Sans Unicode"/>
      </a:majorFont>
      <a:minorFont>
        <a:latin typeface="Arial"/>
        <a:ea typeface="Lucida Sans Unicode"/>
        <a:cs typeface="Lucida Sans Unicod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0" fontAlgn="base" latinLnBrk="0" hangingPunct="0">
          <a:lnSpc>
            <a:spcPct val="100000"/>
          </a:lnSpc>
          <a:spcBef>
            <a:spcPct val="0"/>
          </a:spcBef>
          <a:spcAft>
            <a:spcPct val="0"/>
          </a:spcAft>
          <a:buClr>
            <a:srgbClr val="000000"/>
          </a:buClr>
          <a:buSzPct val="100000"/>
          <a:buFont typeface="Times New Roman" pitchFamily="-109" charset="0"/>
          <a:buNone/>
          <a:tabLst/>
          <a:defRPr kumimoji="0" lang="en-GB" sz="2400" b="0" i="0" u="none" strike="noStrike" cap="none" normalizeH="0" baseline="0">
            <a:ln>
              <a:noFill/>
            </a:ln>
            <a:solidFill>
              <a:schemeClr val="bg1"/>
            </a:solidFill>
            <a:effectLst/>
            <a:latin typeface="Arial" pitchFamily="-109"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0" fontAlgn="base" latinLnBrk="0" hangingPunct="0">
          <a:lnSpc>
            <a:spcPct val="100000"/>
          </a:lnSpc>
          <a:spcBef>
            <a:spcPct val="0"/>
          </a:spcBef>
          <a:spcAft>
            <a:spcPct val="0"/>
          </a:spcAft>
          <a:buClr>
            <a:srgbClr val="000000"/>
          </a:buClr>
          <a:buSzPct val="100000"/>
          <a:buFont typeface="Times New Roman" pitchFamily="-109" charset="0"/>
          <a:buNone/>
          <a:tabLst/>
          <a:defRPr kumimoji="0" lang="en-GB" sz="2400" b="0" i="0" u="none" strike="noStrike" cap="none" normalizeH="0" baseline="0">
            <a:ln>
              <a:noFill/>
            </a:ln>
            <a:solidFill>
              <a:schemeClr val="bg1"/>
            </a:solidFill>
            <a:effectLst/>
            <a:latin typeface="Arial" pitchFamily="-109"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973</TotalTime>
  <Words>1332</Words>
  <Application>Microsoft Office PowerPoint</Application>
  <PresentationFormat>On-screen Show (4:3)</PresentationFormat>
  <Paragraphs>240</Paragraphs>
  <Slides>21</Slides>
  <Notes>18</Notes>
  <HiddenSlides>0</HiddenSlides>
  <MMClips>0</MMClips>
  <ScaleCrop>false</ScaleCrop>
  <HeadingPairs>
    <vt:vector size="8" baseType="variant">
      <vt:variant>
        <vt:lpstr>Fonts Used</vt:lpstr>
      </vt:variant>
      <vt:variant>
        <vt:i4>7</vt:i4>
      </vt:variant>
      <vt:variant>
        <vt:lpstr>Theme</vt:lpstr>
      </vt:variant>
      <vt:variant>
        <vt:i4>2</vt:i4>
      </vt:variant>
      <vt:variant>
        <vt:lpstr>Embedded OLE Servers</vt:lpstr>
      </vt:variant>
      <vt:variant>
        <vt:i4>0</vt:i4>
      </vt:variant>
      <vt:variant>
        <vt:lpstr>Slide Titles</vt:lpstr>
      </vt:variant>
      <vt:variant>
        <vt:i4>21</vt:i4>
      </vt:variant>
    </vt:vector>
  </HeadingPairs>
  <TitlesOfParts>
    <vt:vector size="30" baseType="lpstr">
      <vt:lpstr>Arial</vt:lpstr>
      <vt:lpstr>Lucida Sans Unicode</vt:lpstr>
      <vt:lpstr>Times New Roman</vt:lpstr>
      <vt:lpstr>ＭＳ Ｐゴシック</vt:lpstr>
      <vt:lpstr>Arial Black</vt:lpstr>
      <vt:lpstr>Wingdings</vt:lpstr>
      <vt:lpstr>Arial Rounded MT Bold</vt:lpstr>
      <vt:lpstr>Office Theme</vt:lpstr>
      <vt:lpstr>1_Office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Sweetened Drinks survey</vt:lpstr>
      <vt:lpstr>Slide 17</vt:lpstr>
      <vt:lpstr>Slide 18</vt:lpstr>
      <vt:lpstr>Slide 19</vt:lpstr>
      <vt:lpstr>Slide 20</vt:lpstr>
      <vt:lpstr>Slide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HCMARTINEZ</cp:lastModifiedBy>
  <cp:revision>26</cp:revision>
  <cp:lastPrinted>1601-01-01T00:00:00Z</cp:lastPrinted>
  <dcterms:created xsi:type="dcterms:W3CDTF">2009-12-14T15:06:54Z</dcterms:created>
  <dcterms:modified xsi:type="dcterms:W3CDTF">2009-12-14T19:49:29Z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r8>1</vt:r8>
  </property>
</Properties>
</file>