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2" r:id="rId25"/>
    <p:sldId id="283" r:id="rId26"/>
    <p:sldId id="284" r:id="rId27"/>
    <p:sldId id="285" r:id="rId28"/>
    <p:sldId id="286" r:id="rId29"/>
    <p:sldId id="287" r:id="rId30"/>
    <p:sldId id="288" r:id="rId31"/>
    <p:sldId id="289" r:id="rId32"/>
    <p:sldId id="290" r:id="rId33"/>
    <p:sldId id="291" r:id="rId34"/>
    <p:sldId id="292" r:id="rId35"/>
    <p:sldId id="301" r:id="rId36"/>
    <p:sldId id="293" r:id="rId37"/>
    <p:sldId id="302" r:id="rId38"/>
    <p:sldId id="294" r:id="rId39"/>
    <p:sldId id="295" r:id="rId40"/>
    <p:sldId id="296" r:id="rId41"/>
    <p:sldId id="311" r:id="rId42"/>
    <p:sldId id="297" r:id="rId43"/>
    <p:sldId id="298" r:id="rId44"/>
    <p:sldId id="299" r:id="rId45"/>
    <p:sldId id="300" r:id="rId46"/>
    <p:sldId id="303" r:id="rId47"/>
    <p:sldId id="304" r:id="rId48"/>
    <p:sldId id="305" r:id="rId49"/>
    <p:sldId id="306" r:id="rId50"/>
    <p:sldId id="307" r:id="rId51"/>
    <p:sldId id="309" r:id="rId52"/>
    <p:sldId id="310" r:id="rId53"/>
    <p:sldId id="312" r:id="rId54"/>
    <p:sldId id="316" r:id="rId55"/>
    <p:sldId id="313" r:id="rId56"/>
    <p:sldId id="314" r:id="rId57"/>
    <p:sldId id="315" r:id="rId58"/>
    <p:sldId id="317" r:id="rId59"/>
    <p:sldId id="320" r:id="rId60"/>
    <p:sldId id="321" r:id="rId61"/>
    <p:sldId id="322" r:id="rId62"/>
    <p:sldId id="318" r:id="rId63"/>
    <p:sldId id="319"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08" y="-52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5DFE40F-E909-48D2-8800-50A21E38BC47}" type="datetimeFigureOut">
              <a:rPr lang="en-US" smtClean="0"/>
              <a:pPr/>
              <a:t>12/9/2009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7BC154B-B616-4C3B-A2B4-6E47E26D95A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DFE40F-E909-48D2-8800-50A21E38BC47}" type="datetimeFigureOut">
              <a:rPr lang="en-US" smtClean="0"/>
              <a:pPr/>
              <a:t>12/9/2009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DFE40F-E909-48D2-8800-50A21E38BC47}" type="datetimeFigureOut">
              <a:rPr lang="en-US" smtClean="0"/>
              <a:pPr/>
              <a:t>12/9/2009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DFE40F-E909-48D2-8800-50A21E38BC47}" type="datetimeFigureOut">
              <a:rPr lang="en-US" smtClean="0"/>
              <a:pPr/>
              <a:t>12/9/2009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5DFE40F-E909-48D2-8800-50A21E38BC47}" type="datetimeFigureOut">
              <a:rPr lang="en-US" smtClean="0"/>
              <a:pPr/>
              <a:t>12/9/2009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BC154B-B616-4C3B-A2B4-6E47E26D95A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5DFE40F-E909-48D2-8800-50A21E38BC47}" type="datetimeFigureOut">
              <a:rPr lang="en-US" smtClean="0"/>
              <a:pPr/>
              <a:t>12/9/2009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5DFE40F-E909-48D2-8800-50A21E38BC47}" type="datetimeFigureOut">
              <a:rPr lang="en-US" smtClean="0"/>
              <a:pPr/>
              <a:t>12/9/2009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5DFE40F-E909-48D2-8800-50A21E38BC47}" type="datetimeFigureOut">
              <a:rPr lang="en-US" smtClean="0"/>
              <a:pPr/>
              <a:t>12/9/2009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FE40F-E909-48D2-8800-50A21E38BC47}" type="datetimeFigureOut">
              <a:rPr lang="en-US" smtClean="0"/>
              <a:pPr/>
              <a:t>12/9/2009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5DFE40F-E909-48D2-8800-50A21E38BC47}" type="datetimeFigureOut">
              <a:rPr lang="en-US" smtClean="0"/>
              <a:pPr/>
              <a:t>12/9/2009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BC154B-B616-4C3B-A2B4-6E47E26D95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5DFE40F-E909-48D2-8800-50A21E38BC47}" type="datetimeFigureOut">
              <a:rPr lang="en-US" smtClean="0"/>
              <a:pPr/>
              <a:t>12/9/2009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7BC154B-B616-4C3B-A2B4-6E47E26D95A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5DFE40F-E909-48D2-8800-50A21E38BC47}" type="datetimeFigureOut">
              <a:rPr lang="en-US" smtClean="0"/>
              <a:pPr/>
              <a:t>12/9/2009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7BC154B-B616-4C3B-A2B4-6E47E26D95A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Pediatric Pearls from Hawaii</a:t>
            </a:r>
            <a:endParaRPr lang="en-US" dirty="0"/>
          </a:p>
        </p:txBody>
      </p:sp>
      <p:sp>
        <p:nvSpPr>
          <p:cNvPr id="3" name="Subtitle 2"/>
          <p:cNvSpPr>
            <a:spLocks noGrp="1"/>
          </p:cNvSpPr>
          <p:nvPr>
            <p:ph type="subTitle" idx="1"/>
          </p:nvPr>
        </p:nvSpPr>
        <p:spPr/>
        <p:txBody>
          <a:bodyPr/>
          <a:lstStyle/>
          <a:p>
            <a:r>
              <a:rPr lang="en-US" dirty="0" smtClean="0"/>
              <a:t>December 9, 2009</a:t>
            </a:r>
          </a:p>
          <a:p>
            <a:r>
              <a:rPr lang="en-US" dirty="0" smtClean="0"/>
              <a:t>Francine </a:t>
            </a:r>
            <a:r>
              <a:rPr lang="en-US" dirty="0" err="1" smtClean="0"/>
              <a:t>Jolton</a:t>
            </a:r>
            <a:r>
              <a:rPr lang="en-US" dirty="0" smtClean="0"/>
              <a:t>, MD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Toddler</a:t>
            </a:r>
            <a:endParaRPr lang="en-US" dirty="0"/>
          </a:p>
        </p:txBody>
      </p:sp>
      <p:sp>
        <p:nvSpPr>
          <p:cNvPr id="3" name="Content Placeholder 2"/>
          <p:cNvSpPr>
            <a:spLocks noGrp="1"/>
          </p:cNvSpPr>
          <p:nvPr>
            <p:ph idx="1"/>
          </p:nvPr>
        </p:nvSpPr>
        <p:spPr/>
        <p:txBody>
          <a:bodyPr/>
          <a:lstStyle/>
          <a:p>
            <a:r>
              <a:rPr lang="en-US" dirty="0" smtClean="0"/>
              <a:t>A 2 year old only stools once/week after hours of straining, crying and parental distress.  The stools are large caliber, hard, can have blood on the outside and are painful to pass.  This has been going on for 6 months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Remember</a:t>
            </a:r>
            <a:endParaRPr lang="en-US" dirty="0"/>
          </a:p>
        </p:txBody>
      </p:sp>
      <p:sp>
        <p:nvSpPr>
          <p:cNvPr id="3" name="Content Placeholder 2"/>
          <p:cNvSpPr>
            <a:spLocks noGrp="1"/>
          </p:cNvSpPr>
          <p:nvPr>
            <p:ph idx="1"/>
          </p:nvPr>
        </p:nvSpPr>
        <p:spPr/>
        <p:txBody>
          <a:bodyPr/>
          <a:lstStyle/>
          <a:p>
            <a:r>
              <a:rPr lang="en-US" dirty="0" smtClean="0"/>
              <a:t>Examine for structural anomalies, fissures</a:t>
            </a:r>
          </a:p>
          <a:p>
            <a:endParaRPr lang="en-US" dirty="0" smtClean="0"/>
          </a:p>
          <a:p>
            <a:r>
              <a:rPr lang="en-US" dirty="0" smtClean="0"/>
              <a:t>Usually starts with toilet training conflict and/or anal fissure</a:t>
            </a:r>
          </a:p>
          <a:p>
            <a:endParaRPr lang="en-US" dirty="0" smtClean="0"/>
          </a:p>
          <a:p>
            <a:r>
              <a:rPr lang="en-US" dirty="0" smtClean="0"/>
              <a:t>The “dance”,  trying to stool or not???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r>
              <a:rPr lang="en-US" dirty="0" smtClean="0"/>
              <a:t>Parental Education</a:t>
            </a:r>
          </a:p>
          <a:p>
            <a:r>
              <a:rPr lang="en-US" dirty="0" smtClean="0"/>
              <a:t>Postpone Toilet Training unless child drives it</a:t>
            </a:r>
          </a:p>
          <a:p>
            <a:r>
              <a:rPr lang="en-US" dirty="0" err="1" smtClean="0"/>
              <a:t>Miralax</a:t>
            </a:r>
            <a:r>
              <a:rPr lang="en-US" dirty="0" smtClean="0"/>
              <a:t>, Mineral Oil</a:t>
            </a:r>
          </a:p>
          <a:p>
            <a:r>
              <a:rPr lang="en-US" dirty="0" smtClean="0"/>
              <a:t>Treat fissure (</a:t>
            </a:r>
            <a:r>
              <a:rPr lang="en-US" dirty="0" err="1" smtClean="0"/>
              <a:t>sitz</a:t>
            </a:r>
            <a:r>
              <a:rPr lang="en-US" dirty="0" smtClean="0"/>
              <a:t> baths, </a:t>
            </a:r>
            <a:r>
              <a:rPr lang="en-US" dirty="0" err="1" smtClean="0"/>
              <a:t>vaseline</a:t>
            </a:r>
            <a:r>
              <a:rPr lang="en-US" dirty="0" smtClean="0"/>
              <a:t>)</a:t>
            </a:r>
          </a:p>
          <a:p>
            <a:r>
              <a:rPr lang="en-US" dirty="0" smtClean="0"/>
              <a:t>Avoid Enemas</a:t>
            </a:r>
          </a:p>
          <a:p>
            <a:r>
              <a:rPr lang="en-US" dirty="0" smtClean="0"/>
              <a:t>Fiber is an adjunct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Miralax</a:t>
            </a:r>
            <a:endParaRPr lang="en-US" dirty="0"/>
          </a:p>
        </p:txBody>
      </p:sp>
      <p:sp>
        <p:nvSpPr>
          <p:cNvPr id="3" name="Content Placeholder 2"/>
          <p:cNvSpPr>
            <a:spLocks noGrp="1"/>
          </p:cNvSpPr>
          <p:nvPr>
            <p:ph idx="1"/>
          </p:nvPr>
        </p:nvSpPr>
        <p:spPr/>
        <p:txBody>
          <a:bodyPr/>
          <a:lstStyle/>
          <a:p>
            <a:r>
              <a:rPr lang="en-US" dirty="0" err="1" smtClean="0"/>
              <a:t>Disimpaction</a:t>
            </a:r>
            <a:r>
              <a:rPr lang="en-US" dirty="0" smtClean="0"/>
              <a:t> at 1.5 – 2 g/kg/d </a:t>
            </a:r>
          </a:p>
          <a:p>
            <a:r>
              <a:rPr lang="en-US" dirty="0" smtClean="0"/>
              <a:t>½ the dose for maintenance</a:t>
            </a:r>
          </a:p>
          <a:p>
            <a:r>
              <a:rPr lang="en-US" dirty="0" smtClean="0"/>
              <a:t>Titrate to achieve a soft stool daily</a:t>
            </a:r>
          </a:p>
          <a:p>
            <a:r>
              <a:rPr lang="en-US" dirty="0" smtClean="0"/>
              <a:t>Tasteless, can mix in any liquid</a:t>
            </a:r>
          </a:p>
          <a:p>
            <a:r>
              <a:rPr lang="en-US" dirty="0" smtClean="0"/>
              <a:t>OTC</a:t>
            </a:r>
          </a:p>
          <a:p>
            <a:r>
              <a:rPr lang="en-US" dirty="0" smtClean="0"/>
              <a:t>Don’t wean while toilet training, do wean after 2 – 3 months of normal stools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Mineral Oil</a:t>
            </a:r>
            <a:endParaRPr lang="en-US" dirty="0"/>
          </a:p>
        </p:txBody>
      </p:sp>
      <p:sp>
        <p:nvSpPr>
          <p:cNvPr id="3" name="Content Placeholder 2"/>
          <p:cNvSpPr>
            <a:spLocks noGrp="1"/>
          </p:cNvSpPr>
          <p:nvPr>
            <p:ph idx="1"/>
          </p:nvPr>
        </p:nvSpPr>
        <p:spPr/>
        <p:txBody>
          <a:bodyPr/>
          <a:lstStyle/>
          <a:p>
            <a:r>
              <a:rPr lang="en-US" dirty="0" smtClean="0"/>
              <a:t>1 tablespoon (1 oz)/yr of age BID</a:t>
            </a:r>
          </a:p>
          <a:p>
            <a:r>
              <a:rPr lang="en-US" dirty="0" smtClean="0"/>
              <a:t>Keep it cold and mix in thick juice</a:t>
            </a:r>
          </a:p>
          <a:p>
            <a:r>
              <a:rPr lang="en-US" dirty="0" smtClean="0"/>
              <a:t>Titrate as needed</a:t>
            </a:r>
          </a:p>
          <a:p>
            <a:r>
              <a:rPr lang="en-US" dirty="0" smtClean="0"/>
              <a:t>Failures caused by too small of dose, </a:t>
            </a:r>
            <a:r>
              <a:rPr lang="en-US" dirty="0" err="1" smtClean="0"/>
              <a:t>prn</a:t>
            </a:r>
            <a:r>
              <a:rPr lang="en-US" smtClean="0"/>
              <a:t> usage </a:t>
            </a:r>
            <a:r>
              <a:rPr lang="en-US" dirty="0" smtClean="0"/>
              <a:t>instead of </a:t>
            </a:r>
            <a:r>
              <a:rPr lang="en-US" dirty="0" err="1" smtClean="0"/>
              <a:t>qd</a:t>
            </a:r>
            <a:r>
              <a:rPr lang="en-US" dirty="0" smtClean="0"/>
              <a:t>, child refuses (keep cold), large intake of whole milk</a:t>
            </a:r>
          </a:p>
          <a:p>
            <a:r>
              <a:rPr lang="en-US" dirty="0" smtClean="0"/>
              <a:t>Taper after 2 good months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Toilet Trained Child</a:t>
            </a:r>
            <a:endParaRPr lang="en-US" dirty="0"/>
          </a:p>
        </p:txBody>
      </p:sp>
      <p:sp>
        <p:nvSpPr>
          <p:cNvPr id="3" name="Content Placeholder 2"/>
          <p:cNvSpPr>
            <a:spLocks noGrp="1"/>
          </p:cNvSpPr>
          <p:nvPr>
            <p:ph idx="1"/>
          </p:nvPr>
        </p:nvSpPr>
        <p:spPr/>
        <p:txBody>
          <a:bodyPr>
            <a:normAutofit/>
          </a:bodyPr>
          <a:lstStyle/>
          <a:p>
            <a:r>
              <a:rPr lang="en-US" dirty="0" smtClean="0"/>
              <a:t>Child sits on toilet when he feels like going (about once/week)</a:t>
            </a:r>
          </a:p>
          <a:p>
            <a:r>
              <a:rPr lang="en-US" dirty="0" smtClean="0"/>
              <a:t>Soils his underwear daily</a:t>
            </a:r>
          </a:p>
          <a:p>
            <a:r>
              <a:rPr lang="en-US" dirty="0" smtClean="0"/>
              <a:t>Stools are large caliber</a:t>
            </a:r>
          </a:p>
          <a:p>
            <a:r>
              <a:rPr lang="en-US" dirty="0" smtClean="0"/>
              <a:t>Problem is long standing (months to years)</a:t>
            </a:r>
          </a:p>
          <a:p>
            <a:r>
              <a:rPr lang="en-US" dirty="0" smtClean="0"/>
              <a:t>RX with water, juice, </a:t>
            </a:r>
            <a:r>
              <a:rPr lang="en-US" dirty="0" err="1" smtClean="0"/>
              <a:t>occassional</a:t>
            </a:r>
            <a:r>
              <a:rPr lang="en-US" dirty="0" smtClean="0"/>
              <a:t> enemas</a:t>
            </a:r>
          </a:p>
          <a:p>
            <a:r>
              <a:rPr lang="en-US" dirty="0" smtClean="0"/>
              <a:t>Tries to avoid going</a:t>
            </a:r>
          </a:p>
          <a:p>
            <a:r>
              <a:rPr lang="en-US" dirty="0" smtClean="0"/>
              <a:t>Can have </a:t>
            </a:r>
            <a:r>
              <a:rPr lang="en-US" dirty="0" err="1" smtClean="0"/>
              <a:t>encoporesis</a:t>
            </a:r>
            <a:endParaRPr lang="en-US" dirty="0" smtClean="0"/>
          </a:p>
          <a:p>
            <a:r>
              <a:rPr lang="en-US" dirty="0" smtClean="0"/>
              <a:t>Many social aspects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if Mild</a:t>
            </a:r>
            <a:endParaRPr lang="en-US" dirty="0"/>
          </a:p>
        </p:txBody>
      </p:sp>
      <p:sp>
        <p:nvSpPr>
          <p:cNvPr id="3" name="Content Placeholder 2"/>
          <p:cNvSpPr>
            <a:spLocks noGrp="1"/>
          </p:cNvSpPr>
          <p:nvPr>
            <p:ph idx="1"/>
          </p:nvPr>
        </p:nvSpPr>
        <p:spPr/>
        <p:txBody>
          <a:bodyPr/>
          <a:lstStyle/>
          <a:p>
            <a:r>
              <a:rPr lang="en-US" dirty="0" smtClean="0"/>
              <a:t>High fiber diet – grams/day = age + 5</a:t>
            </a:r>
          </a:p>
          <a:p>
            <a:r>
              <a:rPr lang="en-US" dirty="0" smtClean="0"/>
              <a:t>Increase fiber gradually</a:t>
            </a:r>
          </a:p>
          <a:p>
            <a:r>
              <a:rPr lang="en-US" dirty="0" smtClean="0"/>
              <a:t>Can use fiber supplement (</a:t>
            </a:r>
            <a:r>
              <a:rPr lang="en-US" dirty="0" err="1" smtClean="0"/>
              <a:t>benfiber</a:t>
            </a:r>
            <a:r>
              <a:rPr lang="en-US" dirty="0" smtClean="0"/>
              <a:t>, </a:t>
            </a:r>
            <a:r>
              <a:rPr lang="en-US" dirty="0" err="1" smtClean="0"/>
              <a:t>metamucil</a:t>
            </a:r>
            <a:r>
              <a:rPr lang="en-US" dirty="0" smtClean="0"/>
              <a:t>, </a:t>
            </a:r>
            <a:r>
              <a:rPr lang="en-US" dirty="0" err="1" smtClean="0"/>
              <a:t>citrucel</a:t>
            </a:r>
            <a:r>
              <a:rPr lang="en-US" dirty="0" smtClean="0"/>
              <a:t>, etc)</a:t>
            </a:r>
          </a:p>
          <a:p>
            <a:r>
              <a:rPr lang="en-US" dirty="0" smtClean="0"/>
              <a:t>Fluids</a:t>
            </a:r>
          </a:p>
          <a:p>
            <a:r>
              <a:rPr lang="en-US" dirty="0" smtClean="0"/>
              <a:t>Toileting schedule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Treatment for Moderate to Severe</a:t>
            </a:r>
            <a:endParaRPr lang="en-US" dirty="0"/>
          </a:p>
        </p:txBody>
      </p:sp>
      <p:sp>
        <p:nvSpPr>
          <p:cNvPr id="3" name="Content Placeholder 2"/>
          <p:cNvSpPr>
            <a:spLocks noGrp="1"/>
          </p:cNvSpPr>
          <p:nvPr>
            <p:ph idx="1"/>
          </p:nvPr>
        </p:nvSpPr>
        <p:spPr/>
        <p:txBody>
          <a:bodyPr/>
          <a:lstStyle/>
          <a:p>
            <a:r>
              <a:rPr lang="en-US" dirty="0" smtClean="0"/>
              <a:t>Will likely need initial clean out</a:t>
            </a:r>
          </a:p>
          <a:p>
            <a:r>
              <a:rPr lang="en-US" dirty="0" smtClean="0"/>
              <a:t>Then can use:  </a:t>
            </a:r>
            <a:r>
              <a:rPr lang="en-US" dirty="0" err="1" smtClean="0"/>
              <a:t>Miralax</a:t>
            </a:r>
            <a:r>
              <a:rPr lang="en-US" dirty="0" smtClean="0"/>
              <a:t>, Mineral Oil, MOM</a:t>
            </a:r>
          </a:p>
          <a:p>
            <a:r>
              <a:rPr lang="en-US" dirty="0" smtClean="0"/>
              <a:t>Dose titration for all</a:t>
            </a:r>
          </a:p>
          <a:p>
            <a:r>
              <a:rPr lang="en-US" dirty="0" smtClean="0"/>
              <a:t>Can use a stimulant (</a:t>
            </a:r>
            <a:r>
              <a:rPr lang="en-US" dirty="0" err="1" smtClean="0"/>
              <a:t>Senna</a:t>
            </a:r>
            <a:r>
              <a:rPr lang="en-US" dirty="0" smtClean="0"/>
              <a:t>, Ex-Lax)</a:t>
            </a:r>
          </a:p>
          <a:p>
            <a:r>
              <a:rPr lang="en-US" dirty="0" smtClean="0"/>
              <a:t>Must have a routine for toilet time</a:t>
            </a:r>
          </a:p>
          <a:p>
            <a:r>
              <a:rPr lang="en-US" dirty="0" smtClean="0"/>
              <a:t>Reward System</a:t>
            </a:r>
          </a:p>
          <a:p>
            <a:r>
              <a:rPr lang="en-US" dirty="0" smtClean="0"/>
              <a:t>Avoid Toilet Posture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Treatment Fails</a:t>
            </a:r>
            <a:endParaRPr lang="en-US" dirty="0"/>
          </a:p>
        </p:txBody>
      </p:sp>
      <p:sp>
        <p:nvSpPr>
          <p:cNvPr id="3" name="Content Placeholder 2"/>
          <p:cNvSpPr>
            <a:spLocks noGrp="1"/>
          </p:cNvSpPr>
          <p:nvPr>
            <p:ph idx="1"/>
          </p:nvPr>
        </p:nvSpPr>
        <p:spPr/>
        <p:txBody>
          <a:bodyPr/>
          <a:lstStyle/>
          <a:p>
            <a:r>
              <a:rPr lang="en-US" dirty="0" smtClean="0"/>
              <a:t>Family doesn’t understand the problem</a:t>
            </a:r>
          </a:p>
          <a:p>
            <a:r>
              <a:rPr lang="en-US" dirty="0" smtClean="0"/>
              <a:t>Incomplete initial clean out</a:t>
            </a:r>
          </a:p>
          <a:p>
            <a:r>
              <a:rPr lang="en-US" dirty="0" smtClean="0"/>
              <a:t>Inconsistent or inadequate maintenance</a:t>
            </a:r>
          </a:p>
          <a:p>
            <a:r>
              <a:rPr lang="en-US" dirty="0" smtClean="0"/>
              <a:t>Stop meds too soon</a:t>
            </a:r>
          </a:p>
          <a:p>
            <a:r>
              <a:rPr lang="en-US" dirty="0" smtClean="0"/>
              <a:t>No schedule</a:t>
            </a:r>
          </a:p>
          <a:p>
            <a:r>
              <a:rPr lang="en-US" dirty="0" smtClean="0"/>
              <a:t>Lots of attention for the wrong behavior</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Consideration</a:t>
            </a:r>
            <a:endParaRPr lang="en-US" dirty="0"/>
          </a:p>
        </p:txBody>
      </p:sp>
      <p:sp>
        <p:nvSpPr>
          <p:cNvPr id="3" name="Content Placeholder 2"/>
          <p:cNvSpPr>
            <a:spLocks noGrp="1"/>
          </p:cNvSpPr>
          <p:nvPr>
            <p:ph idx="1"/>
          </p:nvPr>
        </p:nvSpPr>
        <p:spPr/>
        <p:txBody>
          <a:bodyPr/>
          <a:lstStyle/>
          <a:p>
            <a:r>
              <a:rPr lang="en-US" dirty="0" smtClean="0"/>
              <a:t>Sexually abused child</a:t>
            </a:r>
          </a:p>
          <a:p>
            <a:r>
              <a:rPr lang="en-US" dirty="0" smtClean="0"/>
              <a:t>Autism</a:t>
            </a:r>
          </a:p>
          <a:p>
            <a:r>
              <a:rPr lang="en-US" dirty="0" smtClean="0"/>
              <a:t>Neurologically impaired</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IMG_1657.JPG"/>
          <p:cNvPicPr>
            <a:picLocks noGrp="1" noChangeAspect="1"/>
          </p:cNvPicPr>
          <p:nvPr>
            <p:ph type="pic" idx="4294967295"/>
          </p:nvPr>
        </p:nvPicPr>
        <p:blipFill>
          <a:blip r:embed="rId2" cstate="print"/>
          <a:srcRect/>
          <a:stretch>
            <a:fillRect/>
          </a:stretch>
        </p:blipFill>
        <p:spPr>
          <a:xfrm rot="5400000">
            <a:off x="0" y="1182688"/>
            <a:ext cx="5565775" cy="41148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t>Toilet Learning by Alison Mack</a:t>
            </a:r>
          </a:p>
          <a:p>
            <a:endParaRPr lang="en-US" dirty="0" smtClean="0"/>
          </a:p>
          <a:p>
            <a:r>
              <a:rPr lang="en-US" dirty="0" smtClean="0"/>
              <a:t>Naspghan.org</a:t>
            </a:r>
          </a:p>
          <a:p>
            <a:endParaRPr lang="en-US" dirty="0" smtClean="0"/>
          </a:p>
          <a:p>
            <a:r>
              <a:rPr lang="en-US" dirty="0" smtClean="0"/>
              <a:t>Romecriteria.org – gastroenterology issue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to Dermatology</a:t>
            </a:r>
            <a:endParaRPr lang="en-US" dirty="0"/>
          </a:p>
        </p:txBody>
      </p:sp>
      <p:sp>
        <p:nvSpPr>
          <p:cNvPr id="3" name="Content Placeholder 2"/>
          <p:cNvSpPr>
            <a:spLocks noGrp="1"/>
          </p:cNvSpPr>
          <p:nvPr>
            <p:ph idx="1"/>
          </p:nvPr>
        </p:nvSpPr>
        <p:spPr/>
        <p:txBody>
          <a:bodyPr/>
          <a:lstStyle/>
          <a:p>
            <a:r>
              <a:rPr lang="en-US" dirty="0" err="1" smtClean="0"/>
              <a:t>Molluscum</a:t>
            </a:r>
            <a:r>
              <a:rPr lang="en-US" dirty="0" smtClean="0"/>
              <a:t> </a:t>
            </a:r>
            <a:r>
              <a:rPr lang="en-US" dirty="0" err="1" smtClean="0"/>
              <a:t>Contagiosum</a:t>
            </a:r>
            <a:endParaRPr lang="en-US" dirty="0" smtClean="0"/>
          </a:p>
          <a:p>
            <a:pPr marL="914400" lvl="1" indent="-514350"/>
            <a:r>
              <a:rPr lang="en-US" dirty="0" smtClean="0"/>
              <a:t>seen in 5% of children 2 – 8 years old</a:t>
            </a:r>
          </a:p>
          <a:p>
            <a:pPr marL="914400" lvl="1" indent="-514350"/>
            <a:r>
              <a:rPr lang="en-US" dirty="0" smtClean="0"/>
              <a:t>The only lesion that needs to be treated is the one on the eyelid causing corneal irritation</a:t>
            </a:r>
          </a:p>
          <a:p>
            <a:pPr marL="914400" lvl="1" indent="-514350"/>
            <a:r>
              <a:rPr lang="en-US" dirty="0" smtClean="0"/>
              <a:t>Untreated will resolve in 6 months – 3 years</a:t>
            </a:r>
          </a:p>
          <a:p>
            <a:pPr marL="914400" lvl="1" indent="-514350"/>
            <a:r>
              <a:rPr lang="en-US" dirty="0" smtClean="0"/>
              <a:t>Curettage most efficacious with lowest side effects but requires time and anesthesia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Warts	</a:t>
            </a:r>
            <a:endParaRPr lang="en-US" dirty="0"/>
          </a:p>
        </p:txBody>
      </p:sp>
      <p:sp>
        <p:nvSpPr>
          <p:cNvPr id="3" name="Content Placeholder 2"/>
          <p:cNvSpPr>
            <a:spLocks noGrp="1"/>
          </p:cNvSpPr>
          <p:nvPr>
            <p:ph idx="1"/>
          </p:nvPr>
        </p:nvSpPr>
        <p:spPr/>
        <p:txBody>
          <a:bodyPr>
            <a:normAutofit/>
          </a:bodyPr>
          <a:lstStyle/>
          <a:p>
            <a:r>
              <a:rPr lang="en-US" dirty="0" smtClean="0"/>
              <a:t>Seen in 4 – 5% of children</a:t>
            </a:r>
          </a:p>
          <a:p>
            <a:r>
              <a:rPr lang="en-US" dirty="0" smtClean="0"/>
              <a:t>Common, flat, plantar and genital</a:t>
            </a:r>
          </a:p>
          <a:p>
            <a:r>
              <a:rPr lang="en-US" dirty="0" smtClean="0"/>
              <a:t>Untreated warts resolve in 6 months – 3 years</a:t>
            </a:r>
          </a:p>
          <a:p>
            <a:r>
              <a:rPr lang="en-US" dirty="0" smtClean="0"/>
              <a:t>Most patients have already decided to have their warts treated</a:t>
            </a:r>
          </a:p>
          <a:p>
            <a:r>
              <a:rPr lang="en-US" dirty="0" smtClean="0"/>
              <a:t>Some are painful (plantar), some are socially awkward (common)</a:t>
            </a:r>
          </a:p>
          <a:p>
            <a:r>
              <a:rPr lang="en-US" dirty="0" smtClean="0"/>
              <a:t>Best evidence is topical treatments with salicylic acid for about 3 months</a:t>
            </a: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Scabies</a:t>
            </a:r>
            <a:endParaRPr lang="en-US" dirty="0"/>
          </a:p>
        </p:txBody>
      </p:sp>
      <p:sp>
        <p:nvSpPr>
          <p:cNvPr id="3" name="Content Placeholder 2"/>
          <p:cNvSpPr>
            <a:spLocks noGrp="1"/>
          </p:cNvSpPr>
          <p:nvPr>
            <p:ph idx="1"/>
          </p:nvPr>
        </p:nvSpPr>
        <p:spPr/>
        <p:txBody>
          <a:bodyPr/>
          <a:lstStyle/>
          <a:p>
            <a:r>
              <a:rPr lang="en-US" dirty="0" smtClean="0"/>
              <a:t>Treat all in the home</a:t>
            </a:r>
          </a:p>
          <a:p>
            <a:r>
              <a:rPr lang="en-US" dirty="0" err="1" smtClean="0"/>
              <a:t>Permetherin</a:t>
            </a:r>
            <a:r>
              <a:rPr lang="en-US" dirty="0" smtClean="0"/>
              <a:t> 5% cream (</a:t>
            </a:r>
            <a:r>
              <a:rPr lang="en-US" dirty="0" err="1" smtClean="0"/>
              <a:t>Elimite</a:t>
            </a:r>
            <a:r>
              <a:rPr lang="en-US" dirty="0" smtClean="0"/>
              <a:t>) for &gt; 6hours</a:t>
            </a:r>
          </a:p>
          <a:p>
            <a:r>
              <a:rPr lang="en-US" dirty="0" smtClean="0"/>
              <a:t>Treat clothing and bedding</a:t>
            </a:r>
          </a:p>
          <a:p>
            <a:r>
              <a:rPr lang="en-US" dirty="0" smtClean="0"/>
              <a:t>Repeat Therapy in 7 – 10 days</a:t>
            </a:r>
          </a:p>
          <a:p>
            <a:r>
              <a:rPr lang="en-US" dirty="0" smtClean="0"/>
              <a:t>30 – 60 grams/person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Lice</a:t>
            </a:r>
            <a:endParaRPr lang="en-US" dirty="0"/>
          </a:p>
        </p:txBody>
      </p:sp>
      <p:sp>
        <p:nvSpPr>
          <p:cNvPr id="3" name="Content Placeholder 2"/>
          <p:cNvSpPr>
            <a:spLocks noGrp="1"/>
          </p:cNvSpPr>
          <p:nvPr>
            <p:ph idx="1"/>
          </p:nvPr>
        </p:nvSpPr>
        <p:spPr/>
        <p:txBody>
          <a:bodyPr>
            <a:normAutofit/>
          </a:bodyPr>
          <a:lstStyle/>
          <a:p>
            <a:r>
              <a:rPr lang="en-US" dirty="0" err="1" smtClean="0"/>
              <a:t>Permethrin</a:t>
            </a:r>
            <a:r>
              <a:rPr lang="en-US" dirty="0" smtClean="0"/>
              <a:t> 1% (NIX) applies for &gt; 6 hours</a:t>
            </a:r>
          </a:p>
          <a:p>
            <a:r>
              <a:rPr lang="en-US" dirty="0" smtClean="0"/>
              <a:t>Wash or heat clothing</a:t>
            </a:r>
          </a:p>
          <a:p>
            <a:r>
              <a:rPr lang="en-US" dirty="0" smtClean="0"/>
              <a:t>All contacts should be treated</a:t>
            </a:r>
          </a:p>
          <a:p>
            <a:r>
              <a:rPr lang="en-US" dirty="0" smtClean="0"/>
              <a:t>                -------OR-----</a:t>
            </a:r>
          </a:p>
          <a:p>
            <a:r>
              <a:rPr lang="en-US" dirty="0" err="1" smtClean="0"/>
              <a:t>Cetaphil</a:t>
            </a:r>
            <a:r>
              <a:rPr lang="en-US" dirty="0" smtClean="0"/>
              <a:t> Cleanser – apply 8 – 12 oz of lotion thoroughly in hair, wait 2 minutes</a:t>
            </a:r>
          </a:p>
          <a:p>
            <a:r>
              <a:rPr lang="en-US" dirty="0" smtClean="0"/>
              <a:t>Comb out excess lotion</a:t>
            </a:r>
          </a:p>
          <a:p>
            <a:r>
              <a:rPr lang="en-US" dirty="0" smtClean="0"/>
              <a:t>Dry hair with hand held drier</a:t>
            </a:r>
          </a:p>
          <a:p>
            <a:r>
              <a:rPr lang="en-US" dirty="0" smtClean="0"/>
              <a:t>Shampoo with usual shampoo in 8 hours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little more on Lice</a:t>
            </a:r>
            <a:endParaRPr lang="en-US" dirty="0"/>
          </a:p>
        </p:txBody>
      </p:sp>
      <p:sp>
        <p:nvSpPr>
          <p:cNvPr id="3" name="Content Placeholder 2"/>
          <p:cNvSpPr>
            <a:spLocks noGrp="1"/>
          </p:cNvSpPr>
          <p:nvPr>
            <p:ph idx="1"/>
          </p:nvPr>
        </p:nvSpPr>
        <p:spPr/>
        <p:txBody>
          <a:bodyPr>
            <a:normAutofit/>
          </a:bodyPr>
          <a:lstStyle/>
          <a:p>
            <a:r>
              <a:rPr lang="en-US" dirty="0" smtClean="0"/>
              <a:t>Dry-on suffocation based treatment is effective without neurotoxins, nit removal of extensive house cleaning</a:t>
            </a:r>
          </a:p>
          <a:p>
            <a:r>
              <a:rPr lang="en-US" dirty="0" smtClean="0"/>
              <a:t>Newly approved, Benzyl Alcohol Lotion 5%</a:t>
            </a:r>
          </a:p>
          <a:p>
            <a:r>
              <a:rPr lang="en-US" dirty="0" smtClean="0"/>
              <a:t>Used in two 10 minute treatments a week a part </a:t>
            </a:r>
          </a:p>
          <a:p>
            <a:r>
              <a:rPr lang="en-US" dirty="0" smtClean="0"/>
              <a:t>Still need to treat contacts, bedding, clothing, etc.</a:t>
            </a:r>
          </a:p>
          <a:p>
            <a:r>
              <a:rPr lang="en-US" dirty="0" smtClean="0"/>
              <a:t>Nit removal +/- , use nit comb toward scalp</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jpg"/>
          <p:cNvPicPr>
            <a:picLocks noChangeAspect="1"/>
          </p:cNvPicPr>
          <p:nvPr/>
        </p:nvPicPr>
        <p:blipFill>
          <a:blip r:embed="rId2" cstate="print"/>
          <a:stretch>
            <a:fillRect/>
          </a:stretch>
        </p:blipFill>
        <p:spPr>
          <a:xfrm>
            <a:off x="1600200" y="1219200"/>
            <a:ext cx="5562600" cy="4524652"/>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jpg"/>
          <p:cNvPicPr>
            <a:picLocks noChangeAspect="1"/>
          </p:cNvPicPr>
          <p:nvPr/>
        </p:nvPicPr>
        <p:blipFill>
          <a:blip r:embed="rId2" cstate="print"/>
          <a:stretch>
            <a:fillRect/>
          </a:stretch>
        </p:blipFill>
        <p:spPr>
          <a:xfrm>
            <a:off x="1524000" y="1143000"/>
            <a:ext cx="6477000" cy="4191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jpg"/>
          <p:cNvPicPr>
            <a:picLocks noChangeAspect="1"/>
          </p:cNvPicPr>
          <p:nvPr/>
        </p:nvPicPr>
        <p:blipFill>
          <a:blip r:embed="rId2" cstate="print"/>
          <a:stretch>
            <a:fillRect/>
          </a:stretch>
        </p:blipFill>
        <p:spPr>
          <a:xfrm>
            <a:off x="1447800" y="914400"/>
            <a:ext cx="6324600" cy="44196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on to Orthopedics</a:t>
            </a:r>
            <a:endParaRPr lang="en-US" dirty="0"/>
          </a:p>
        </p:txBody>
      </p:sp>
      <p:sp>
        <p:nvSpPr>
          <p:cNvPr id="3" name="Content Placeholder 2"/>
          <p:cNvSpPr>
            <a:spLocks noGrp="1"/>
          </p:cNvSpPr>
          <p:nvPr>
            <p:ph idx="1"/>
          </p:nvPr>
        </p:nvSpPr>
        <p:spPr/>
        <p:txBody>
          <a:bodyPr/>
          <a:lstStyle/>
          <a:p>
            <a:pPr algn="ctr">
              <a:buNone/>
            </a:pPr>
            <a:r>
              <a:rPr lang="en-US" b="1" dirty="0" smtClean="0"/>
              <a:t>Developmental Dysplasia of the Hip</a:t>
            </a:r>
          </a:p>
          <a:p>
            <a:r>
              <a:rPr lang="en-US" dirty="0" smtClean="0"/>
              <a:t>Spectrum of Pathology</a:t>
            </a:r>
          </a:p>
          <a:p>
            <a:r>
              <a:rPr lang="en-US" dirty="0" smtClean="0"/>
              <a:t>      Dysplastic</a:t>
            </a:r>
          </a:p>
          <a:p>
            <a:r>
              <a:rPr lang="en-US" dirty="0" smtClean="0"/>
              <a:t>      </a:t>
            </a:r>
            <a:r>
              <a:rPr lang="en-US" dirty="0" err="1" smtClean="0"/>
              <a:t>Subluxated</a:t>
            </a:r>
            <a:endParaRPr lang="en-US" dirty="0" smtClean="0"/>
          </a:p>
          <a:p>
            <a:r>
              <a:rPr lang="en-US" dirty="0" smtClean="0"/>
              <a:t>      Dislocated</a:t>
            </a:r>
          </a:p>
          <a:p>
            <a:r>
              <a:rPr lang="en-US" dirty="0" smtClean="0"/>
              <a:t>Can be present at birth (congenital)</a:t>
            </a:r>
          </a:p>
          <a:p>
            <a:r>
              <a:rPr lang="en-US" dirty="0" smtClean="0"/>
              <a:t>Can occur later (developmental)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162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Outcomes of DDH</a:t>
            </a:r>
            <a:endParaRPr lang="en-US" dirty="0"/>
          </a:p>
        </p:txBody>
      </p:sp>
      <p:sp>
        <p:nvSpPr>
          <p:cNvPr id="3" name="Content Placeholder 2"/>
          <p:cNvSpPr>
            <a:spLocks noGrp="1"/>
          </p:cNvSpPr>
          <p:nvPr>
            <p:ph idx="1"/>
          </p:nvPr>
        </p:nvSpPr>
        <p:spPr/>
        <p:txBody>
          <a:bodyPr/>
          <a:lstStyle/>
          <a:p>
            <a:r>
              <a:rPr lang="en-US" dirty="0" smtClean="0"/>
              <a:t>The hip can become normal</a:t>
            </a:r>
          </a:p>
          <a:p>
            <a:r>
              <a:rPr lang="en-US" dirty="0" smtClean="0"/>
              <a:t>The hip begins to </a:t>
            </a:r>
            <a:r>
              <a:rPr lang="en-US" dirty="0" err="1" smtClean="0"/>
              <a:t>subluxate</a:t>
            </a:r>
            <a:endParaRPr lang="en-US" dirty="0" smtClean="0"/>
          </a:p>
          <a:p>
            <a:r>
              <a:rPr lang="en-US" dirty="0" smtClean="0"/>
              <a:t>The hip completely dislocates</a:t>
            </a:r>
          </a:p>
          <a:p>
            <a:r>
              <a:rPr lang="en-US" dirty="0" smtClean="0"/>
              <a:t>The hip remains located but dysplastic ( leads to hip pain and arthritis in adults)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Interesting Facts about the Hip</a:t>
            </a:r>
            <a:endParaRPr lang="en-US" dirty="0"/>
          </a:p>
        </p:txBody>
      </p:sp>
      <p:sp>
        <p:nvSpPr>
          <p:cNvPr id="3" name="Content Placeholder 2"/>
          <p:cNvSpPr>
            <a:spLocks noGrp="1"/>
          </p:cNvSpPr>
          <p:nvPr>
            <p:ph idx="1"/>
          </p:nvPr>
        </p:nvSpPr>
        <p:spPr/>
        <p:txBody>
          <a:bodyPr/>
          <a:lstStyle/>
          <a:p>
            <a:r>
              <a:rPr lang="en-US" dirty="0" smtClean="0"/>
              <a:t>Fully formed by 11 weeks gestation</a:t>
            </a:r>
          </a:p>
          <a:p>
            <a:r>
              <a:rPr lang="en-US" dirty="0" smtClean="0"/>
              <a:t>Requires normal movement for development</a:t>
            </a:r>
          </a:p>
          <a:p>
            <a:r>
              <a:rPr lang="en-US" dirty="0" smtClean="0"/>
              <a:t>Normal hip anatomy with a </a:t>
            </a:r>
            <a:r>
              <a:rPr lang="en-US" dirty="0" err="1" smtClean="0"/>
              <a:t>ossific</a:t>
            </a:r>
            <a:r>
              <a:rPr lang="en-US" dirty="0" smtClean="0"/>
              <a:t> nucleus doesn’t appear on x-ray until 4 – 7 months of age</a:t>
            </a:r>
          </a:p>
          <a:p>
            <a:r>
              <a:rPr lang="en-US" dirty="0" smtClean="0"/>
              <a:t>Normal hip development and growth accounts for 30% of the adult femur length (abnormalities lead to short leg length)</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Hip Dysplasia</a:t>
            </a:r>
            <a:endParaRPr lang="en-US" dirty="0"/>
          </a:p>
        </p:txBody>
      </p:sp>
      <p:sp>
        <p:nvSpPr>
          <p:cNvPr id="3" name="Content Placeholder 2"/>
          <p:cNvSpPr>
            <a:spLocks noGrp="1"/>
          </p:cNvSpPr>
          <p:nvPr>
            <p:ph idx="1"/>
          </p:nvPr>
        </p:nvSpPr>
        <p:spPr/>
        <p:txBody>
          <a:bodyPr/>
          <a:lstStyle/>
          <a:p>
            <a:r>
              <a:rPr lang="en-US" dirty="0" smtClean="0"/>
              <a:t>Can be progressive</a:t>
            </a:r>
          </a:p>
          <a:p>
            <a:r>
              <a:rPr lang="en-US" dirty="0" smtClean="0"/>
              <a:t>The Anatomy can change secondary to changes in the surrounding muscles and ligaments</a:t>
            </a:r>
          </a:p>
          <a:p>
            <a:r>
              <a:rPr lang="en-US" dirty="0" smtClean="0"/>
              <a:t>Any treatment must limit damage to the medial circumflex artery to prevent AVN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Diagnosis</a:t>
            </a:r>
            <a:endParaRPr lang="en-US" dirty="0"/>
          </a:p>
        </p:txBody>
      </p:sp>
      <p:sp>
        <p:nvSpPr>
          <p:cNvPr id="3" name="Content Placeholder 2"/>
          <p:cNvSpPr>
            <a:spLocks noGrp="1"/>
          </p:cNvSpPr>
          <p:nvPr>
            <p:ph idx="1"/>
          </p:nvPr>
        </p:nvSpPr>
        <p:spPr/>
        <p:txBody>
          <a:bodyPr>
            <a:normAutofit/>
          </a:bodyPr>
          <a:lstStyle/>
          <a:p>
            <a:r>
              <a:rPr lang="en-US" dirty="0" smtClean="0"/>
              <a:t>When should the hip be examined?</a:t>
            </a:r>
          </a:p>
          <a:p>
            <a:pPr>
              <a:buNone/>
            </a:pPr>
            <a:r>
              <a:rPr lang="en-US" dirty="0" smtClean="0"/>
              <a:t>       ***at every well child check until age 2</a:t>
            </a:r>
          </a:p>
          <a:p>
            <a:pPr>
              <a:buNone/>
            </a:pPr>
            <a:r>
              <a:rPr lang="en-US" dirty="0" smtClean="0"/>
              <a:t>       ***must document</a:t>
            </a:r>
          </a:p>
          <a:p>
            <a:pPr>
              <a:buNone/>
            </a:pPr>
            <a:endParaRPr lang="en-US" dirty="0" smtClean="0"/>
          </a:p>
          <a:p>
            <a:pPr>
              <a:buNone/>
            </a:pPr>
            <a:r>
              <a:rPr lang="en-US" dirty="0" smtClean="0"/>
              <a:t>Who remembers the names of the tests used to examine the hip for DDH?</a:t>
            </a:r>
          </a:p>
          <a:p>
            <a:pPr>
              <a:buNone/>
            </a:pPr>
            <a:endParaRPr lang="en-US" dirty="0" smtClean="0"/>
          </a:p>
          <a:p>
            <a:pPr>
              <a:buNone/>
            </a:pPr>
            <a:r>
              <a:rPr lang="en-US" dirty="0" smtClean="0"/>
              <a:t>There are 3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Ortolani</a:t>
            </a:r>
            <a:r>
              <a:rPr lang="en-US" dirty="0" smtClean="0"/>
              <a:t> Test</a:t>
            </a:r>
            <a:endParaRPr lang="en-US" dirty="0"/>
          </a:p>
        </p:txBody>
      </p:sp>
      <p:sp>
        <p:nvSpPr>
          <p:cNvPr id="3" name="Content Placeholder 2"/>
          <p:cNvSpPr>
            <a:spLocks noGrp="1"/>
          </p:cNvSpPr>
          <p:nvPr>
            <p:ph idx="1"/>
          </p:nvPr>
        </p:nvSpPr>
        <p:spPr/>
        <p:txBody>
          <a:bodyPr/>
          <a:lstStyle/>
          <a:p>
            <a:r>
              <a:rPr lang="en-US" dirty="0" smtClean="0"/>
              <a:t>CLICK OF ENTRY</a:t>
            </a:r>
          </a:p>
          <a:p>
            <a:r>
              <a:rPr lang="en-US" dirty="0" smtClean="0"/>
              <a:t>Hip is flexed 90 degrees, sl. abducted </a:t>
            </a:r>
          </a:p>
          <a:p>
            <a:r>
              <a:rPr lang="en-US" dirty="0" err="1" smtClean="0"/>
              <a:t>Trochanter</a:t>
            </a:r>
            <a:r>
              <a:rPr lang="en-US" dirty="0" smtClean="0"/>
              <a:t> is elevated (use middle finger)</a:t>
            </a:r>
          </a:p>
          <a:p>
            <a:r>
              <a:rPr lang="en-US" dirty="0" smtClean="0"/>
              <a:t>Lift and abduct</a:t>
            </a:r>
          </a:p>
          <a:p>
            <a:r>
              <a:rPr lang="en-US" dirty="0" smtClean="0"/>
              <a:t>Head slides into </a:t>
            </a:r>
            <a:r>
              <a:rPr lang="en-US" dirty="0" err="1" smtClean="0"/>
              <a:t>acetabulum</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rtolani_Maneuver.gif"/>
          <p:cNvPicPr>
            <a:picLocks noChangeAspect="1"/>
          </p:cNvPicPr>
          <p:nvPr/>
        </p:nvPicPr>
        <p:blipFill>
          <a:blip r:embed="rId2" cstate="print"/>
          <a:stretch>
            <a:fillRect/>
          </a:stretch>
        </p:blipFill>
        <p:spPr>
          <a:xfrm>
            <a:off x="2057401" y="1676400"/>
            <a:ext cx="4953000" cy="31242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Barlow Test</a:t>
            </a:r>
            <a:endParaRPr lang="en-US" dirty="0"/>
          </a:p>
        </p:txBody>
      </p:sp>
      <p:sp>
        <p:nvSpPr>
          <p:cNvPr id="3" name="Content Placeholder 2"/>
          <p:cNvSpPr>
            <a:spLocks noGrp="1"/>
          </p:cNvSpPr>
          <p:nvPr>
            <p:ph idx="1"/>
          </p:nvPr>
        </p:nvSpPr>
        <p:spPr/>
        <p:txBody>
          <a:bodyPr/>
          <a:lstStyle/>
          <a:p>
            <a:r>
              <a:rPr lang="en-US" dirty="0" smtClean="0"/>
              <a:t>CLICK OF EXIT</a:t>
            </a:r>
          </a:p>
          <a:p>
            <a:endParaRPr lang="en-US" dirty="0" smtClean="0"/>
          </a:p>
          <a:p>
            <a:r>
              <a:rPr lang="en-US" dirty="0" smtClean="0"/>
              <a:t>Hip is flexed, adducted</a:t>
            </a:r>
          </a:p>
          <a:p>
            <a:r>
              <a:rPr lang="en-US" dirty="0" smtClean="0"/>
              <a:t>Gentle posterior pressure</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rlow_Maneuver.gif"/>
          <p:cNvPicPr>
            <a:picLocks noChangeAspect="1"/>
          </p:cNvPicPr>
          <p:nvPr/>
        </p:nvPicPr>
        <p:blipFill>
          <a:blip r:embed="rId2" cstate="print"/>
          <a:stretch>
            <a:fillRect/>
          </a:stretch>
        </p:blipFill>
        <p:spPr>
          <a:xfrm>
            <a:off x="1066800" y="1371600"/>
            <a:ext cx="5943600" cy="37338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Abduction</a:t>
            </a:r>
            <a:endParaRPr lang="en-US" dirty="0"/>
          </a:p>
        </p:txBody>
      </p:sp>
      <p:sp>
        <p:nvSpPr>
          <p:cNvPr id="3" name="Content Placeholder 2"/>
          <p:cNvSpPr>
            <a:spLocks noGrp="1"/>
          </p:cNvSpPr>
          <p:nvPr>
            <p:ph idx="1"/>
          </p:nvPr>
        </p:nvSpPr>
        <p:spPr/>
        <p:txBody>
          <a:bodyPr/>
          <a:lstStyle/>
          <a:p>
            <a:r>
              <a:rPr lang="en-US" dirty="0" smtClean="0"/>
              <a:t>Most reliable after 3 months</a:t>
            </a:r>
          </a:p>
          <a:p>
            <a:r>
              <a:rPr lang="en-US" dirty="0" smtClean="0"/>
              <a:t>Other signs disappear with muscle changes</a:t>
            </a:r>
          </a:p>
          <a:p>
            <a:r>
              <a:rPr lang="en-US" dirty="0" smtClean="0"/>
              <a:t>Used for late diagnosis</a:t>
            </a:r>
          </a:p>
          <a:p>
            <a:endParaRPr lang="en-US" dirty="0" smtClean="0"/>
          </a:p>
          <a:p>
            <a:endParaRPr lang="en-US" dirty="0" smtClean="0"/>
          </a:p>
          <a:p>
            <a:r>
              <a:rPr lang="en-US" dirty="0" smtClean="0"/>
              <a:t>Skin fold asymmetry and leg length discrepancy are unreliable.</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X-Ray</a:t>
            </a:r>
            <a:endParaRPr lang="en-US" dirty="0"/>
          </a:p>
        </p:txBody>
      </p:sp>
      <p:sp>
        <p:nvSpPr>
          <p:cNvPr id="3" name="Content Placeholder 2"/>
          <p:cNvSpPr>
            <a:spLocks noGrp="1"/>
          </p:cNvSpPr>
          <p:nvPr>
            <p:ph idx="1"/>
          </p:nvPr>
        </p:nvSpPr>
        <p:spPr/>
        <p:txBody>
          <a:bodyPr>
            <a:normAutofit/>
          </a:bodyPr>
          <a:lstStyle/>
          <a:p>
            <a:r>
              <a:rPr lang="en-US" sz="4000" u="sng" dirty="0" smtClean="0"/>
              <a:t>Ultrasound</a:t>
            </a:r>
          </a:p>
          <a:p>
            <a:r>
              <a:rPr lang="en-US" dirty="0" smtClean="0"/>
              <a:t>Not accurate in first 6 weeks, overly sensitive</a:t>
            </a:r>
          </a:p>
          <a:p>
            <a:r>
              <a:rPr lang="en-US" dirty="0" smtClean="0"/>
              <a:t>Best between 6 weeks and 6 months</a:t>
            </a:r>
          </a:p>
          <a:p>
            <a:endParaRPr lang="en-US" dirty="0" smtClean="0"/>
          </a:p>
          <a:p>
            <a:r>
              <a:rPr lang="en-US" sz="4000" u="sng" dirty="0" smtClean="0"/>
              <a:t>Radiography</a:t>
            </a:r>
          </a:p>
          <a:p>
            <a:r>
              <a:rPr lang="en-US" dirty="0" smtClean="0"/>
              <a:t>High false negative early on</a:t>
            </a:r>
          </a:p>
          <a:p>
            <a:r>
              <a:rPr lang="en-US" dirty="0" smtClean="0"/>
              <a:t>Can be used after 6 months (</a:t>
            </a:r>
            <a:r>
              <a:rPr lang="en-US" dirty="0" err="1" smtClean="0"/>
              <a:t>ossific</a:t>
            </a:r>
            <a:r>
              <a:rPr lang="en-US" dirty="0" smtClean="0"/>
              <a:t> nuclei present)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Constipation</a:t>
            </a:r>
            <a:endParaRPr lang="en-US" dirty="0"/>
          </a:p>
        </p:txBody>
      </p:sp>
      <p:sp>
        <p:nvSpPr>
          <p:cNvPr id="3" name="Content Placeholder 2"/>
          <p:cNvSpPr>
            <a:spLocks noGrp="1"/>
          </p:cNvSpPr>
          <p:nvPr>
            <p:ph idx="1"/>
          </p:nvPr>
        </p:nvSpPr>
        <p:spPr/>
        <p:txBody>
          <a:bodyPr/>
          <a:lstStyle/>
          <a:p>
            <a:r>
              <a:rPr lang="en-US" dirty="0" smtClean="0"/>
              <a:t>Different Approaches for Different Ages</a:t>
            </a:r>
          </a:p>
          <a:p>
            <a:pPr lvl="1">
              <a:buNone/>
            </a:pPr>
            <a:endParaRPr lang="en-US" dirty="0"/>
          </a:p>
          <a:p>
            <a:pPr lvl="1">
              <a:buNone/>
            </a:pPr>
            <a:r>
              <a:rPr lang="en-US" dirty="0" smtClean="0"/>
              <a:t>**Infants</a:t>
            </a:r>
          </a:p>
          <a:p>
            <a:pPr lvl="1">
              <a:buNone/>
            </a:pPr>
            <a:endParaRPr lang="en-US" dirty="0"/>
          </a:p>
          <a:p>
            <a:pPr lvl="1">
              <a:buNone/>
            </a:pPr>
            <a:r>
              <a:rPr lang="en-US" dirty="0" smtClean="0"/>
              <a:t>**Toddlers in Diapers</a:t>
            </a:r>
          </a:p>
          <a:p>
            <a:pPr lvl="1">
              <a:buNone/>
            </a:pPr>
            <a:endParaRPr lang="en-US" dirty="0"/>
          </a:p>
          <a:p>
            <a:pPr lvl="1">
              <a:buNone/>
            </a:pPr>
            <a:r>
              <a:rPr lang="en-US" dirty="0" smtClean="0"/>
              <a:t>**Children who are toilet trained</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and How to Treat</a:t>
            </a:r>
            <a:endParaRPr lang="en-US" dirty="0"/>
          </a:p>
        </p:txBody>
      </p:sp>
      <p:sp>
        <p:nvSpPr>
          <p:cNvPr id="3" name="Content Placeholder 2"/>
          <p:cNvSpPr>
            <a:spLocks noGrp="1"/>
          </p:cNvSpPr>
          <p:nvPr>
            <p:ph idx="1"/>
          </p:nvPr>
        </p:nvSpPr>
        <p:spPr/>
        <p:txBody>
          <a:bodyPr>
            <a:normAutofit lnSpcReduction="10000"/>
          </a:bodyPr>
          <a:lstStyle/>
          <a:p>
            <a:r>
              <a:rPr lang="en-US" dirty="0" smtClean="0"/>
              <a:t>Want to treat early</a:t>
            </a:r>
          </a:p>
          <a:p>
            <a:r>
              <a:rPr lang="en-US" dirty="0" smtClean="0"/>
              <a:t>If untreated leads to limp, short leg, back pain and arthritis in adults</a:t>
            </a:r>
          </a:p>
          <a:p>
            <a:endParaRPr lang="en-US" dirty="0" smtClean="0"/>
          </a:p>
          <a:p>
            <a:r>
              <a:rPr lang="en-US" dirty="0" err="1" smtClean="0"/>
              <a:t>Pavlik</a:t>
            </a:r>
            <a:r>
              <a:rPr lang="en-US" dirty="0" smtClean="0"/>
              <a:t> Harness  Birth – 6 months</a:t>
            </a:r>
          </a:p>
          <a:p>
            <a:r>
              <a:rPr lang="en-US" dirty="0" smtClean="0"/>
              <a:t>Allows for motion that fosters normal joint formation</a:t>
            </a:r>
          </a:p>
          <a:p>
            <a:r>
              <a:rPr lang="en-US" dirty="0" smtClean="0"/>
              <a:t>Time in harness depends on age of diagnosis</a:t>
            </a:r>
          </a:p>
          <a:p>
            <a:r>
              <a:rPr lang="en-US" dirty="0" smtClean="0"/>
              <a:t>NO DOUBLE/TRIPLE DIAPERS !!!!!!</a:t>
            </a:r>
          </a:p>
          <a:p>
            <a:r>
              <a:rPr lang="en-US" dirty="0" smtClean="0"/>
              <a:t>All therapy after 6 months requires surgery, the later it occurs, less likelihood of normal joint</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vlik.jpg"/>
          <p:cNvPicPr>
            <a:picLocks noChangeAspect="1"/>
          </p:cNvPicPr>
          <p:nvPr/>
        </p:nvPicPr>
        <p:blipFill>
          <a:blip r:embed="rId2" cstate="print"/>
          <a:stretch>
            <a:fillRect/>
          </a:stretch>
        </p:blipFill>
        <p:spPr>
          <a:xfrm>
            <a:off x="990600" y="1981200"/>
            <a:ext cx="3124200" cy="2362200"/>
          </a:xfrm>
          <a:prstGeom prst="rect">
            <a:avLst/>
          </a:prstGeom>
        </p:spPr>
      </p:pic>
      <p:pic>
        <p:nvPicPr>
          <p:cNvPr id="5" name="Picture 4" descr="pavlik_400.jpg"/>
          <p:cNvPicPr>
            <a:picLocks noChangeAspect="1"/>
          </p:cNvPicPr>
          <p:nvPr/>
        </p:nvPicPr>
        <p:blipFill>
          <a:blip r:embed="rId3" cstate="print"/>
          <a:stretch>
            <a:fillRect/>
          </a:stretch>
        </p:blipFill>
        <p:spPr>
          <a:xfrm>
            <a:off x="4876800" y="1600200"/>
            <a:ext cx="2895600" cy="342900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Rotational and Angular Conditions</a:t>
            </a:r>
            <a:endParaRPr lang="en-US" dirty="0"/>
          </a:p>
        </p:txBody>
      </p:sp>
      <p:sp>
        <p:nvSpPr>
          <p:cNvPr id="5" name="Content Placeholder 4"/>
          <p:cNvSpPr>
            <a:spLocks noGrp="1"/>
          </p:cNvSpPr>
          <p:nvPr>
            <p:ph idx="1"/>
          </p:nvPr>
        </p:nvSpPr>
        <p:spPr/>
        <p:txBody>
          <a:bodyPr>
            <a:normAutofit/>
          </a:bodyPr>
          <a:lstStyle/>
          <a:p>
            <a:pPr algn="ctr">
              <a:buNone/>
            </a:pPr>
            <a:r>
              <a:rPr lang="en-US" dirty="0" smtClean="0"/>
              <a:t>Why Bother ?</a:t>
            </a:r>
          </a:p>
          <a:p>
            <a:endParaRPr lang="en-US" dirty="0" smtClean="0"/>
          </a:p>
          <a:p>
            <a:pPr lvl="1">
              <a:buNone/>
            </a:pPr>
            <a:r>
              <a:rPr lang="en-US" dirty="0" smtClean="0"/>
              <a:t>THE MOST COMMON MUSCULOSKELETAL COMPLAINTS ENCOUNTERED BY PEDIATRICIANS</a:t>
            </a:r>
          </a:p>
          <a:p>
            <a:pPr lvl="1">
              <a:buNone/>
            </a:pPr>
            <a:endParaRPr lang="en-US" dirty="0" smtClean="0"/>
          </a:p>
          <a:p>
            <a:pPr lvl="1">
              <a:buNone/>
            </a:pPr>
            <a:r>
              <a:rPr lang="en-US" dirty="0" smtClean="0"/>
              <a:t>Need to know the difference between normal and pathology</a:t>
            </a:r>
          </a:p>
          <a:p>
            <a:pPr lvl="1">
              <a:buNone/>
            </a:pPr>
            <a:r>
              <a:rPr lang="en-US" dirty="0" smtClean="0"/>
              <a:t>Understand </a:t>
            </a:r>
            <a:r>
              <a:rPr lang="en-US" dirty="0" err="1" smtClean="0"/>
              <a:t>torsional</a:t>
            </a:r>
            <a:r>
              <a:rPr lang="en-US" dirty="0" smtClean="0"/>
              <a:t> profiles</a:t>
            </a:r>
          </a:p>
          <a:p>
            <a:pPr lvl="1">
              <a:buNone/>
            </a:pPr>
            <a:r>
              <a:rPr lang="en-US" dirty="0" smtClean="0"/>
              <a:t>Know when to Refer</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Helpful Definitions	</a:t>
            </a:r>
            <a:endParaRPr lang="en-US" dirty="0"/>
          </a:p>
        </p:txBody>
      </p:sp>
      <p:sp>
        <p:nvSpPr>
          <p:cNvPr id="3" name="Content Placeholder 2"/>
          <p:cNvSpPr>
            <a:spLocks noGrp="1"/>
          </p:cNvSpPr>
          <p:nvPr>
            <p:ph idx="1"/>
          </p:nvPr>
        </p:nvSpPr>
        <p:spPr/>
        <p:txBody>
          <a:bodyPr/>
          <a:lstStyle/>
          <a:p>
            <a:r>
              <a:rPr lang="en-US" dirty="0" smtClean="0"/>
              <a:t>Deformity:  &gt; 3 SD from the norm</a:t>
            </a:r>
          </a:p>
          <a:p>
            <a:r>
              <a:rPr lang="en-US" dirty="0" smtClean="0"/>
              <a:t>Variation:  &lt; 3 SD from the norm</a:t>
            </a:r>
          </a:p>
          <a:p>
            <a:r>
              <a:rPr lang="en-US" dirty="0" smtClean="0"/>
              <a:t>Angular Conditions:  deviations from neutrality in the frontal plane</a:t>
            </a:r>
          </a:p>
          <a:p>
            <a:r>
              <a:rPr lang="en-US" dirty="0" smtClean="0"/>
              <a:t>Rotational Conditions:  deviation from neutrality in the axial plane</a:t>
            </a:r>
          </a:p>
          <a:p>
            <a:r>
              <a:rPr lang="en-US" dirty="0" smtClean="0"/>
              <a:t>Rotation = Torsion = Version</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Conditions by Anatomical Area</a:t>
            </a:r>
            <a:endParaRPr lang="en-US" dirty="0"/>
          </a:p>
        </p:txBody>
      </p:sp>
      <p:sp>
        <p:nvSpPr>
          <p:cNvPr id="3" name="Content Placeholder 2"/>
          <p:cNvSpPr>
            <a:spLocks noGrp="1"/>
          </p:cNvSpPr>
          <p:nvPr>
            <p:ph idx="1"/>
          </p:nvPr>
        </p:nvSpPr>
        <p:spPr/>
        <p:txBody>
          <a:bodyPr>
            <a:normAutofit/>
          </a:bodyPr>
          <a:lstStyle/>
          <a:p>
            <a:r>
              <a:rPr lang="en-US" dirty="0" smtClean="0"/>
              <a:t>The Feet   (</a:t>
            </a:r>
            <a:r>
              <a:rPr lang="en-US" i="1" dirty="0" smtClean="0"/>
              <a:t>birth to six months)</a:t>
            </a:r>
            <a:endParaRPr lang="en-US" dirty="0" smtClean="0"/>
          </a:p>
          <a:p>
            <a:pPr>
              <a:buNone/>
            </a:pPr>
            <a:r>
              <a:rPr lang="en-US" dirty="0" smtClean="0"/>
              <a:t>            Metatarsus </a:t>
            </a:r>
            <a:r>
              <a:rPr lang="en-US" dirty="0" err="1" smtClean="0"/>
              <a:t>adductus</a:t>
            </a:r>
            <a:endParaRPr lang="en-US" dirty="0" smtClean="0"/>
          </a:p>
          <a:p>
            <a:r>
              <a:rPr lang="en-US" dirty="0" smtClean="0"/>
              <a:t>The Legs   (</a:t>
            </a:r>
            <a:r>
              <a:rPr lang="en-US" i="1" dirty="0" smtClean="0"/>
              <a:t>6 months to 3 years)</a:t>
            </a:r>
            <a:endParaRPr lang="en-US" dirty="0" smtClean="0"/>
          </a:p>
          <a:p>
            <a:pPr>
              <a:buNone/>
            </a:pPr>
            <a:r>
              <a:rPr lang="en-US" dirty="0" smtClean="0"/>
              <a:t>            </a:t>
            </a:r>
            <a:r>
              <a:rPr lang="en-US" dirty="0" err="1" smtClean="0"/>
              <a:t>Tibial</a:t>
            </a:r>
            <a:r>
              <a:rPr lang="en-US" dirty="0" smtClean="0"/>
              <a:t> Torsion</a:t>
            </a:r>
          </a:p>
          <a:p>
            <a:r>
              <a:rPr lang="en-US" dirty="0" smtClean="0"/>
              <a:t>The Knees  </a:t>
            </a:r>
            <a:r>
              <a:rPr lang="en-US" i="1" dirty="0" smtClean="0"/>
              <a:t>(6 months to 3 years)</a:t>
            </a:r>
            <a:endParaRPr lang="en-US" dirty="0" smtClean="0"/>
          </a:p>
          <a:p>
            <a:pPr>
              <a:buNone/>
            </a:pPr>
            <a:r>
              <a:rPr lang="en-US" dirty="0" smtClean="0"/>
              <a:t>            Bow legs &amp; Knock knees</a:t>
            </a:r>
          </a:p>
          <a:p>
            <a:r>
              <a:rPr lang="en-US" dirty="0" smtClean="0"/>
              <a:t>The Hip   (</a:t>
            </a:r>
            <a:r>
              <a:rPr lang="en-US" i="1" dirty="0" smtClean="0"/>
              <a:t>&gt; 3 years)</a:t>
            </a:r>
            <a:endParaRPr lang="en-US" dirty="0" smtClean="0"/>
          </a:p>
          <a:p>
            <a:pPr>
              <a:buNone/>
            </a:pPr>
            <a:r>
              <a:rPr lang="en-US" dirty="0" smtClean="0"/>
              <a:t>            Femoral </a:t>
            </a:r>
            <a:r>
              <a:rPr lang="en-US" dirty="0" err="1" smtClean="0"/>
              <a:t>Anteversion</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Metatarsus </a:t>
            </a:r>
            <a:r>
              <a:rPr lang="en-US" dirty="0" err="1" smtClean="0"/>
              <a:t>Adductus</a:t>
            </a:r>
            <a:r>
              <a:rPr lang="en-US" dirty="0" smtClean="0"/>
              <a:t> </a:t>
            </a:r>
            <a:endParaRPr lang="en-US" dirty="0"/>
          </a:p>
        </p:txBody>
      </p:sp>
      <p:pic>
        <p:nvPicPr>
          <p:cNvPr id="4" name="Content Placeholder 3" descr="Picture1.png"/>
          <p:cNvPicPr>
            <a:picLocks noGrp="1" noChangeAspect="1"/>
          </p:cNvPicPr>
          <p:nvPr>
            <p:ph idx="1"/>
          </p:nvPr>
        </p:nvPicPr>
        <p:blipFill>
          <a:blip r:embed="rId2" cstate="print"/>
          <a:stretch>
            <a:fillRect/>
          </a:stretch>
        </p:blipFill>
        <p:spPr>
          <a:xfrm>
            <a:off x="1905000" y="1981200"/>
            <a:ext cx="5029200" cy="4224229"/>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Three Things</a:t>
            </a:r>
            <a:endParaRPr lang="en-US" dirty="0"/>
          </a:p>
        </p:txBody>
      </p:sp>
      <p:sp>
        <p:nvSpPr>
          <p:cNvPr id="3" name="Content Placeholder 2"/>
          <p:cNvSpPr>
            <a:spLocks noGrp="1"/>
          </p:cNvSpPr>
          <p:nvPr>
            <p:ph idx="1"/>
          </p:nvPr>
        </p:nvSpPr>
        <p:spPr/>
        <p:txBody>
          <a:bodyPr>
            <a:normAutofit/>
          </a:bodyPr>
          <a:lstStyle/>
          <a:p>
            <a:r>
              <a:rPr lang="en-US" dirty="0" smtClean="0"/>
              <a:t>Heel Bisector </a:t>
            </a:r>
          </a:p>
          <a:p>
            <a:endParaRPr lang="en-US" dirty="0" smtClean="0"/>
          </a:p>
          <a:p>
            <a:r>
              <a:rPr lang="en-US" dirty="0" smtClean="0"/>
              <a:t>Rigid vs. Supple</a:t>
            </a:r>
          </a:p>
          <a:p>
            <a:endParaRPr lang="en-US" dirty="0" smtClean="0"/>
          </a:p>
          <a:p>
            <a:r>
              <a:rPr lang="en-US" dirty="0" smtClean="0"/>
              <a:t>Ankle Range of Motion – is </a:t>
            </a:r>
            <a:r>
              <a:rPr lang="en-US" dirty="0" err="1" smtClean="0"/>
              <a:t>dorsiflexion</a:t>
            </a:r>
            <a:r>
              <a:rPr lang="en-US" dirty="0" smtClean="0"/>
              <a:t> limited?</a:t>
            </a:r>
          </a:p>
          <a:p>
            <a:endParaRPr lang="en-US" dirty="0" smtClean="0"/>
          </a:p>
          <a:p>
            <a:r>
              <a:rPr lang="en-US" dirty="0" smtClean="0"/>
              <a:t>***Double check hip exam</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eel bisector.png"/>
          <p:cNvPicPr>
            <a:picLocks noChangeAspect="1"/>
          </p:cNvPicPr>
          <p:nvPr/>
        </p:nvPicPr>
        <p:blipFill>
          <a:blip r:embed="rId2" cstate="print"/>
          <a:stretch>
            <a:fillRect/>
          </a:stretch>
        </p:blipFill>
        <p:spPr>
          <a:xfrm>
            <a:off x="1447801" y="1447800"/>
            <a:ext cx="6248400" cy="3505199"/>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to Refer	</a:t>
            </a:r>
            <a:endParaRPr lang="en-US" dirty="0"/>
          </a:p>
        </p:txBody>
      </p:sp>
      <p:sp>
        <p:nvSpPr>
          <p:cNvPr id="3" name="Content Placeholder 2"/>
          <p:cNvSpPr>
            <a:spLocks noGrp="1"/>
          </p:cNvSpPr>
          <p:nvPr>
            <p:ph idx="1"/>
          </p:nvPr>
        </p:nvSpPr>
        <p:spPr/>
        <p:txBody>
          <a:bodyPr/>
          <a:lstStyle/>
          <a:p>
            <a:r>
              <a:rPr lang="en-US" dirty="0" smtClean="0"/>
              <a:t>If Rigid – may need casting or surgery if a</a:t>
            </a:r>
          </a:p>
          <a:p>
            <a:r>
              <a:rPr lang="en-US" dirty="0" smtClean="0"/>
              <a:t>                 </a:t>
            </a:r>
            <a:r>
              <a:rPr lang="en-US" dirty="0" err="1" smtClean="0"/>
              <a:t>skewfoot</a:t>
            </a:r>
            <a:endParaRPr lang="en-US" dirty="0" smtClean="0"/>
          </a:p>
          <a:p>
            <a:endParaRPr lang="en-US" dirty="0" smtClean="0"/>
          </a:p>
          <a:p>
            <a:r>
              <a:rPr lang="en-US" dirty="0" smtClean="0"/>
              <a:t>Limited </a:t>
            </a:r>
            <a:r>
              <a:rPr lang="en-US" dirty="0" err="1" smtClean="0"/>
              <a:t>Dorsiflexion</a:t>
            </a:r>
            <a:r>
              <a:rPr lang="en-US" dirty="0" smtClean="0"/>
              <a:t> – could be clubfoot or other problem that could need surgery</a:t>
            </a:r>
          </a:p>
          <a:p>
            <a:endParaRPr lang="en-US" dirty="0" smtClean="0"/>
          </a:p>
          <a:p>
            <a:r>
              <a:rPr lang="en-US" dirty="0" smtClean="0"/>
              <a:t>Exasperated MD or parent</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Tibial</a:t>
            </a:r>
            <a:r>
              <a:rPr lang="en-US" dirty="0" smtClean="0"/>
              <a:t> Torsion</a:t>
            </a:r>
            <a:endParaRPr lang="en-US" dirty="0"/>
          </a:p>
        </p:txBody>
      </p:sp>
      <p:sp>
        <p:nvSpPr>
          <p:cNvPr id="3" name="Content Placeholder 2"/>
          <p:cNvSpPr>
            <a:spLocks noGrp="1"/>
          </p:cNvSpPr>
          <p:nvPr>
            <p:ph idx="1"/>
          </p:nvPr>
        </p:nvSpPr>
        <p:spPr/>
        <p:txBody>
          <a:bodyPr/>
          <a:lstStyle/>
          <a:p>
            <a:r>
              <a:rPr lang="en-US" dirty="0" smtClean="0"/>
              <a:t>Parents and Grandparents – very concerned</a:t>
            </a:r>
          </a:p>
          <a:p>
            <a:r>
              <a:rPr lang="en-US" dirty="0" smtClean="0"/>
              <a:t>Child completely unconcerned</a:t>
            </a:r>
          </a:p>
          <a:p>
            <a:r>
              <a:rPr lang="en-US" dirty="0" smtClean="0"/>
              <a:t>Large standard deviations</a:t>
            </a:r>
          </a:p>
          <a:p>
            <a:r>
              <a:rPr lang="en-US" dirty="0" smtClean="0"/>
              <a:t>Usually internal rotation</a:t>
            </a:r>
          </a:p>
          <a:p>
            <a:r>
              <a:rPr lang="en-US" dirty="0" smtClean="0"/>
              <a:t>Can evaluate the thigh foot axis and follow</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Infants</a:t>
            </a:r>
            <a:endParaRPr lang="en-US" dirty="0"/>
          </a:p>
        </p:txBody>
      </p:sp>
      <p:sp>
        <p:nvSpPr>
          <p:cNvPr id="3" name="Content Placeholder 2"/>
          <p:cNvSpPr>
            <a:spLocks noGrp="1"/>
          </p:cNvSpPr>
          <p:nvPr>
            <p:ph idx="1"/>
          </p:nvPr>
        </p:nvSpPr>
        <p:spPr/>
        <p:txBody>
          <a:bodyPr/>
          <a:lstStyle/>
          <a:p>
            <a:r>
              <a:rPr lang="en-US" dirty="0" smtClean="0"/>
              <a:t>Typical story </a:t>
            </a:r>
          </a:p>
          <a:p>
            <a:endParaRPr lang="en-US" dirty="0"/>
          </a:p>
          <a:p>
            <a:r>
              <a:rPr lang="en-US" dirty="0" smtClean="0"/>
              <a:t>A 1 ½ month old comes in and mother is concerned that he is constipated.  He only stools on his own 1X/week.  He strains and cries but the stool is of normal consistency.  Mom gives a suppository every 2 days which produces a stool</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ibial torsion.gif"/>
          <p:cNvPicPr>
            <a:picLocks noChangeAspect="1"/>
          </p:cNvPicPr>
          <p:nvPr/>
        </p:nvPicPr>
        <p:blipFill>
          <a:blip r:embed="rId2" cstate="print"/>
          <a:stretch>
            <a:fillRect/>
          </a:stretch>
        </p:blipFill>
        <p:spPr>
          <a:xfrm>
            <a:off x="2286000" y="990600"/>
            <a:ext cx="4038600" cy="4191000"/>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lstStyle/>
          <a:p>
            <a:r>
              <a:rPr lang="en-US" dirty="0" smtClean="0"/>
              <a:t>Denis Browne Bar – no evidence it helps</a:t>
            </a:r>
          </a:p>
          <a:p>
            <a:endParaRPr lang="en-US" dirty="0" smtClean="0"/>
          </a:p>
          <a:p>
            <a:r>
              <a:rPr lang="en-US" dirty="0" err="1" smtClean="0"/>
              <a:t>Derotation</a:t>
            </a:r>
            <a:r>
              <a:rPr lang="en-US" dirty="0" smtClean="0"/>
              <a:t> </a:t>
            </a:r>
            <a:r>
              <a:rPr lang="en-US" dirty="0" err="1" smtClean="0"/>
              <a:t>Osteotomies</a:t>
            </a:r>
            <a:r>
              <a:rPr lang="en-US" dirty="0" smtClean="0"/>
              <a:t> – dangerous surgery</a:t>
            </a:r>
          </a:p>
          <a:p>
            <a:endParaRPr lang="en-US" dirty="0" smtClean="0"/>
          </a:p>
          <a:p>
            <a:r>
              <a:rPr lang="en-US" dirty="0" smtClean="0"/>
              <a:t>OP – Orthopedic Psychotherapy</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Bbar.jpg"/>
          <p:cNvPicPr>
            <a:picLocks noChangeAspect="1"/>
          </p:cNvPicPr>
          <p:nvPr/>
        </p:nvPicPr>
        <p:blipFill>
          <a:blip r:embed="rId2" cstate="print"/>
          <a:stretch>
            <a:fillRect/>
          </a:stretch>
        </p:blipFill>
        <p:spPr>
          <a:xfrm>
            <a:off x="1752600" y="1295400"/>
            <a:ext cx="5105400" cy="381000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Genu</a:t>
            </a:r>
            <a:r>
              <a:rPr lang="en-US" dirty="0" smtClean="0"/>
              <a:t> </a:t>
            </a:r>
            <a:r>
              <a:rPr lang="en-US" dirty="0" err="1" smtClean="0"/>
              <a:t>Varum</a:t>
            </a:r>
            <a:r>
              <a:rPr lang="en-US" dirty="0" smtClean="0"/>
              <a:t> and </a:t>
            </a:r>
            <a:r>
              <a:rPr lang="en-US" dirty="0" err="1" smtClean="0"/>
              <a:t>Valgum</a:t>
            </a:r>
            <a:endParaRPr lang="en-US" dirty="0"/>
          </a:p>
        </p:txBody>
      </p:sp>
      <p:sp>
        <p:nvSpPr>
          <p:cNvPr id="3" name="Content Placeholder 2"/>
          <p:cNvSpPr>
            <a:spLocks noGrp="1"/>
          </p:cNvSpPr>
          <p:nvPr>
            <p:ph idx="1"/>
          </p:nvPr>
        </p:nvSpPr>
        <p:spPr/>
        <p:txBody>
          <a:bodyPr>
            <a:normAutofit/>
          </a:bodyPr>
          <a:lstStyle/>
          <a:p>
            <a:r>
              <a:rPr lang="en-US" dirty="0" smtClean="0"/>
              <a:t>Becomes a concern when child begins to walk</a:t>
            </a:r>
          </a:p>
          <a:p>
            <a:r>
              <a:rPr lang="en-US" dirty="0" smtClean="0"/>
              <a:t>Angular History of the Knees</a:t>
            </a:r>
          </a:p>
          <a:p>
            <a:pPr>
              <a:buNone/>
            </a:pPr>
            <a:r>
              <a:rPr lang="en-US" dirty="0" smtClean="0"/>
              <a:t>		Birth – </a:t>
            </a:r>
            <a:r>
              <a:rPr lang="en-US" dirty="0" err="1" smtClean="0"/>
              <a:t>Varus</a:t>
            </a:r>
            <a:endParaRPr lang="en-US" dirty="0" smtClean="0"/>
          </a:p>
          <a:p>
            <a:pPr>
              <a:buNone/>
            </a:pPr>
            <a:r>
              <a:rPr lang="en-US" dirty="0" smtClean="0"/>
              <a:t>          Neutral by 1.5 – 2 years</a:t>
            </a:r>
          </a:p>
          <a:p>
            <a:pPr>
              <a:buNone/>
            </a:pPr>
            <a:r>
              <a:rPr lang="en-US" dirty="0" smtClean="0"/>
              <a:t>          </a:t>
            </a:r>
            <a:r>
              <a:rPr lang="en-US" dirty="0" err="1" smtClean="0"/>
              <a:t>Valgus</a:t>
            </a:r>
            <a:r>
              <a:rPr lang="en-US" dirty="0" smtClean="0"/>
              <a:t> at 3 years</a:t>
            </a:r>
          </a:p>
          <a:p>
            <a:pPr>
              <a:buNone/>
            </a:pPr>
            <a:r>
              <a:rPr lang="en-US" dirty="0" smtClean="0"/>
              <a:t>          Normal at 5 years</a:t>
            </a:r>
          </a:p>
          <a:p>
            <a:r>
              <a:rPr lang="en-US" dirty="0" smtClean="0"/>
              <a:t>Look for difference between </a:t>
            </a:r>
            <a:r>
              <a:rPr lang="en-US" dirty="0" err="1" smtClean="0"/>
              <a:t>tibial</a:t>
            </a:r>
            <a:r>
              <a:rPr lang="en-US" dirty="0" smtClean="0"/>
              <a:t> torsion and </a:t>
            </a:r>
            <a:r>
              <a:rPr lang="en-US" dirty="0" err="1" smtClean="0"/>
              <a:t>genu</a:t>
            </a:r>
            <a:r>
              <a:rPr lang="en-US" dirty="0" smtClean="0"/>
              <a:t> </a:t>
            </a:r>
            <a:r>
              <a:rPr lang="en-US" dirty="0" err="1" smtClean="0"/>
              <a:t>varum</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Cover-Up Test</a:t>
            </a:r>
            <a:endParaRPr lang="en-US" dirty="0"/>
          </a:p>
        </p:txBody>
      </p:sp>
      <p:sp>
        <p:nvSpPr>
          <p:cNvPr id="3" name="Content Placeholder 2"/>
          <p:cNvSpPr>
            <a:spLocks noGrp="1"/>
          </p:cNvSpPr>
          <p:nvPr>
            <p:ph idx="1"/>
          </p:nvPr>
        </p:nvSpPr>
        <p:spPr/>
        <p:txBody>
          <a:bodyPr/>
          <a:lstStyle/>
          <a:p>
            <a:r>
              <a:rPr lang="en-US" dirty="0" smtClean="0"/>
              <a:t>Child sitting or supine with legs in extension</a:t>
            </a:r>
          </a:p>
          <a:p>
            <a:r>
              <a:rPr lang="en-US" dirty="0" smtClean="0"/>
              <a:t>May look bowed at knees</a:t>
            </a:r>
          </a:p>
          <a:p>
            <a:r>
              <a:rPr lang="en-US" dirty="0" smtClean="0"/>
              <a:t>Place patella in neutral</a:t>
            </a:r>
          </a:p>
          <a:p>
            <a:r>
              <a:rPr lang="en-US" dirty="0" smtClean="0"/>
              <a:t>Cover up lower leg and foot, look at </a:t>
            </a:r>
            <a:r>
              <a:rPr lang="en-US" dirty="0" err="1" smtClean="0"/>
              <a:t>Tib</a:t>
            </a:r>
            <a:r>
              <a:rPr lang="en-US" dirty="0" smtClean="0"/>
              <a:t>-Fem Angle (knee is straight, </a:t>
            </a:r>
            <a:r>
              <a:rPr lang="en-US" dirty="0" err="1" smtClean="0"/>
              <a:t>tib</a:t>
            </a:r>
            <a:r>
              <a:rPr lang="en-US" dirty="0" smtClean="0"/>
              <a:t>-fem = 0)</a:t>
            </a:r>
          </a:p>
          <a:p>
            <a:r>
              <a:rPr lang="en-US" dirty="0" smtClean="0"/>
              <a:t>Uncover the foot</a:t>
            </a:r>
          </a:p>
          <a:p>
            <a:r>
              <a:rPr lang="en-US" dirty="0" smtClean="0"/>
              <a:t>If turned in approx 70 degrees from distal leg </a:t>
            </a:r>
            <a:r>
              <a:rPr lang="en-US" dirty="0" err="1" smtClean="0"/>
              <a:t>dx</a:t>
            </a:r>
            <a:r>
              <a:rPr lang="en-US" dirty="0" smtClean="0"/>
              <a:t> is </a:t>
            </a:r>
            <a:r>
              <a:rPr lang="en-US" dirty="0" err="1" smtClean="0"/>
              <a:t>tibial</a:t>
            </a:r>
            <a:r>
              <a:rPr lang="en-US" dirty="0" smtClean="0"/>
              <a:t> torsion</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When to Refer </a:t>
            </a:r>
            <a:r>
              <a:rPr lang="en-US" dirty="0" err="1" smtClean="0"/>
              <a:t>Genu</a:t>
            </a:r>
            <a:r>
              <a:rPr lang="en-US" dirty="0" smtClean="0"/>
              <a:t> </a:t>
            </a:r>
            <a:r>
              <a:rPr lang="en-US" dirty="0" err="1" smtClean="0"/>
              <a:t>Varum</a:t>
            </a:r>
            <a:endParaRPr lang="en-US" dirty="0"/>
          </a:p>
        </p:txBody>
      </p:sp>
      <p:sp>
        <p:nvSpPr>
          <p:cNvPr id="3" name="Content Placeholder 2"/>
          <p:cNvSpPr>
            <a:spLocks noGrp="1"/>
          </p:cNvSpPr>
          <p:nvPr>
            <p:ph idx="1"/>
          </p:nvPr>
        </p:nvSpPr>
        <p:spPr/>
        <p:txBody>
          <a:bodyPr/>
          <a:lstStyle/>
          <a:p>
            <a:r>
              <a:rPr lang="en-US" dirty="0" smtClean="0"/>
              <a:t>If unilateral</a:t>
            </a:r>
          </a:p>
          <a:p>
            <a:r>
              <a:rPr lang="en-US" dirty="0" smtClean="0"/>
              <a:t>Rapid Progression</a:t>
            </a:r>
          </a:p>
          <a:p>
            <a:r>
              <a:rPr lang="en-US" dirty="0" smtClean="0"/>
              <a:t>If angled, not bowed at the knee</a:t>
            </a:r>
          </a:p>
          <a:p>
            <a:r>
              <a:rPr lang="en-US" dirty="0" smtClean="0"/>
              <a:t>Gait has a limp  (lateral thrust)</a:t>
            </a:r>
          </a:p>
          <a:p>
            <a:r>
              <a:rPr lang="en-US" dirty="0" smtClean="0"/>
              <a:t>Asymmetry of legs  (check hips)</a:t>
            </a:r>
          </a:p>
          <a:p>
            <a:r>
              <a:rPr lang="en-US" dirty="0" smtClean="0"/>
              <a:t>Think Blount’s diseases or Rickets</a:t>
            </a:r>
          </a:p>
          <a:p>
            <a:r>
              <a:rPr lang="en-US" dirty="0" smtClean="0"/>
              <a:t>Can get an x-ray</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Femoral </a:t>
            </a:r>
            <a:r>
              <a:rPr lang="en-US" dirty="0" err="1" smtClean="0"/>
              <a:t>Anteversion</a:t>
            </a:r>
            <a:endParaRPr lang="en-US" dirty="0"/>
          </a:p>
        </p:txBody>
      </p:sp>
      <p:sp>
        <p:nvSpPr>
          <p:cNvPr id="3" name="Content Placeholder 2"/>
          <p:cNvSpPr>
            <a:spLocks noGrp="1"/>
          </p:cNvSpPr>
          <p:nvPr>
            <p:ph idx="1"/>
          </p:nvPr>
        </p:nvSpPr>
        <p:spPr/>
        <p:txBody>
          <a:bodyPr/>
          <a:lstStyle/>
          <a:p>
            <a:r>
              <a:rPr lang="en-US" dirty="0" smtClean="0"/>
              <a:t>Place child prone</a:t>
            </a:r>
          </a:p>
          <a:p>
            <a:r>
              <a:rPr lang="en-US" dirty="0" smtClean="0"/>
              <a:t>Flex knees to 90 degrees</a:t>
            </a:r>
          </a:p>
          <a:p>
            <a:r>
              <a:rPr lang="en-US" dirty="0" smtClean="0"/>
              <a:t>Legs go out = internal rotation </a:t>
            </a:r>
          </a:p>
          <a:p>
            <a:r>
              <a:rPr lang="en-US" dirty="0" smtClean="0"/>
              <a:t>Legs to in = external rotation</a:t>
            </a:r>
          </a:p>
          <a:p>
            <a:endParaRPr lang="en-US" dirty="0" smtClean="0"/>
          </a:p>
          <a:p>
            <a:r>
              <a:rPr lang="en-US" dirty="0" smtClean="0"/>
              <a:t>Internal rotation estimates </a:t>
            </a:r>
            <a:r>
              <a:rPr lang="en-US" dirty="0" err="1" smtClean="0"/>
              <a:t>anteversion</a:t>
            </a:r>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Intoeing</a:t>
            </a:r>
            <a:r>
              <a:rPr lang="en-US" dirty="0" smtClean="0"/>
              <a:t> Gait</a:t>
            </a:r>
            <a:endParaRPr lang="en-US" dirty="0"/>
          </a:p>
        </p:txBody>
      </p:sp>
      <p:sp>
        <p:nvSpPr>
          <p:cNvPr id="3" name="Content Placeholder 2"/>
          <p:cNvSpPr>
            <a:spLocks noGrp="1"/>
          </p:cNvSpPr>
          <p:nvPr>
            <p:ph idx="1"/>
          </p:nvPr>
        </p:nvSpPr>
        <p:spPr/>
        <p:txBody>
          <a:bodyPr/>
          <a:lstStyle/>
          <a:p>
            <a:r>
              <a:rPr lang="en-US" dirty="0" smtClean="0"/>
              <a:t>This is the main complaint (and they fall)</a:t>
            </a:r>
          </a:p>
          <a:p>
            <a:r>
              <a:rPr lang="en-US" dirty="0" smtClean="0"/>
              <a:t>Determine if it comes from the hip, leg or foot</a:t>
            </a:r>
          </a:p>
          <a:p>
            <a:r>
              <a:rPr lang="en-US" dirty="0" err="1" smtClean="0"/>
              <a:t>Torsional</a:t>
            </a:r>
            <a:r>
              <a:rPr lang="en-US" dirty="0" smtClean="0"/>
              <a:t> Profile</a:t>
            </a:r>
          </a:p>
          <a:p>
            <a:pPr>
              <a:buNone/>
            </a:pPr>
            <a:r>
              <a:rPr lang="en-US" dirty="0" smtClean="0"/>
              <a:t>    ***Foot Progression Angle (watch them walk)</a:t>
            </a:r>
          </a:p>
          <a:p>
            <a:pPr>
              <a:buNone/>
            </a:pPr>
            <a:r>
              <a:rPr lang="en-US" dirty="0" smtClean="0"/>
              <a:t>    ***Hip Rotation </a:t>
            </a:r>
          </a:p>
          <a:p>
            <a:pPr>
              <a:buNone/>
            </a:pPr>
            <a:r>
              <a:rPr lang="en-US" dirty="0" smtClean="0"/>
              <a:t>    ***Thigh Foot Axis</a:t>
            </a:r>
          </a:p>
          <a:p>
            <a:pPr>
              <a:buNone/>
            </a:pPr>
            <a:r>
              <a:rPr lang="en-US" dirty="0" smtClean="0"/>
              <a:t>    ***Heel Bisector</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Any of This Really a Problem?</a:t>
            </a:r>
            <a:endParaRPr lang="en-US" dirty="0"/>
          </a:p>
        </p:txBody>
      </p:sp>
      <p:sp>
        <p:nvSpPr>
          <p:cNvPr id="3" name="Content Placeholder 2"/>
          <p:cNvSpPr>
            <a:spLocks noGrp="1"/>
          </p:cNvSpPr>
          <p:nvPr>
            <p:ph idx="1"/>
          </p:nvPr>
        </p:nvSpPr>
        <p:spPr/>
        <p:txBody>
          <a:bodyPr/>
          <a:lstStyle/>
          <a:p>
            <a:r>
              <a:rPr lang="en-US" dirty="0" smtClean="0"/>
              <a:t>Wide Variation of Normal</a:t>
            </a:r>
          </a:p>
          <a:p>
            <a:r>
              <a:rPr lang="en-US" dirty="0" smtClean="0"/>
              <a:t>No evidence of musculoskeletal impairment, no arthritis</a:t>
            </a:r>
          </a:p>
          <a:p>
            <a:r>
              <a:rPr lang="en-US" dirty="0" smtClean="0"/>
              <a:t>Associated with Athletic Ability (Sprinting)</a:t>
            </a:r>
          </a:p>
          <a:p>
            <a:r>
              <a:rPr lang="en-US" dirty="0" smtClean="0"/>
              <a:t>????Associated with Political Power</a:t>
            </a:r>
          </a:p>
          <a:p>
            <a:pPr>
              <a:buNone/>
            </a:pPr>
            <a:r>
              <a:rPr lang="en-US" dirty="0" smtClean="0"/>
              <a:t>    (Have you looked at the </a:t>
            </a:r>
            <a:r>
              <a:rPr lang="en-US" dirty="0" err="1" smtClean="0"/>
              <a:t>governator’s</a:t>
            </a:r>
            <a:r>
              <a:rPr lang="en-US" dirty="0" smtClean="0"/>
              <a:t> gait !!)</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dirty="0" smtClean="0"/>
              <a:t>Return to Play Guidelines</a:t>
            </a:r>
            <a:br>
              <a:rPr lang="en-US" dirty="0" smtClean="0"/>
            </a:br>
            <a:r>
              <a:rPr lang="en-US" dirty="0" smtClean="0"/>
              <a:t>After a Concussion</a:t>
            </a:r>
            <a:endParaRPr lang="en-US" dirty="0"/>
          </a:p>
        </p:txBody>
      </p:sp>
      <p:sp>
        <p:nvSpPr>
          <p:cNvPr id="5" name="Content Placeholder 4"/>
          <p:cNvSpPr>
            <a:spLocks noGrp="1"/>
          </p:cNvSpPr>
          <p:nvPr>
            <p:ph idx="1"/>
          </p:nvPr>
        </p:nvSpPr>
        <p:spPr/>
        <p:txBody>
          <a:bodyPr/>
          <a:lstStyle/>
          <a:p>
            <a:r>
              <a:rPr lang="en-US" dirty="0" smtClean="0"/>
              <a:t>Common Sports Injury – football, hockey, gymnastics, wrestling, boxing</a:t>
            </a:r>
          </a:p>
          <a:p>
            <a:r>
              <a:rPr lang="en-US" dirty="0" smtClean="0"/>
              <a:t>1.5 million kids play high school football</a:t>
            </a:r>
          </a:p>
          <a:p>
            <a:r>
              <a:rPr lang="en-US" dirty="0" smtClean="0"/>
              <a:t>It has the highest injury rate, 4 – 5 % </a:t>
            </a:r>
          </a:p>
          <a:p>
            <a:r>
              <a:rPr lang="en-US" dirty="0" smtClean="0"/>
              <a:t>Underreported</a:t>
            </a:r>
          </a:p>
          <a:p>
            <a:r>
              <a:rPr lang="en-US" dirty="0" smtClean="0"/>
              <a:t>Most common symptoms are headache, dizziness, confusion</a:t>
            </a:r>
          </a:p>
          <a:p>
            <a:r>
              <a:rPr lang="en-US" dirty="0" smtClean="0"/>
              <a:t>Greatest Risk of a second injury is 7 – 10 days after the first concussion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Question</a:t>
            </a:r>
            <a:endParaRPr lang="en-US" dirty="0"/>
          </a:p>
        </p:txBody>
      </p:sp>
      <p:sp>
        <p:nvSpPr>
          <p:cNvPr id="3" name="Content Placeholder 2"/>
          <p:cNvSpPr>
            <a:spLocks noGrp="1"/>
          </p:cNvSpPr>
          <p:nvPr>
            <p:ph idx="1"/>
          </p:nvPr>
        </p:nvSpPr>
        <p:spPr/>
        <p:txBody>
          <a:bodyPr/>
          <a:lstStyle/>
          <a:p>
            <a:r>
              <a:rPr lang="en-US" dirty="0" smtClean="0"/>
              <a:t>Is this Constipation ????</a:t>
            </a:r>
          </a:p>
          <a:p>
            <a:endParaRPr lang="en-US" dirty="0"/>
          </a:p>
          <a:p>
            <a:endParaRPr lang="en-US" dirty="0" smtClean="0"/>
          </a:p>
          <a:p>
            <a:r>
              <a:rPr lang="en-US" dirty="0" smtClean="0"/>
              <a:t>What is the normal </a:t>
            </a:r>
            <a:r>
              <a:rPr lang="en-US" dirty="0" err="1" smtClean="0"/>
              <a:t>stooling</a:t>
            </a:r>
            <a:r>
              <a:rPr lang="en-US" dirty="0" smtClean="0"/>
              <a:t> pattern for a 1 ½ month old?</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Removal from game for all concussions, regardless of severity of symptoms</a:t>
            </a:r>
          </a:p>
          <a:p>
            <a:r>
              <a:rPr lang="en-US" dirty="0" smtClean="0"/>
              <a:t>No participation in contact sports until all cerebral symptoms have resolved</a:t>
            </a:r>
          </a:p>
          <a:p>
            <a:r>
              <a:rPr lang="en-US" dirty="0" smtClean="0"/>
              <a:t>Asymptomatic at rest and exertion for at least one week.</a:t>
            </a:r>
          </a:p>
          <a:p>
            <a:r>
              <a:rPr lang="en-US" dirty="0" smtClean="0"/>
              <a:t>Begin activity gradually  with light workouts, and progressing to sport specific exercises, then full contact training (after medical clearance)then game play</a:t>
            </a:r>
          </a:p>
          <a:p>
            <a:r>
              <a:rPr lang="en-US" dirty="0" smtClean="0"/>
              <a:t>Step back in sequence if symptoms develop</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giocephaly.gif"/>
          <p:cNvPicPr>
            <a:picLocks noChangeAspect="1"/>
          </p:cNvPicPr>
          <p:nvPr/>
        </p:nvPicPr>
        <p:blipFill>
          <a:blip r:embed="rId2" cstate="print"/>
          <a:stretch>
            <a:fillRect/>
          </a:stretch>
        </p:blipFill>
        <p:spPr>
          <a:xfrm>
            <a:off x="1143000" y="1524000"/>
            <a:ext cx="6629400" cy="3505200"/>
          </a:xfrm>
          <a:prstGeom prst="rect">
            <a:avLst/>
          </a:prstGeom>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1645.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1648.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Things to Consider</a:t>
            </a:r>
            <a:endParaRPr lang="en-US" dirty="0"/>
          </a:p>
        </p:txBody>
      </p:sp>
      <p:sp>
        <p:nvSpPr>
          <p:cNvPr id="4" name="Content Placeholder 3"/>
          <p:cNvSpPr>
            <a:spLocks noGrp="1"/>
          </p:cNvSpPr>
          <p:nvPr>
            <p:ph idx="1"/>
          </p:nvPr>
        </p:nvSpPr>
        <p:spPr/>
        <p:txBody>
          <a:bodyPr/>
          <a:lstStyle/>
          <a:p>
            <a:r>
              <a:rPr lang="en-US" dirty="0" smtClean="0"/>
              <a:t>Could this be </a:t>
            </a:r>
            <a:r>
              <a:rPr lang="en-US" dirty="0" err="1" smtClean="0"/>
              <a:t>Hirschsprung’s</a:t>
            </a:r>
            <a:r>
              <a:rPr lang="en-US" dirty="0" smtClean="0"/>
              <a:t>, Hypothyroidism, Tethered spinal cord, etc?</a:t>
            </a:r>
          </a:p>
          <a:p>
            <a:endParaRPr lang="en-US" dirty="0" smtClean="0"/>
          </a:p>
          <a:p>
            <a:r>
              <a:rPr lang="en-US" dirty="0" smtClean="0"/>
              <a:t>Is the baby anatomically normal or is there anal </a:t>
            </a:r>
            <a:r>
              <a:rPr lang="en-US" dirty="0" err="1" smtClean="0"/>
              <a:t>stenosis</a:t>
            </a:r>
            <a:r>
              <a:rPr lang="en-US" dirty="0" smtClean="0"/>
              <a:t> or an anterior anus?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it Infant </a:t>
            </a:r>
            <a:r>
              <a:rPr lang="en-US" dirty="0" err="1" smtClean="0"/>
              <a:t>Dyschezia</a:t>
            </a:r>
            <a:r>
              <a:rPr lang="en-US" dirty="0" smtClean="0"/>
              <a:t>?</a:t>
            </a:r>
            <a:endParaRPr lang="en-US" dirty="0"/>
          </a:p>
        </p:txBody>
      </p:sp>
      <p:sp>
        <p:nvSpPr>
          <p:cNvPr id="3" name="Content Placeholder 2"/>
          <p:cNvSpPr>
            <a:spLocks noGrp="1"/>
          </p:cNvSpPr>
          <p:nvPr>
            <p:ph idx="1"/>
          </p:nvPr>
        </p:nvSpPr>
        <p:spPr/>
        <p:txBody>
          <a:bodyPr/>
          <a:lstStyle/>
          <a:p>
            <a:r>
              <a:rPr lang="en-US" dirty="0" smtClean="0"/>
              <a:t>At least 10 minutes of straining and crying before successful passage of  soft stools</a:t>
            </a:r>
          </a:p>
          <a:p>
            <a:r>
              <a:rPr lang="en-US" dirty="0" smtClean="0"/>
              <a:t>No other health issues</a:t>
            </a:r>
          </a:p>
          <a:p>
            <a:r>
              <a:rPr lang="en-US" dirty="0" smtClean="0"/>
              <a:t>Seen in infants &lt; 6 months old</a:t>
            </a:r>
          </a:p>
          <a:p>
            <a:r>
              <a:rPr lang="en-US" dirty="0" smtClean="0"/>
              <a:t>Begins spontaneously</a:t>
            </a:r>
          </a:p>
          <a:p>
            <a:r>
              <a:rPr lang="en-US" dirty="0" smtClean="0"/>
              <a:t>Resolves after a few weeks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 ????</a:t>
            </a:r>
            <a:endParaRPr lang="en-US" dirty="0"/>
          </a:p>
        </p:txBody>
      </p:sp>
      <p:sp>
        <p:nvSpPr>
          <p:cNvPr id="3" name="Content Placeholder 2"/>
          <p:cNvSpPr>
            <a:spLocks noGrp="1"/>
          </p:cNvSpPr>
          <p:nvPr>
            <p:ph idx="1"/>
          </p:nvPr>
        </p:nvSpPr>
        <p:spPr/>
        <p:txBody>
          <a:bodyPr/>
          <a:lstStyle/>
          <a:p>
            <a:r>
              <a:rPr lang="en-US" dirty="0" smtClean="0"/>
              <a:t>If it </a:t>
            </a:r>
            <a:r>
              <a:rPr lang="en-US" dirty="0" err="1" smtClean="0"/>
              <a:t>ain’t</a:t>
            </a:r>
            <a:r>
              <a:rPr lang="en-US" dirty="0" smtClean="0"/>
              <a:t> broke, don’t fix it</a:t>
            </a:r>
          </a:p>
          <a:p>
            <a:r>
              <a:rPr lang="en-US" dirty="0" smtClean="0"/>
              <a:t>Don’t use mineral oil (risk of aspiration)</a:t>
            </a:r>
          </a:p>
          <a:p>
            <a:r>
              <a:rPr lang="en-US" dirty="0" smtClean="0"/>
              <a:t>Don’t do rectal stimulation and suppositories</a:t>
            </a:r>
          </a:p>
          <a:p>
            <a:r>
              <a:rPr lang="en-US" dirty="0" smtClean="0"/>
              <a:t>Don’t use low-iron formula</a:t>
            </a:r>
          </a:p>
          <a:p>
            <a:r>
              <a:rPr lang="en-US" dirty="0" smtClean="0"/>
              <a:t>Could consider prune/apple juice (if old enough), </a:t>
            </a:r>
            <a:r>
              <a:rPr lang="en-US" dirty="0" err="1" smtClean="0"/>
              <a:t>lactulose</a:t>
            </a:r>
            <a:r>
              <a:rPr lang="en-US" dirty="0" smtClean="0"/>
              <a:t>, dark </a:t>
            </a:r>
            <a:r>
              <a:rPr lang="en-US" dirty="0" err="1" smtClean="0"/>
              <a:t>karo</a:t>
            </a:r>
            <a:r>
              <a:rPr lang="en-US" dirty="0" smtClean="0"/>
              <a:t> syrup</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227</TotalTime>
  <Words>1787</Words>
  <Application>Microsoft Office PowerPoint</Application>
  <PresentationFormat>On-screen Show (4:3)</PresentationFormat>
  <Paragraphs>310</Paragraphs>
  <Slides>63</Slides>
  <Notes>0</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Flow</vt:lpstr>
      <vt:lpstr>Pediatric Pearls from Hawaii</vt:lpstr>
      <vt:lpstr>Slide 2</vt:lpstr>
      <vt:lpstr>Slide 3</vt:lpstr>
      <vt:lpstr>Constipation</vt:lpstr>
      <vt:lpstr>Infants</vt:lpstr>
      <vt:lpstr> Question</vt:lpstr>
      <vt:lpstr>Things to Consider</vt:lpstr>
      <vt:lpstr>Is it Infant Dyschezia?</vt:lpstr>
      <vt:lpstr>Treatment ????</vt:lpstr>
      <vt:lpstr>The Toddler</vt:lpstr>
      <vt:lpstr>Things to Remember</vt:lpstr>
      <vt:lpstr>Treatment</vt:lpstr>
      <vt:lpstr>Miralax</vt:lpstr>
      <vt:lpstr>Mineral Oil</vt:lpstr>
      <vt:lpstr>The Toilet Trained Child</vt:lpstr>
      <vt:lpstr>Treatment if Mild</vt:lpstr>
      <vt:lpstr>Treatment for Moderate to Severe</vt:lpstr>
      <vt:lpstr>Why Treatment Fails</vt:lpstr>
      <vt:lpstr>Special Consideration</vt:lpstr>
      <vt:lpstr>Resources</vt:lpstr>
      <vt:lpstr>On to Dermatology</vt:lpstr>
      <vt:lpstr>Warts </vt:lpstr>
      <vt:lpstr>Scabies</vt:lpstr>
      <vt:lpstr>Lice</vt:lpstr>
      <vt:lpstr>A little more on Lice</vt:lpstr>
      <vt:lpstr>Slide 26</vt:lpstr>
      <vt:lpstr>Slide 27</vt:lpstr>
      <vt:lpstr>Slide 28</vt:lpstr>
      <vt:lpstr>Now, on to Orthopedics</vt:lpstr>
      <vt:lpstr>Possible Outcomes of DDH</vt:lpstr>
      <vt:lpstr>Interesting Facts about the Hip</vt:lpstr>
      <vt:lpstr>Hip Dysplasia</vt:lpstr>
      <vt:lpstr>Diagnosis</vt:lpstr>
      <vt:lpstr>Ortolani Test</vt:lpstr>
      <vt:lpstr>Slide 35</vt:lpstr>
      <vt:lpstr>Barlow Test</vt:lpstr>
      <vt:lpstr>Slide 37</vt:lpstr>
      <vt:lpstr>Abduction</vt:lpstr>
      <vt:lpstr>What to X-Ray</vt:lpstr>
      <vt:lpstr>When and How to Treat</vt:lpstr>
      <vt:lpstr>Slide 41</vt:lpstr>
      <vt:lpstr> Rotational and Angular Conditions</vt:lpstr>
      <vt:lpstr>Helpful Definitions </vt:lpstr>
      <vt:lpstr>Conditions by Anatomical Area</vt:lpstr>
      <vt:lpstr>Metatarsus Adductus </vt:lpstr>
      <vt:lpstr>Evaluate Three Things</vt:lpstr>
      <vt:lpstr>Slide 47</vt:lpstr>
      <vt:lpstr>When to Refer </vt:lpstr>
      <vt:lpstr>Tibial Torsion</vt:lpstr>
      <vt:lpstr>Slide 50</vt:lpstr>
      <vt:lpstr>Treatment</vt:lpstr>
      <vt:lpstr>Slide 52</vt:lpstr>
      <vt:lpstr>Genu Varum and Valgum</vt:lpstr>
      <vt:lpstr>Cover-Up Test</vt:lpstr>
      <vt:lpstr> When to Refer Genu Varum</vt:lpstr>
      <vt:lpstr>Femoral Anteversion</vt:lpstr>
      <vt:lpstr>Intoeing Gait</vt:lpstr>
      <vt:lpstr>Is Any of This Really a Problem?</vt:lpstr>
      <vt:lpstr>Return to Play Guidelines After a Concussion</vt:lpstr>
      <vt:lpstr>Slide 60</vt:lpstr>
      <vt:lpstr>Slide 61</vt:lpstr>
      <vt:lpstr>Slide 62</vt:lpstr>
      <vt:lpstr>Slide 63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Pediatric Pearls from Hawaii</dc:title>
  <dc:creator>owner</dc:creator>
  <cp:lastModifiedBy>HCMARTINEZ</cp:lastModifiedBy>
  <cp:revision>26</cp:revision>
  <dcterms:created xsi:type="dcterms:W3CDTF">2009-12-08T05:20:29Z</dcterms:created>
  <dcterms:modified xsi:type="dcterms:W3CDTF">2009-12-09T19:48:29Z</dcterms:modified>
</cp:coreProperties>
</file>