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slideLayouts/slideLayout15.xml" ContentType="application/vnd.openxmlformats-officedocument.presentationml.slideLayout+xml"/>
  <Override PartName="/ppt/notesSlides/notesSlide18.xml" ContentType="application/vnd.openxmlformats-officedocument.presentationml.notesSlide+xml"/>
  <Default Extension="wmf" ContentType="image/x-wmf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slides/slide79.xml" ContentType="application/vnd.openxmlformats-officedocument.presentationml.slide+xml"/>
  <Override PartName="/ppt/notesSlides/notesSlide1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4079" r:id="rId1"/>
  </p:sldMasterIdLst>
  <p:notesMasterIdLst>
    <p:notesMasterId r:id="rId83"/>
  </p:notesMasterIdLst>
  <p:handoutMasterIdLst>
    <p:handoutMasterId r:id="rId84"/>
  </p:handoutMasterIdLst>
  <p:sldIdLst>
    <p:sldId id="256" r:id="rId2"/>
    <p:sldId id="314" r:id="rId3"/>
    <p:sldId id="315" r:id="rId4"/>
    <p:sldId id="316" r:id="rId5"/>
    <p:sldId id="317" r:id="rId6"/>
    <p:sldId id="462" r:id="rId7"/>
    <p:sldId id="318" r:id="rId8"/>
    <p:sldId id="319" r:id="rId9"/>
    <p:sldId id="320" r:id="rId10"/>
    <p:sldId id="322" r:id="rId11"/>
    <p:sldId id="321" r:id="rId12"/>
    <p:sldId id="476" r:id="rId13"/>
    <p:sldId id="323" r:id="rId14"/>
    <p:sldId id="324" r:id="rId15"/>
    <p:sldId id="326" r:id="rId16"/>
    <p:sldId id="325" r:id="rId17"/>
    <p:sldId id="327" r:id="rId18"/>
    <p:sldId id="453" r:id="rId19"/>
    <p:sldId id="472" r:id="rId20"/>
    <p:sldId id="454" r:id="rId21"/>
    <p:sldId id="456" r:id="rId22"/>
    <p:sldId id="328" r:id="rId23"/>
    <p:sldId id="329" r:id="rId24"/>
    <p:sldId id="512" r:id="rId25"/>
    <p:sldId id="482" r:id="rId26"/>
    <p:sldId id="330" r:id="rId27"/>
    <p:sldId id="331" r:id="rId28"/>
    <p:sldId id="332" r:id="rId29"/>
    <p:sldId id="333" r:id="rId30"/>
    <p:sldId id="334" r:id="rId31"/>
    <p:sldId id="477" r:id="rId32"/>
    <p:sldId id="335" r:id="rId33"/>
    <p:sldId id="513" r:id="rId34"/>
    <p:sldId id="367" r:id="rId35"/>
    <p:sldId id="368" r:id="rId36"/>
    <p:sldId id="446" r:id="rId37"/>
    <p:sldId id="369" r:id="rId38"/>
    <p:sldId id="471" r:id="rId39"/>
    <p:sldId id="370" r:id="rId40"/>
    <p:sldId id="371" r:id="rId41"/>
    <p:sldId id="480" r:id="rId42"/>
    <p:sldId id="470" r:id="rId43"/>
    <p:sldId id="337" r:id="rId44"/>
    <p:sldId id="469" r:id="rId45"/>
    <p:sldId id="339" r:id="rId46"/>
    <p:sldId id="340" r:id="rId47"/>
    <p:sldId id="341" r:id="rId48"/>
    <p:sldId id="343" r:id="rId49"/>
    <p:sldId id="342" r:id="rId50"/>
    <p:sldId id="348" r:id="rId51"/>
    <p:sldId id="345" r:id="rId52"/>
    <p:sldId id="346" r:id="rId53"/>
    <p:sldId id="347" r:id="rId54"/>
    <p:sldId id="358" r:id="rId55"/>
    <p:sldId id="350" r:id="rId56"/>
    <p:sldId id="351" r:id="rId57"/>
    <p:sldId id="509" r:id="rId58"/>
    <p:sldId id="353" r:id="rId59"/>
    <p:sldId id="355" r:id="rId60"/>
    <p:sldId id="464" r:id="rId61"/>
    <p:sldId id="463" r:id="rId62"/>
    <p:sldId id="481" r:id="rId63"/>
    <p:sldId id="349" r:id="rId64"/>
    <p:sldId id="361" r:id="rId65"/>
    <p:sldId id="362" r:id="rId66"/>
    <p:sldId id="363" r:id="rId67"/>
    <p:sldId id="364" r:id="rId68"/>
    <p:sldId id="465" r:id="rId69"/>
    <p:sldId id="365" r:id="rId70"/>
    <p:sldId id="366" r:id="rId71"/>
    <p:sldId id="467" r:id="rId72"/>
    <p:sldId id="466" r:id="rId73"/>
    <p:sldId id="483" r:id="rId74"/>
    <p:sldId id="478" r:id="rId75"/>
    <p:sldId id="479" r:id="rId76"/>
    <p:sldId id="515" r:id="rId77"/>
    <p:sldId id="516" r:id="rId78"/>
    <p:sldId id="517" r:id="rId79"/>
    <p:sldId id="514" r:id="rId80"/>
    <p:sldId id="447" r:id="rId81"/>
    <p:sldId id="484" r:id="rId8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97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97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97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97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97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97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97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97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97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clrMode="gray" frameSlides="1"/>
  <p:showPr showNarration="1" useTimings="0">
    <p:present/>
    <p:sldAll/>
    <p:penClr>
      <a:schemeClr val="tx1"/>
    </p:penClr>
  </p:showPr>
  <p:clrMru>
    <a:srgbClr val="003300"/>
    <a:srgbClr val="000000"/>
    <a:srgbClr val="663300"/>
    <a:srgbClr val="33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0680"/>
    </p:cViewPr>
  </p:sorterViewPr>
  <p:notesViewPr>
    <p:cSldViewPr>
      <p:cViewPr varScale="1">
        <p:scale>
          <a:sx n="57" d="100"/>
          <a:sy n="57" d="100"/>
        </p:scale>
        <p:origin x="-1788" y="-78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notesMaster" Target="notesMasters/notesMaster1.xml"/><Relationship Id="rId8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-97" charset="0"/>
              </a:defRPr>
            </a:lvl1pPr>
          </a:lstStyle>
          <a:p>
            <a:endParaRPr lang="en-US"/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-97" charset="0"/>
              </a:defRPr>
            </a:lvl1pPr>
          </a:lstStyle>
          <a:p>
            <a:endParaRPr lang="en-US"/>
          </a:p>
        </p:txBody>
      </p:sp>
      <p:sp>
        <p:nvSpPr>
          <p:cNvPr id="983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-97" charset="0"/>
              </a:defRPr>
            </a:lvl1pPr>
          </a:lstStyle>
          <a:p>
            <a:endParaRPr lang="en-US"/>
          </a:p>
        </p:txBody>
      </p:sp>
      <p:sp>
        <p:nvSpPr>
          <p:cNvPr id="983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-97" charset="0"/>
              </a:defRPr>
            </a:lvl1pPr>
          </a:lstStyle>
          <a:p>
            <a:fld id="{2B2F9540-FF50-461D-8A2A-8BF41FDC167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97" charset="0"/>
        <a:ea typeface="ＭＳ Ｐゴシック" pitchFamily="-97" charset="-128"/>
        <a:cs typeface="ＭＳ Ｐゴシック" pitchFamily="-97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97" charset="0"/>
        <a:ea typeface="ＭＳ Ｐゴシック" pitchFamily="-97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97" charset="0"/>
        <a:ea typeface="ＭＳ Ｐゴシック" pitchFamily="-97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97" charset="0"/>
        <a:ea typeface="ＭＳ Ｐゴシック" pitchFamily="-97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97" charset="0"/>
        <a:ea typeface="ＭＳ Ｐゴシック" pitchFamily="-97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dirty="0" smtClean="0"/>
              <a:t>Grunting- early </a:t>
            </a:r>
            <a:r>
              <a:rPr lang="en-US" dirty="0" err="1" smtClean="0"/>
              <a:t>glottic</a:t>
            </a:r>
            <a:r>
              <a:rPr lang="en-US" dirty="0" smtClean="0"/>
              <a:t> closure during expiration in an effort to maintain positive airway pressure and prevent collapse in the alveoli and the small airways</a:t>
            </a:r>
          </a:p>
          <a:p>
            <a:r>
              <a:rPr lang="en-US" dirty="0" smtClean="0"/>
              <a:t>Fatigue- decreased </a:t>
            </a:r>
            <a:r>
              <a:rPr lang="en-US" dirty="0" err="1" smtClean="0"/>
              <a:t>resp</a:t>
            </a:r>
            <a:r>
              <a:rPr lang="en-US" dirty="0" smtClean="0"/>
              <a:t> effort with impending </a:t>
            </a:r>
            <a:r>
              <a:rPr lang="en-US" dirty="0" err="1" smtClean="0"/>
              <a:t>resp</a:t>
            </a:r>
            <a:r>
              <a:rPr lang="en-US" dirty="0" smtClean="0"/>
              <a:t> failure</a:t>
            </a:r>
          </a:p>
          <a:p>
            <a:r>
              <a:rPr lang="en-US" dirty="0" smtClean="0"/>
              <a:t>AMS- can progress from stupor to coma with impending </a:t>
            </a:r>
            <a:r>
              <a:rPr lang="en-US" dirty="0" err="1" smtClean="0"/>
              <a:t>resp</a:t>
            </a:r>
            <a:r>
              <a:rPr lang="en-US" dirty="0" smtClean="0"/>
              <a:t> failure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3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Iv vanco for strep pneumonia- with resistance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If you suspect FB and cannot see it on CXR, Try expiratory or lateral decub films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3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If after 2 cycles of Heimlich, the airway is not open allowing passage of air, then direct laryngoscopy and use McGill forceps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If with laryngoscopy the FB is below cricoid ring within trachea---INTUBATE</a:t>
            </a:r>
          </a:p>
          <a:p>
            <a:r>
              <a:rPr lang="en-US" smtClean="0"/>
              <a:t>After ett ensure that air is getting into the lungs</a:t>
            </a:r>
          </a:p>
          <a:p>
            <a:r>
              <a:rPr lang="en-US" smtClean="0"/>
              <a:t>If you still cannot ventilation after intubation than try to advance ett  in hopes of pushing FB into mainstem bronchus and then pull back and try to ventilate</a:t>
            </a:r>
          </a:p>
          <a:p>
            <a:r>
              <a:rPr lang="en-US" smtClean="0"/>
              <a:t>If FB is visualized at glottis and cannot be removed---CRICOTROTOMY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9875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Bronchospasm with increased mucus production and bronchial edema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3187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Bronchodilators- cause smooth muscle relaxation</a:t>
            </a:r>
          </a:p>
          <a:p>
            <a:r>
              <a:rPr lang="en-US" smtClean="0"/>
              <a:t>Ipratropium- potentiates the affects of albuterol</a:t>
            </a:r>
          </a:p>
          <a:p>
            <a:r>
              <a:rPr lang="en-US" smtClean="0"/>
              <a:t>Steroids- inhibit secretion of inflammatory leukotrienes &amp; prostoglandins</a:t>
            </a:r>
          </a:p>
          <a:p>
            <a:r>
              <a:rPr lang="en-US" smtClean="0"/>
              <a:t>Magnesium- exact mechanism is unknown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5235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Terbutaline- is more b2 specific than epi, can be used in place of epi</a:t>
            </a: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lvl="1"/>
            <a:r>
              <a:rPr lang="en-US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Halothane, enflurane- causes smooth relaxation of bronchial musculature</a:t>
            </a:r>
          </a:p>
          <a:p>
            <a:pPr marL="0" lvl="1"/>
            <a:r>
              <a:rPr lang="en-US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Nebulized lasix- smooth muscle relaxation</a:t>
            </a:r>
          </a:p>
          <a:p>
            <a:pPr marL="0" lvl="1"/>
            <a:r>
              <a:rPr lang="en-US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Heliox- helium is only 25% as dense as room air, it travels more easily down narrow passages &amp; decreases the work of breathing, &amp; better delivery of the inhaled bronchodilator</a:t>
            </a:r>
          </a:p>
          <a:p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9331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Ketamine- acts on the cortex and the limbic system to decrease bronchospasm</a:t>
            </a: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5475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Transmitted by direct contact with respiratory droplets</a:t>
            </a:r>
          </a:p>
          <a:p>
            <a:endParaRPr lang="en-US" smtClean="0"/>
          </a:p>
          <a:p>
            <a:r>
              <a:rPr lang="en-US" smtClean="0"/>
              <a:t>Rsv infected secretions remain infectious on a countertop for over 6 hours</a:t>
            </a:r>
          </a:p>
          <a:p>
            <a:endParaRPr lang="en-US" smtClean="0"/>
          </a:p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Neurologic disorders-   seizures, head injury, cns infection, hydrocephalus, tumor</a:t>
            </a: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7523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dirty="0" smtClean="0"/>
              <a:t>Transmitted by direct contact with respiratory droplets</a:t>
            </a: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dirty="0" smtClean="0"/>
              <a:t>Consider</a:t>
            </a:r>
            <a:r>
              <a:rPr lang="en-US" baseline="0" dirty="0" smtClean="0"/>
              <a:t> neo-</a:t>
            </a:r>
            <a:r>
              <a:rPr lang="en-US" baseline="0" dirty="0" err="1" smtClean="0"/>
              <a:t>synephrine</a:t>
            </a:r>
            <a:r>
              <a:rPr lang="en-US" baseline="0" dirty="0" smtClean="0"/>
              <a:t> nasal drops, </a:t>
            </a:r>
          </a:p>
          <a:p>
            <a:r>
              <a:rPr lang="en-US" baseline="0" dirty="0" smtClean="0"/>
              <a:t>Some institutions use </a:t>
            </a:r>
            <a:r>
              <a:rPr lang="en-US" baseline="0" dirty="0" err="1" smtClean="0"/>
              <a:t>dexamethasone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opth</a:t>
            </a:r>
            <a:r>
              <a:rPr lang="en-US" baseline="0" dirty="0" smtClean="0"/>
              <a:t> drops</a:t>
            </a:r>
            <a:endParaRPr lang="en-US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4691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Pulse Ox is the single  most objective predictor of severity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Other viral causes--- influenza, rhinovirus, rsv, adenovirus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Causes 90% of stridor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Causes subglottic inflammation/edema causing airway narrowing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dirty="0" smtClean="0"/>
              <a:t>EPI-causes mucosal VC (vasoconstriction)- decreases edema</a:t>
            </a:r>
          </a:p>
          <a:p>
            <a:r>
              <a:rPr lang="en-US" dirty="0" err="1" smtClean="0"/>
              <a:t>Dexamethasone</a:t>
            </a:r>
            <a:r>
              <a:rPr lang="en-US" dirty="0" smtClean="0"/>
              <a:t>-suppresses local inflammation-decreases edema</a:t>
            </a:r>
          </a:p>
          <a:p>
            <a:r>
              <a:rPr lang="en-US" dirty="0" smtClean="0"/>
              <a:t>For </a:t>
            </a:r>
            <a:r>
              <a:rPr lang="en-US" dirty="0" smtClean="0"/>
              <a:t>ETT- avoid using neuromuscular blockade with croup in case you cannot visualize the airway with severe </a:t>
            </a:r>
            <a:r>
              <a:rPr lang="en-US" dirty="0" err="1" smtClean="0"/>
              <a:t>subglottic</a:t>
            </a:r>
            <a:r>
              <a:rPr lang="en-US" dirty="0" smtClean="0"/>
              <a:t> </a:t>
            </a:r>
            <a:r>
              <a:rPr lang="en-US" dirty="0" smtClean="0"/>
              <a:t>edema</a:t>
            </a:r>
            <a:endParaRPr lang="en-US" dirty="0" smtClean="0"/>
          </a:p>
          <a:p>
            <a:r>
              <a:rPr lang="en-US" dirty="0" err="1" smtClean="0"/>
              <a:t>Heliox</a:t>
            </a:r>
            <a:r>
              <a:rPr lang="en-US" dirty="0" smtClean="0"/>
              <a:t>- co2 </a:t>
            </a:r>
            <a:r>
              <a:rPr lang="en-US" dirty="0" smtClean="0"/>
              <a:t>diffuses faster </a:t>
            </a:r>
            <a:r>
              <a:rPr lang="en-US" dirty="0" smtClean="0"/>
              <a:t>through helium o2 than nitrogen 02- thus ventilation is more effective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dirty="0" err="1" smtClean="0"/>
              <a:t>Hflu</a:t>
            </a:r>
            <a:r>
              <a:rPr lang="en-US" dirty="0" smtClean="0"/>
              <a:t>- </a:t>
            </a:r>
            <a:r>
              <a:rPr lang="en-US" dirty="0" smtClean="0"/>
              <a:t>now &lt;25% of the cases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Georg Washington- thought to have died from epiglottitis- he awoke with a sore throat in the morning and died that night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dirty="0" smtClean="0"/>
              <a:t>Adults and older kids have a more subtle presentation- think of it – c/o severe sore throat, </a:t>
            </a:r>
            <a:r>
              <a:rPr lang="en-US" dirty="0" err="1" smtClean="0"/>
              <a:t>nl</a:t>
            </a:r>
            <a:r>
              <a:rPr lang="en-US" dirty="0" smtClean="0"/>
              <a:t> post op exam, and striking </a:t>
            </a:r>
            <a:r>
              <a:rPr lang="en-US" dirty="0" err="1" smtClean="0"/>
              <a:t>ttp</a:t>
            </a:r>
            <a:r>
              <a:rPr lang="en-US" dirty="0" smtClean="0"/>
              <a:t> over the hyoid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0" y="1460500"/>
            <a:ext cx="9144000" cy="46038"/>
            <a:chOff x="0" y="1613647"/>
            <a:chExt cx="9144000" cy="45291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0" y="1657376"/>
              <a:ext cx="9144000" cy="1562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0" y="1613647"/>
              <a:ext cx="9144000" cy="156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9"/>
          <p:cNvGrpSpPr>
            <a:grpSpLocks/>
          </p:cNvGrpSpPr>
          <p:nvPr/>
        </p:nvGrpSpPr>
        <p:grpSpPr bwMode="auto">
          <a:xfrm>
            <a:off x="0" y="4953000"/>
            <a:ext cx="9144000" cy="46038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76"/>
              <a:ext cx="9144000" cy="1562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6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Oval 9"/>
          <p:cNvSpPr>
            <a:spLocks noChangeAspect="1"/>
          </p:cNvSpPr>
          <p:nvPr/>
        </p:nvSpPr>
        <p:spPr>
          <a:xfrm>
            <a:off x="121024" y="85165"/>
            <a:ext cx="4433047" cy="4433047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5000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400000" scaled="0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chilly" dir="t">
              <a:rot lat="0" lon="0" rev="16800000"/>
            </a:lightRig>
          </a:scene3d>
          <a:sp3d>
            <a:bevelT w="127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/>
          </a:p>
        </p:txBody>
      </p:sp>
      <p:sp>
        <p:nvSpPr>
          <p:cNvPr id="11" name="Oval 10"/>
          <p:cNvSpPr/>
          <p:nvPr/>
        </p:nvSpPr>
        <p:spPr>
          <a:xfrm>
            <a:off x="179294" y="112058"/>
            <a:ext cx="4201255" cy="4201255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30000"/>
                </a:schemeClr>
              </a:gs>
              <a:gs pos="100000">
                <a:schemeClr val="accent2">
                  <a:lumMod val="75000"/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innerShdw blurRad="38100" dist="12700" dir="27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ea typeface="ＭＳ Ｐゴシック" pitchFamily="-97" charset="-128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264460" y="138952"/>
            <a:ext cx="3988777" cy="4056383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30000"/>
                </a:schemeClr>
              </a:gs>
              <a:gs pos="100000">
                <a:schemeClr val="accent2">
                  <a:lumMod val="75000"/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innerShdw blurRad="38100" dist="12700" dir="27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ea typeface="ＭＳ Ｐゴシック" pitchFamily="-97" charset="-128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264460" y="138953"/>
            <a:ext cx="3897026" cy="3897026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30000"/>
                </a:schemeClr>
              </a:gs>
              <a:gs pos="100000">
                <a:schemeClr val="accent2">
                  <a:lumMod val="75000"/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innerShdw blurRad="127000" dist="63500" dir="162000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/>
            <a:endParaRPr lang="en-US">
              <a:solidFill>
                <a:srgbClr val="FFFFFF"/>
              </a:solidFill>
              <a:ea typeface="ＭＳ Ｐゴシック" pitchFamily="-97" charset="-128"/>
            </a:endParaRPr>
          </a:p>
        </p:txBody>
      </p:sp>
      <p:pic>
        <p:nvPicPr>
          <p:cNvPr id="14" name="Picture 16" descr="Happy%2520Kid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3535363"/>
            <a:ext cx="5029200" cy="3322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7" descr="45414696_1162aabf06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5334000" y="0"/>
            <a:ext cx="3810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8" descr="38508655_60cb0e7da7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4953000" y="3714750"/>
            <a:ext cx="4191000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9" descr="BIGBIG_gianni_A47836-1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5638800" cy="375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14800" y="1572768"/>
            <a:ext cx="4910328" cy="2130552"/>
          </a:xfrm>
        </p:spPr>
        <p:txBody>
          <a:bodyPr rtlCol="0" anchor="b"/>
          <a:lstStyle>
            <a:lvl1pPr algn="r" defTabSz="914400" rtl="0" eaLnBrk="1" latinLnBrk="0" hangingPunct="1">
              <a:spcBef>
                <a:spcPct val="0"/>
              </a:spcBef>
              <a:buNone/>
              <a:defRPr sz="4800" b="1" kern="1200">
                <a:solidFill>
                  <a:schemeClr val="tx1"/>
                </a:solidFill>
                <a:effectLst>
                  <a:outerShdw blurRad="50800" dist="50800" dir="270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14800" y="3711388"/>
            <a:ext cx="4910328" cy="886968"/>
          </a:xfrm>
        </p:spPr>
        <p:txBody>
          <a:bodyPr rtlCol="0"/>
          <a:lstStyle>
            <a:lvl1pPr marL="0" indent="0" algn="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" pitchFamily="2" charset="2"/>
              <a:buNone/>
              <a:defRPr sz="2400" b="1" kern="1200">
                <a:solidFill>
                  <a:schemeClr val="tx1">
                    <a:tint val="75000"/>
                  </a:schemeClr>
                </a:solidFill>
                <a:effectLst>
                  <a:outerShdw blurRad="50800" dist="50800" dir="270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1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33951A-CCAB-4FB0-8F29-DAE8F2C2D9B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6"/>
          <p:cNvGrpSpPr>
            <a:grpSpLocks/>
          </p:cNvGrpSpPr>
          <p:nvPr/>
        </p:nvGrpSpPr>
        <p:grpSpPr bwMode="auto">
          <a:xfrm>
            <a:off x="0" y="1179513"/>
            <a:ext cx="9144000" cy="44450"/>
            <a:chOff x="0" y="1613647"/>
            <a:chExt cx="9144000" cy="45291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0" y="1657320"/>
              <a:ext cx="9144000" cy="161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0" y="1613647"/>
              <a:ext cx="9144000" cy="1617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9"/>
          <p:cNvGrpSpPr>
            <a:grpSpLocks/>
          </p:cNvGrpSpPr>
          <p:nvPr/>
        </p:nvGrpSpPr>
        <p:grpSpPr bwMode="auto">
          <a:xfrm>
            <a:off x="0" y="5715000"/>
            <a:ext cx="9144000" cy="46038"/>
            <a:chOff x="0" y="1613647"/>
            <a:chExt cx="9144000" cy="45291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0" y="1657376"/>
              <a:ext cx="9144000" cy="1562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0" y="1613647"/>
              <a:ext cx="9144000" cy="156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Oval 10"/>
          <p:cNvSpPr>
            <a:spLocks noChangeAspect="1"/>
          </p:cNvSpPr>
          <p:nvPr/>
        </p:nvSpPr>
        <p:spPr>
          <a:xfrm>
            <a:off x="4285131" y="1116106"/>
            <a:ext cx="4724400" cy="4724400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5000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400000" scaled="0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chilly" dir="t">
              <a:rot lat="0" lon="0" rev="16800000"/>
            </a:lightRig>
          </a:scene3d>
          <a:sp3d>
            <a:bevelT w="127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0"/>
            <a:ext cx="3581400" cy="1252538"/>
          </a:xfrm>
        </p:spPr>
        <p:txBody>
          <a:bodyPr anchor="b"/>
          <a:lstStyle>
            <a:lvl1pPr algn="l"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895600"/>
            <a:ext cx="3581400" cy="2438400"/>
          </a:xfrm>
        </p:spPr>
        <p:txBody>
          <a:bodyPr/>
          <a:lstStyle>
            <a:lvl1pPr marL="0" indent="0" algn="l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3386" y="1148001"/>
            <a:ext cx="4434840" cy="4434987"/>
          </a:xfrm>
          <a:prstGeom prst="ellipse">
            <a:avLst/>
          </a:prstGeom>
          <a:effectLst>
            <a:innerShdw blurRad="63500" dist="50800" dir="18900000">
              <a:prstClr val="black">
                <a:alpha val="30000"/>
              </a:prstClr>
            </a:innerShdw>
          </a:effectLst>
        </p:spPr>
        <p:txBody>
          <a:bodyPr rtlCol="0"/>
          <a:lstStyle>
            <a:lvl1pPr marL="342900" indent="-342900" algn="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" pitchFamily="2" charset="2"/>
              <a:buNone/>
              <a:defRPr sz="1800" b="1" kern="1200">
                <a:solidFill>
                  <a:schemeClr val="tx1"/>
                </a:solidFill>
                <a:effectLst>
                  <a:outerShdw blurRad="50800" dist="50800" dir="270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noProof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B8C504-5947-40A8-8811-2356D407E8C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0" y="1584325"/>
            <a:ext cx="9144000" cy="44450"/>
            <a:chOff x="0" y="1613647"/>
            <a:chExt cx="9144000" cy="45291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0" y="1657321"/>
              <a:ext cx="9144000" cy="1617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0" y="1613647"/>
              <a:ext cx="9144000" cy="161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0A4931-9567-495C-8335-42A8ACD285A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"/>
          <p:cNvGrpSpPr>
            <a:grpSpLocks/>
          </p:cNvGrpSpPr>
          <p:nvPr/>
        </p:nvGrpSpPr>
        <p:grpSpPr bwMode="auto">
          <a:xfrm rot="5400000">
            <a:off x="4065588" y="3406775"/>
            <a:ext cx="6858000" cy="44450"/>
            <a:chOff x="0" y="1613647"/>
            <a:chExt cx="9144000" cy="45291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-4234" y="1667026"/>
              <a:ext cx="9144000" cy="1617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-4233" y="1623352"/>
              <a:ext cx="9144000" cy="161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6500" y="609600"/>
            <a:ext cx="15875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629400" cy="5516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7556500" y="6356350"/>
            <a:ext cx="1147763" cy="36512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1A562F-374E-42B4-862D-0BD03DB0EF7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0" y="228600"/>
            <a:ext cx="5764213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0" y="1676400"/>
            <a:ext cx="2820988" cy="44227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6021388" y="1676400"/>
            <a:ext cx="2820987" cy="4422775"/>
          </a:xfrm>
        </p:spPr>
        <p:txBody>
          <a:bodyPr rtlCol="0"/>
          <a:lstStyle/>
          <a:p>
            <a:pPr lvl="0"/>
            <a:endParaRPr lang="en-US" noProof="0" dirty="0" smtClean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C76674-BB30-420D-A049-BCC3E980E3A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3048000" y="228600"/>
            <a:ext cx="5764213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0" y="1676400"/>
            <a:ext cx="2820988" cy="21351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021388" y="1676400"/>
            <a:ext cx="2820987" cy="21351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048000" y="3963988"/>
            <a:ext cx="2820988" cy="2135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21388" y="3963988"/>
            <a:ext cx="2820987" cy="2135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E35BDA-D1FD-4AE2-989E-ADFC1320138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>
  <p:cSld name="Title, Text and Media Cl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0" y="228600"/>
            <a:ext cx="5764213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0" y="1676400"/>
            <a:ext cx="2820988" cy="44227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Media Placeholder 3"/>
          <p:cNvSpPr>
            <a:spLocks noGrp="1"/>
          </p:cNvSpPr>
          <p:nvPr>
            <p:ph type="media" sz="half" idx="2"/>
          </p:nvPr>
        </p:nvSpPr>
        <p:spPr>
          <a:xfrm>
            <a:off x="6021388" y="1676400"/>
            <a:ext cx="2820987" cy="4422775"/>
          </a:xfrm>
        </p:spPr>
        <p:txBody>
          <a:bodyPr rtlCol="0"/>
          <a:lstStyle/>
          <a:p>
            <a:pPr lvl="0"/>
            <a:endParaRPr lang="en-US" noProof="0" dirty="0" smtClean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3FF69B-8DAE-40EC-B659-01E2E7D4C9B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0" y="1584325"/>
            <a:ext cx="9144000" cy="44450"/>
            <a:chOff x="0" y="1613647"/>
            <a:chExt cx="9144000" cy="45291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0" y="1657321"/>
              <a:ext cx="9144000" cy="1617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0" y="1613647"/>
              <a:ext cx="9144000" cy="161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20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BFC546-35A8-4E42-9B52-329F5AB5427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6"/>
          <p:cNvGrpSpPr>
            <a:grpSpLocks/>
          </p:cNvGrpSpPr>
          <p:nvPr/>
        </p:nvGrpSpPr>
        <p:grpSpPr bwMode="auto">
          <a:xfrm>
            <a:off x="0" y="1460500"/>
            <a:ext cx="9144000" cy="46038"/>
            <a:chOff x="0" y="1613647"/>
            <a:chExt cx="9144000" cy="45291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0" y="1657376"/>
              <a:ext cx="9144000" cy="1562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0" y="1613647"/>
              <a:ext cx="9144000" cy="156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9"/>
          <p:cNvGrpSpPr>
            <a:grpSpLocks/>
          </p:cNvGrpSpPr>
          <p:nvPr/>
        </p:nvGrpSpPr>
        <p:grpSpPr bwMode="auto">
          <a:xfrm>
            <a:off x="0" y="4953000"/>
            <a:ext cx="9144000" cy="46038"/>
            <a:chOff x="0" y="1613647"/>
            <a:chExt cx="9144000" cy="45291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0" y="1657376"/>
              <a:ext cx="9144000" cy="1562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0" y="1613647"/>
              <a:ext cx="9144000" cy="156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Oval 10"/>
          <p:cNvSpPr>
            <a:spLocks noChangeAspect="1"/>
          </p:cNvSpPr>
          <p:nvPr/>
        </p:nvSpPr>
        <p:spPr>
          <a:xfrm>
            <a:off x="134471" y="685800"/>
            <a:ext cx="5268049" cy="5268049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5000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400000" scaled="0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chilly" dir="t">
              <a:rot lat="0" lon="0" rev="16800000"/>
            </a:lightRig>
          </a:scene3d>
          <a:sp3d>
            <a:bevelT w="127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/>
          </a:p>
        </p:txBody>
      </p:sp>
      <p:sp>
        <p:nvSpPr>
          <p:cNvPr id="12" name="Oval 11"/>
          <p:cNvSpPr/>
          <p:nvPr/>
        </p:nvSpPr>
        <p:spPr>
          <a:xfrm>
            <a:off x="229676" y="712694"/>
            <a:ext cx="4983480" cy="4983480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30000"/>
                </a:schemeClr>
              </a:gs>
              <a:gs pos="100000">
                <a:schemeClr val="accent2">
                  <a:lumMod val="75000"/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innerShdw blurRad="38100" dist="12700" dir="27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ea typeface="ＭＳ Ｐゴシック" pitchFamily="-97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65376" y="1573306"/>
            <a:ext cx="3653117" cy="2133600"/>
          </a:xfrm>
        </p:spPr>
        <p:txBody>
          <a:bodyPr anchor="b"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65376" y="3998259"/>
            <a:ext cx="3653117" cy="883024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18" name="Picture Placeholder 24"/>
          <p:cNvSpPr>
            <a:spLocks noGrp="1"/>
          </p:cNvSpPr>
          <p:nvPr>
            <p:ph type="pic" sz="quarter" idx="13"/>
          </p:nvPr>
        </p:nvSpPr>
        <p:spPr>
          <a:xfrm>
            <a:off x="241232" y="716992"/>
            <a:ext cx="4906459" cy="4852935"/>
          </a:xfrm>
          <a:prstGeom prst="ellipse">
            <a:avLst/>
          </a:prstGeom>
          <a:effectLst>
            <a:innerShdw blurRad="63500" dist="50800" dir="16200000">
              <a:prstClr val="black">
                <a:alpha val="30000"/>
              </a:prstClr>
            </a:innerShdw>
          </a:effectLst>
        </p:spPr>
        <p:txBody>
          <a:bodyPr rtlCol="0"/>
          <a:lstStyle>
            <a:lvl1pPr algn="r">
              <a:buNone/>
              <a:defRPr sz="1800"/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noProof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5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 algn="ctr"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"/>
          <p:cNvGrpSpPr>
            <a:grpSpLocks/>
          </p:cNvGrpSpPr>
          <p:nvPr/>
        </p:nvGrpSpPr>
        <p:grpSpPr bwMode="auto">
          <a:xfrm>
            <a:off x="0" y="1447800"/>
            <a:ext cx="9144000" cy="46038"/>
            <a:chOff x="0" y="1613647"/>
            <a:chExt cx="9144000" cy="45291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0" y="1657376"/>
              <a:ext cx="9144000" cy="1562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0" y="1613647"/>
              <a:ext cx="9144000" cy="156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10"/>
          <p:cNvGrpSpPr>
            <a:grpSpLocks/>
          </p:cNvGrpSpPr>
          <p:nvPr/>
        </p:nvGrpSpPr>
        <p:grpSpPr bwMode="auto">
          <a:xfrm>
            <a:off x="0" y="4940300"/>
            <a:ext cx="9144000" cy="44450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21"/>
              <a:ext cx="9144000" cy="1617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61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33600"/>
            <a:ext cx="8228013" cy="1362075"/>
          </a:xfrm>
        </p:spPr>
        <p:txBody>
          <a:bodyPr anchor="b"/>
          <a:lstStyle>
            <a:lvl1pPr algn="ctr">
              <a:defRPr sz="4800" b="1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29013"/>
            <a:ext cx="8228013" cy="1347787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2283D4-1F60-43EA-B44F-FF4709EF1C1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6"/>
          <p:cNvGrpSpPr>
            <a:grpSpLocks/>
          </p:cNvGrpSpPr>
          <p:nvPr/>
        </p:nvGrpSpPr>
        <p:grpSpPr bwMode="auto">
          <a:xfrm>
            <a:off x="0" y="1584325"/>
            <a:ext cx="9144000" cy="44450"/>
            <a:chOff x="0" y="1613647"/>
            <a:chExt cx="9144000" cy="45291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0" y="1657321"/>
              <a:ext cx="9144000" cy="1617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0" y="1613647"/>
              <a:ext cx="9144000" cy="161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057401"/>
            <a:ext cx="3931920" cy="398032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4880" y="2057401"/>
            <a:ext cx="3931920" cy="398032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D62268-B6BF-4263-AA2D-06EF293F95C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>
            <a:grpSpLocks/>
          </p:cNvGrpSpPr>
          <p:nvPr/>
        </p:nvGrpSpPr>
        <p:grpSpPr bwMode="auto">
          <a:xfrm>
            <a:off x="0" y="1584325"/>
            <a:ext cx="9144000" cy="44450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21"/>
              <a:ext cx="9144000" cy="1617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61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34670"/>
            <a:ext cx="3931920" cy="744071"/>
          </a:xfrm>
        </p:spPr>
        <p:txBody>
          <a:bodyPr anchor="ctr">
            <a:noAutofit/>
          </a:bodyPr>
          <a:lstStyle>
            <a:lvl1pPr marL="0" indent="0" algn="ctr">
              <a:buNone/>
              <a:defRPr sz="2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514600"/>
            <a:ext cx="3931920" cy="3523129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734670"/>
            <a:ext cx="3931920" cy="744071"/>
          </a:xfrm>
        </p:spPr>
        <p:txBody>
          <a:bodyPr anchor="ctr">
            <a:noAutofit/>
          </a:bodyPr>
          <a:lstStyle>
            <a:lvl1pPr marL="0" indent="0" algn="ctr">
              <a:buNone/>
              <a:defRPr sz="2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514600"/>
            <a:ext cx="3931920" cy="3523129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0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2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FECC80-4272-42D1-A9D4-953DE4CC3C7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0" y="1584325"/>
            <a:ext cx="9144000" cy="44450"/>
            <a:chOff x="0" y="1613647"/>
            <a:chExt cx="9144000" cy="45291"/>
          </a:xfrm>
        </p:grpSpPr>
        <p:cxnSp>
          <p:nvCxnSpPr>
            <p:cNvPr id="4" name="Straight Connector 3"/>
            <p:cNvCxnSpPr/>
            <p:nvPr/>
          </p:nvCxnSpPr>
          <p:spPr>
            <a:xfrm>
              <a:off x="0" y="1657321"/>
              <a:ext cx="9144000" cy="1617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/>
            <p:cNvCxnSpPr/>
            <p:nvPr/>
          </p:nvCxnSpPr>
          <p:spPr>
            <a:xfrm>
              <a:off x="0" y="1613647"/>
              <a:ext cx="9144000" cy="161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DCDD97-4C7C-4D87-9D08-01EEF003DB2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20C040-C48E-4FC9-9F63-9C4FF74906F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658906"/>
            <a:ext cx="3602039" cy="1162050"/>
          </a:xfrm>
        </p:spPr>
        <p:txBody>
          <a:bodyPr anchor="b"/>
          <a:lstStyle>
            <a:lvl1pPr algn="ctr"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3388" y="273051"/>
            <a:ext cx="4206240" cy="5778500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1905001"/>
            <a:ext cx="3602039" cy="3733800"/>
          </a:xfrm>
        </p:spPr>
        <p:txBody>
          <a:bodyPr/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CCCE31-8E32-421C-A7D8-21B790E4096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57400"/>
            <a:ext cx="8229600" cy="39624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70663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67200" y="6356350"/>
            <a:ext cx="609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fld id="{56408067-A5C6-4199-9157-F0F75CCDCC6F}" type="slidenum">
              <a:rPr lang="en-US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189" r:id="rId1"/>
    <p:sldLayoutId id="2147484190" r:id="rId2"/>
    <p:sldLayoutId id="2147484191" r:id="rId3"/>
    <p:sldLayoutId id="2147484192" r:id="rId4"/>
    <p:sldLayoutId id="2147484193" r:id="rId5"/>
    <p:sldLayoutId id="2147484194" r:id="rId6"/>
    <p:sldLayoutId id="2147484195" r:id="rId7"/>
    <p:sldLayoutId id="2147484184" r:id="rId8"/>
    <p:sldLayoutId id="2147484185" r:id="rId9"/>
    <p:sldLayoutId id="2147484196" r:id="rId10"/>
    <p:sldLayoutId id="2147484197" r:id="rId11"/>
    <p:sldLayoutId id="2147484198" r:id="rId12"/>
    <p:sldLayoutId id="2147484186" r:id="rId13"/>
    <p:sldLayoutId id="2147484187" r:id="rId14"/>
    <p:sldLayoutId id="2147484188" r:id="rId1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8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j-lt"/>
          <a:ea typeface="ＭＳ Ｐゴシック" pitchFamily="-97" charset="-128"/>
          <a:cs typeface="ＭＳ Ｐゴシック" pitchFamily="-97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Corbel" pitchFamily="-97" charset="0"/>
          <a:ea typeface="ＭＳ Ｐゴシック" pitchFamily="-97" charset="-128"/>
          <a:cs typeface="ＭＳ Ｐゴシック" pitchFamily="-97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Corbel" pitchFamily="-97" charset="0"/>
          <a:ea typeface="ＭＳ Ｐゴシック" pitchFamily="-97" charset="-128"/>
          <a:cs typeface="ＭＳ Ｐゴシック" pitchFamily="-97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Corbel" pitchFamily="-97" charset="0"/>
          <a:ea typeface="ＭＳ Ｐゴシック" pitchFamily="-97" charset="-128"/>
          <a:cs typeface="ＭＳ Ｐゴシック" pitchFamily="-97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Corbel" pitchFamily="-97" charset="0"/>
          <a:ea typeface="ＭＳ Ｐゴシック" pitchFamily="-97" charset="-128"/>
          <a:cs typeface="ＭＳ Ｐゴシック" pitchFamily="-97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Corbel" pitchFamily="-97" charset="0"/>
          <a:ea typeface="ＭＳ Ｐゴシック" pitchFamily="-97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Corbel" pitchFamily="-97" charset="0"/>
          <a:ea typeface="ＭＳ Ｐゴシック" pitchFamily="-97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Corbel" pitchFamily="-97" charset="0"/>
          <a:ea typeface="ＭＳ Ｐゴシック" pitchFamily="-97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Corbel" pitchFamily="-97" charset="0"/>
          <a:ea typeface="ＭＳ Ｐゴシック" pitchFamily="-97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Wingdings" pitchFamily="-97" charset="2"/>
        <a:buChar char=""/>
        <a:defRPr sz="24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ＭＳ Ｐゴシック" pitchFamily="-97" charset="-128"/>
          <a:cs typeface="ＭＳ Ｐゴシック" pitchFamily="-97" charset="-128"/>
        </a:defRPr>
      </a:lvl1pPr>
      <a:lvl2pPr marL="685800" indent="-3365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-97" charset="2"/>
        <a:buChar char=""/>
        <a:defRPr sz="22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ＭＳ Ｐゴシック" pitchFamily="-97" charset="-128"/>
          <a:cs typeface="+mn-cs"/>
        </a:defRPr>
      </a:lvl2pPr>
      <a:lvl3pPr marL="1035050" indent="-3492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Wingdings" pitchFamily="-97" charset="2"/>
        <a:buChar char=""/>
        <a:defRPr sz="20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ＭＳ Ｐゴシック" pitchFamily="-97" charset="-128"/>
          <a:cs typeface="+mn-cs"/>
        </a:defRPr>
      </a:lvl3pPr>
      <a:lvl4pPr marL="1371600" indent="-3365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-97" charset="2"/>
        <a:buChar char=""/>
        <a:defRPr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ＭＳ Ｐゴシック" pitchFamily="-97" charset="-128"/>
          <a:cs typeface="+mn-cs"/>
        </a:defRPr>
      </a:lvl4pPr>
      <a:lvl5pPr marL="1720850" indent="-3492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Wingdings" pitchFamily="-97" charset="2"/>
        <a:buChar char=""/>
        <a:defRPr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ＭＳ Ｐゴシック" pitchFamily="-97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6.xml"/><Relationship Id="rId1" Type="http://schemas.openxmlformats.org/officeDocument/2006/relationships/video" Target="file:///C:\Jons%20Folder\Personal\Metrocrest\Pediatric%20Emergencies\videos\grunting.avi" TargetMode="Externa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9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8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5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5.xml"/><Relationship Id="rId1" Type="http://schemas.openxmlformats.org/officeDocument/2006/relationships/video" Target="file:///C:\Jons%20Folder\Personal\Metrocrest\Pediatric%20Emergencies\videos\grunting.avi" TargetMode="Externa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3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wmf"/><Relationship Id="rId1" Type="http://schemas.openxmlformats.org/officeDocument/2006/relationships/slideLayout" Target="../slideLayouts/slideLayout6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026"/>
          <p:cNvSpPr>
            <a:spLocks noGrp="1" noRot="1" noChangeArrowheads="1"/>
          </p:cNvSpPr>
          <p:nvPr>
            <p:ph type="ctrTitle"/>
          </p:nvPr>
        </p:nvSpPr>
        <p:spPr>
          <a:xfrm>
            <a:off x="4114800" y="1573213"/>
            <a:ext cx="4910138" cy="2130425"/>
          </a:xfrm>
        </p:spPr>
        <p:txBody>
          <a:bodyPr/>
          <a:lstStyle/>
          <a:p>
            <a:r>
              <a:rPr lang="en-US" sz="4300" smtClean="0">
                <a:effectLst>
                  <a:outerShdw blurRad="38100" dist="38100" dir="2700000" algn="tl">
                    <a:srgbClr val="0064E2"/>
                  </a:outerShdw>
                </a:effectLst>
                <a:ea typeface="ＭＳ Ｐゴシック" pitchFamily="-97" charset="-128"/>
              </a:rPr>
              <a:t>Pediatric Respiratory Emergencies</a:t>
            </a:r>
          </a:p>
        </p:txBody>
      </p:sp>
      <p:sp>
        <p:nvSpPr>
          <p:cNvPr id="4099" name="Rectangle 1027"/>
          <p:cNvSpPr>
            <a:spLocks noGrp="1" noRot="1" noChangeArrowheads="1"/>
          </p:cNvSpPr>
          <p:nvPr>
            <p:ph type="subTitle" idx="1"/>
          </p:nvPr>
        </p:nvSpPr>
        <p:spPr>
          <a:xfrm>
            <a:off x="4114800" y="3711575"/>
            <a:ext cx="4910138" cy="887413"/>
          </a:xfrm>
          <a:effectLst>
            <a:outerShdw blurRad="63500" dist="107763" dir="27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>
              <a:lnSpc>
                <a:spcPct val="90000"/>
              </a:lnSpc>
              <a:buFont typeface="Wingdings" pitchFamily="-97" charset="2"/>
              <a:buNone/>
            </a:pPr>
            <a:r>
              <a:rPr lang="en-US" smtClean="0">
                <a:solidFill>
                  <a:srgbClr val="FFFFFF"/>
                </a:solidFill>
                <a:effectLst>
                  <a:outerShdw blurRad="38100" dist="38100" dir="2700000" algn="tl">
                    <a:srgbClr val="0064E2"/>
                  </a:outerShdw>
                </a:effectLst>
                <a:ea typeface="ＭＳ Ｐゴシック" pitchFamily="-97" charset="-128"/>
              </a:rPr>
              <a:t>	</a:t>
            </a:r>
          </a:p>
          <a:p>
            <a:pPr>
              <a:lnSpc>
                <a:spcPct val="90000"/>
              </a:lnSpc>
              <a:buFont typeface="Wingdings" pitchFamily="-97" charset="2"/>
              <a:buNone/>
            </a:pPr>
            <a:r>
              <a:rPr lang="en-US" smtClean="0">
                <a:solidFill>
                  <a:srgbClr val="FFFFFF"/>
                </a:solidFill>
                <a:effectLst>
                  <a:outerShdw blurRad="38100" dist="38100" dir="2700000" algn="tl">
                    <a:srgbClr val="0064E2"/>
                  </a:outerShdw>
                </a:effectLst>
                <a:ea typeface="ＭＳ Ｐゴシック" pitchFamily="-97" charset="-128"/>
              </a:rPr>
              <a:t>Ritu Malik, MD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Respiratory Distress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idx="1"/>
          </p:nvPr>
        </p:nvSpPr>
        <p:spPr>
          <a:xfrm>
            <a:off x="457200" y="1735138"/>
            <a:ext cx="3932238" cy="742950"/>
          </a:xfrm>
        </p:spPr>
        <p:txBody>
          <a:bodyPr/>
          <a:lstStyle/>
          <a:p>
            <a:r>
              <a:rPr lang="en-US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Signs of Hypoxia</a:t>
            </a:r>
          </a:p>
        </p:txBody>
      </p:sp>
      <p:sp>
        <p:nvSpPr>
          <p:cNvPr id="152579" name="Rectangle 3"/>
          <p:cNvSpPr>
            <a:spLocks noGrp="1" noRot="1" noChangeArrowheads="1"/>
          </p:cNvSpPr>
          <p:nvPr>
            <p:ph sz="half" idx="2"/>
          </p:nvPr>
        </p:nvSpPr>
        <p:spPr>
          <a:xfrm>
            <a:off x="457200" y="2514600"/>
            <a:ext cx="3932238" cy="3522663"/>
          </a:xfrm>
        </p:spPr>
        <p:txBody>
          <a:bodyPr/>
          <a:lstStyle/>
          <a:p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Tachypnea/Bradypnea (late)</a:t>
            </a:r>
          </a:p>
          <a:p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Tachycardia/ Bradycardia (late)</a:t>
            </a:r>
          </a:p>
          <a:p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Palor</a:t>
            </a:r>
          </a:p>
          <a:p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Nasal flaring/ Retractions/ Abdominal breathing</a:t>
            </a:r>
          </a:p>
          <a:p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Grunting</a:t>
            </a:r>
          </a:p>
          <a:p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Fatigue</a:t>
            </a:r>
          </a:p>
          <a:p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Cyanosis (late)</a:t>
            </a:r>
          </a:p>
          <a:p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  <a:sym typeface="Wingdings" pitchFamily="-97" charset="2"/>
              </a:rPr>
              <a:t>Agitation/AMS (late)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3"/>
          </p:nvPr>
        </p:nvSpPr>
        <p:spPr>
          <a:xfrm>
            <a:off x="4754563" y="1735138"/>
            <a:ext cx="3932237" cy="742950"/>
          </a:xfrm>
        </p:spPr>
        <p:txBody>
          <a:bodyPr/>
          <a:lstStyle/>
          <a:p>
            <a:endParaRPr lang="en-US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29702" name="grunting.avi">
            <a:hlinkClick r:id="" action="ppaction://media"/>
          </p:cNvPr>
          <p:cNvPicPr>
            <a:picLocks noGrp="1" noChangeAspect="1" noChangeArrowheads="1"/>
          </p:cNvPicPr>
          <p:nvPr>
            <p:ph sz="quarter" idx="4"/>
            <a:quickTime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754563" y="2801938"/>
            <a:ext cx="3930650" cy="2947987"/>
          </a:xfrm>
          <a:noFill/>
          <a:ln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938" fill="hold"/>
                                        <p:tgtEl>
                                          <p:spTgt spid="2970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970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97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970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702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Grp="1" noRot="1" noChangeArrowheads="1"/>
          </p:cNvSpPr>
          <p:nvPr>
            <p:ph type="title" sz="quarter"/>
          </p:nvPr>
        </p:nvSpPr>
        <p:spPr>
          <a:xfrm>
            <a:off x="1143000" y="3048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Respiratory Distress</a:t>
            </a:r>
          </a:p>
        </p:txBody>
      </p:sp>
      <p:pic>
        <p:nvPicPr>
          <p:cNvPr id="28675" name="Picture 3" descr="06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1295400"/>
            <a:ext cx="3457575" cy="5562600"/>
          </a:xfrm>
        </p:spPr>
      </p:pic>
      <p:pic>
        <p:nvPicPr>
          <p:cNvPr id="28676" name="Picture 4" descr="04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876800" y="1998663"/>
            <a:ext cx="4267200" cy="3251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Respiratory Distress</a:t>
            </a:r>
          </a:p>
        </p:txBody>
      </p:sp>
      <p:pic>
        <p:nvPicPr>
          <p:cNvPr id="16" name="Picture Placeholder 15" descr="boyrespdistress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-1825" b="-1825"/>
          <a:stretch>
            <a:fillRect/>
          </a:stretch>
        </p:blipFill>
        <p:spPr>
          <a:xfrm>
            <a:off x="762000" y="1981200"/>
            <a:ext cx="2971800" cy="304165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pic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267200" y="2362200"/>
            <a:ext cx="4876800" cy="4267200"/>
          </a:xfrm>
        </p:spPr>
        <p:txBody>
          <a:bodyPr/>
          <a:lstStyle/>
          <a:p>
            <a:pPr algn="ctr">
              <a:buFont typeface="Wingdings" pitchFamily="-97" charset="2"/>
              <a:buNone/>
            </a:pPr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Causes</a:t>
            </a:r>
          </a:p>
          <a:p>
            <a:pPr algn="ctr">
              <a:buFont typeface="Wingdings" pitchFamily="-97" charset="2"/>
              <a:buNone/>
            </a:pPr>
            <a:endParaRPr lang="en-US" smtClean="0">
              <a:effectLst>
                <a:outerShdw blurRad="38100" dist="38100" dir="2700000" algn="tl">
                  <a:srgbClr val="0064E2"/>
                </a:outerShdw>
              </a:effectLst>
            </a:endParaRPr>
          </a:p>
          <a:p>
            <a:pPr lvl="1" algn="ctr">
              <a:buFont typeface="Wingdings" pitchFamily="-97" charset="2"/>
              <a:buNone/>
            </a:pPr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Upper Airway Obstruction</a:t>
            </a:r>
          </a:p>
          <a:p>
            <a:pPr lvl="1" algn="ctr">
              <a:buFont typeface="Wingdings" pitchFamily="-97" charset="2"/>
              <a:buNone/>
            </a:pPr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Lower Airway Obstruction</a:t>
            </a:r>
          </a:p>
          <a:p>
            <a:pPr lvl="1" algn="ctr">
              <a:buFont typeface="Wingdings" pitchFamily="-97" charset="2"/>
              <a:buNone/>
            </a:pPr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Parenchymal Disease</a:t>
            </a:r>
          </a:p>
          <a:p>
            <a:pPr lvl="1" algn="ctr">
              <a:buFont typeface="Wingdings" pitchFamily="-97" charset="2"/>
              <a:buNone/>
            </a:pPr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Disordered Control of Breathing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Respiratory Emergencies</a:t>
            </a:r>
          </a:p>
        </p:txBody>
      </p:sp>
      <p:sp>
        <p:nvSpPr>
          <p:cNvPr id="153603" name="Rectangle 3"/>
          <p:cNvSpPr>
            <a:spLocks noGrp="1" noRot="1" noChangeArrowheads="1"/>
          </p:cNvSpPr>
          <p:nvPr>
            <p:ph sz="half" idx="1"/>
          </p:nvPr>
        </p:nvSpPr>
        <p:spPr>
          <a:xfrm>
            <a:off x="457200" y="2057400"/>
            <a:ext cx="3932238" cy="38862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Upper Airway Obstruction</a:t>
            </a:r>
          </a:p>
          <a:p>
            <a:pPr lvl="1"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Croup	</a:t>
            </a:r>
          </a:p>
          <a:p>
            <a:pPr lvl="1"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Epiglottitis</a:t>
            </a:r>
          </a:p>
          <a:p>
            <a:pPr lvl="1"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Foreign Body Aspiration</a:t>
            </a:r>
          </a:p>
          <a:p>
            <a:pPr lvl="1"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Anaphylaxis</a:t>
            </a:r>
          </a:p>
          <a:p>
            <a:pPr lvl="1"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Peritonsillar or retropharyngeal abscess	</a:t>
            </a:r>
          </a:p>
          <a:p>
            <a:pPr eaLnBrk="1" hangingPunct="1"/>
            <a:r>
              <a:rPr lang="en-US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Lower Airway Obstruction</a:t>
            </a:r>
          </a:p>
          <a:p>
            <a:pPr lvl="1"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Asthma</a:t>
            </a:r>
          </a:p>
          <a:p>
            <a:pPr lvl="1"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Bronchiolitis</a:t>
            </a:r>
          </a:p>
          <a:p>
            <a:pPr eaLnBrk="1" hangingPunct="1"/>
            <a:endParaRPr lang="en-US" smtClean="0">
              <a:effectLst>
                <a:outerShdw blurRad="38100" dist="38100" dir="2700000" algn="tl">
                  <a:srgbClr val="0064E2"/>
                </a:outerShdw>
              </a:effectLst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4563" y="2057400"/>
            <a:ext cx="3932237" cy="37338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Lung Tissue Disease</a:t>
            </a:r>
          </a:p>
          <a:p>
            <a:pPr lvl="1"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Pneumonia</a:t>
            </a:r>
          </a:p>
          <a:p>
            <a:pPr lvl="1"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Pulm Edema</a:t>
            </a:r>
          </a:p>
          <a:p>
            <a:pPr lvl="2"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CHF</a:t>
            </a:r>
          </a:p>
          <a:p>
            <a:pPr lvl="2"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ARDS</a:t>
            </a:r>
          </a:p>
          <a:p>
            <a:pPr lvl="2"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Sepsis</a:t>
            </a:r>
          </a:p>
          <a:p>
            <a:pPr lvl="2"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Pulm Contusions</a:t>
            </a:r>
          </a:p>
          <a:p>
            <a:pPr eaLnBrk="1" hangingPunct="1"/>
            <a:r>
              <a:rPr lang="en-US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Disordered Control of Breathing</a:t>
            </a:r>
          </a:p>
          <a:p>
            <a:pPr lvl="1"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Neurologic Disorders</a:t>
            </a:r>
          </a:p>
          <a:p>
            <a:pPr lvl="2" eaLnBrk="1" hangingPunct="1"/>
            <a:endParaRPr lang="en-US" smtClean="0">
              <a:effectLst>
                <a:outerShdw blurRad="38100" dist="38100" dir="2700000" algn="tl">
                  <a:srgbClr val="0064E2"/>
                </a:outerShdw>
              </a:effectLst>
            </a:endParaRPr>
          </a:p>
          <a:p>
            <a:pPr lvl="2" eaLnBrk="1" hangingPunct="1"/>
            <a:endParaRPr lang="en-US" smtClean="0">
              <a:effectLst>
                <a:outerShdw blurRad="38100" dist="38100" dir="2700000" algn="tl">
                  <a:srgbClr val="0064E2"/>
                </a:outerShdw>
              </a:effectLst>
            </a:endParaRPr>
          </a:p>
          <a:p>
            <a:pPr lvl="1" eaLnBrk="1" hangingPunct="1"/>
            <a:endParaRPr lang="en-US" smtClean="0">
              <a:effectLst>
                <a:outerShdw blurRad="38100" dist="38100" dir="2700000" algn="tl">
                  <a:srgbClr val="0064E2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1905000" y="2057400"/>
            <a:ext cx="7119938" cy="1646238"/>
          </a:xfrm>
        </p:spPr>
        <p:txBody>
          <a:bodyPr/>
          <a:lstStyle/>
          <a:p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  <a:ea typeface="ＭＳ Ｐゴシック" pitchFamily="-97" charset="-128"/>
              </a:rPr>
              <a:t>Laryngotracheobronchitis</a:t>
            </a:r>
          </a:p>
        </p:txBody>
      </p:sp>
      <p:sp>
        <p:nvSpPr>
          <p:cNvPr id="154627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4114800" y="3711575"/>
            <a:ext cx="4910138" cy="887413"/>
          </a:xfrm>
        </p:spPr>
        <p:txBody>
          <a:bodyPr/>
          <a:lstStyle/>
          <a:p>
            <a:pPr>
              <a:buFont typeface="Wingdings" pitchFamily="-97" charset="2"/>
              <a:buNone/>
            </a:pPr>
            <a:r>
              <a:rPr lang="en-US" sz="4000" smtClean="0">
                <a:solidFill>
                  <a:srgbClr val="FFFFFF"/>
                </a:solidFill>
                <a:effectLst>
                  <a:outerShdw blurRad="38100" dist="38100" dir="2700000" algn="tl">
                    <a:srgbClr val="0064E2"/>
                  </a:outerShdw>
                </a:effectLst>
                <a:ea typeface="ＭＳ Ｐゴシック" pitchFamily="-97" charset="-128"/>
              </a:rPr>
              <a:t>Croup</a:t>
            </a:r>
            <a:endParaRPr lang="en-US" smtClean="0">
              <a:solidFill>
                <a:srgbClr val="FFFFFF"/>
              </a:solidFill>
              <a:effectLst>
                <a:outerShdw blurRad="38100" dist="38100" dir="2700000" algn="tl">
                  <a:srgbClr val="0064E2"/>
                </a:outerShdw>
              </a:effectLst>
              <a:ea typeface="ＭＳ Ｐゴシック" pitchFamily="-97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981200" y="228600"/>
            <a:ext cx="6831013" cy="1325563"/>
          </a:xfrm>
        </p:spPr>
        <p:txBody>
          <a:bodyPr/>
          <a:lstStyle/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Croup: Incidence</a:t>
            </a:r>
          </a:p>
        </p:txBody>
      </p:sp>
      <p:sp>
        <p:nvSpPr>
          <p:cNvPr id="15667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533400" y="1828800"/>
            <a:ext cx="4495800" cy="24384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000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3 months to 6 years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900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Mean is 18 months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Males &gt; Females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Fall, Early winter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Most common form of airway obstruction or stridor in 6mo-6yrs</a:t>
            </a:r>
          </a:p>
        </p:txBody>
      </p:sp>
      <p:pic>
        <p:nvPicPr>
          <p:cNvPr id="35844" name="Picture 7" descr="crou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81600" y="2209800"/>
            <a:ext cx="3429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Croup: Pathophysiology</a:t>
            </a:r>
            <a:endParaRPr lang="en-US" smtClean="0">
              <a:effectLst>
                <a:outerShdw blurRad="38100" dist="38100" dir="2700000" algn="tl">
                  <a:srgbClr val="0064E2"/>
                </a:outerShdw>
              </a:effectLst>
            </a:endParaRPr>
          </a:p>
        </p:txBody>
      </p:sp>
      <p:sp>
        <p:nvSpPr>
          <p:cNvPr id="15565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4648200" y="2286000"/>
            <a:ext cx="4267200" cy="4038600"/>
          </a:xfrm>
        </p:spPr>
        <p:txBody>
          <a:bodyPr/>
          <a:lstStyle/>
          <a:p>
            <a:pPr eaLnBrk="1" hangingPunct="1"/>
            <a:r>
              <a:rPr lang="en-US" sz="2800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Viral infection (parainfluenza)</a:t>
            </a:r>
          </a:p>
          <a:p>
            <a:pPr eaLnBrk="1" hangingPunct="1"/>
            <a:r>
              <a:rPr lang="en-US" sz="2800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Affects larynx, trachea</a:t>
            </a:r>
          </a:p>
          <a:p>
            <a:pPr eaLnBrk="1" hangingPunct="1"/>
            <a:r>
              <a:rPr lang="en-US" sz="2800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Subglottic edema; Air flow obstruction</a:t>
            </a:r>
            <a:endParaRPr lang="en-US" smtClean="0">
              <a:effectLst>
                <a:outerShdw blurRad="38100" dist="38100" dir="2700000" algn="tl">
                  <a:srgbClr val="0064E2"/>
                </a:outerShdw>
              </a:effectLst>
            </a:endParaRPr>
          </a:p>
        </p:txBody>
      </p:sp>
      <p:pic>
        <p:nvPicPr>
          <p:cNvPr id="36868" name="Picture 5" descr="kid%2520with%2520crou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1981200"/>
            <a:ext cx="3657600" cy="364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Croup: Signs/Symptoms</a:t>
            </a:r>
          </a:p>
        </p:txBody>
      </p:sp>
      <p:sp>
        <p:nvSpPr>
          <p:cNvPr id="157699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066800" y="1981200"/>
            <a:ext cx="7699375" cy="4648200"/>
          </a:xfrm>
        </p:spPr>
        <p:txBody>
          <a:bodyPr/>
          <a:lstStyle/>
          <a:p>
            <a:pPr eaLnBrk="1" hangingPunct="1">
              <a:lnSpc>
                <a:spcPct val="70000"/>
              </a:lnSpc>
            </a:pPr>
            <a:endParaRPr lang="en-US" sz="1900" smtClean="0">
              <a:effectLst>
                <a:outerShdw blurRad="38100" dist="38100" dir="2700000" algn="tl">
                  <a:srgbClr val="0064E2"/>
                </a:outerShdw>
              </a:effectLst>
            </a:endParaRPr>
          </a:p>
          <a:p>
            <a:pPr eaLnBrk="1" hangingPunct="1">
              <a:lnSpc>
                <a:spcPct val="70000"/>
              </a:lnSpc>
            </a:pPr>
            <a:r>
              <a:rPr lang="en-US" sz="1900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“Cold” symptoms-1-5 day prodrome with cough/coryza</a:t>
            </a:r>
          </a:p>
          <a:p>
            <a:pPr eaLnBrk="1" hangingPunct="1">
              <a:lnSpc>
                <a:spcPct val="70000"/>
              </a:lnSpc>
            </a:pPr>
            <a:r>
              <a:rPr lang="en-US" sz="1900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Low grade fever</a:t>
            </a:r>
          </a:p>
          <a:p>
            <a:pPr eaLnBrk="1" hangingPunct="1">
              <a:lnSpc>
                <a:spcPct val="70000"/>
              </a:lnSpc>
            </a:pPr>
            <a:r>
              <a:rPr lang="en-US" sz="1900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Non toxic</a:t>
            </a:r>
          </a:p>
          <a:p>
            <a:pPr eaLnBrk="1" hangingPunct="1">
              <a:lnSpc>
                <a:spcPct val="70000"/>
              </a:lnSpc>
            </a:pPr>
            <a:r>
              <a:rPr lang="en-US" sz="1900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No drooling</a:t>
            </a:r>
          </a:p>
          <a:p>
            <a:pPr eaLnBrk="1" hangingPunct="1">
              <a:lnSpc>
                <a:spcPct val="70000"/>
              </a:lnSpc>
            </a:pPr>
            <a:r>
              <a:rPr lang="en-US" sz="1900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Stridor (increases with agitation)</a:t>
            </a:r>
          </a:p>
          <a:p>
            <a:pPr eaLnBrk="1" hangingPunct="1">
              <a:lnSpc>
                <a:spcPct val="70000"/>
              </a:lnSpc>
            </a:pPr>
            <a:r>
              <a:rPr lang="en-US" sz="1900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“Barking” cough</a:t>
            </a:r>
          </a:p>
          <a:p>
            <a:pPr eaLnBrk="1" hangingPunct="1">
              <a:lnSpc>
                <a:spcPct val="70000"/>
              </a:lnSpc>
            </a:pPr>
            <a:r>
              <a:rPr lang="en-US" sz="1900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Hoarse voice</a:t>
            </a:r>
          </a:p>
          <a:p>
            <a:pPr eaLnBrk="1" hangingPunct="1">
              <a:lnSpc>
                <a:spcPct val="70000"/>
              </a:lnSpc>
            </a:pPr>
            <a:r>
              <a:rPr lang="en-US" sz="1900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Wheezing/crackles</a:t>
            </a:r>
          </a:p>
          <a:p>
            <a:pPr eaLnBrk="1" hangingPunct="1">
              <a:lnSpc>
                <a:spcPct val="70000"/>
              </a:lnSpc>
            </a:pPr>
            <a:r>
              <a:rPr lang="en-US" sz="1900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Symptoms increase at night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Croup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457200" y="1735138"/>
            <a:ext cx="3932238" cy="2379662"/>
          </a:xfrm>
        </p:spPr>
        <p:txBody>
          <a:bodyPr/>
          <a:lstStyle/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Steeple 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838200" y="3657600"/>
            <a:ext cx="3932238" cy="1752600"/>
          </a:xfrm>
        </p:spPr>
        <p:txBody>
          <a:bodyPr/>
          <a:lstStyle/>
          <a:p>
            <a:pPr lvl="1"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Subglottic narrowing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xfrm>
            <a:off x="4754563" y="1735138"/>
            <a:ext cx="3932237" cy="742950"/>
          </a:xfrm>
        </p:spPr>
        <p:txBody>
          <a:bodyPr/>
          <a:lstStyle/>
          <a:p>
            <a:pPr eaLnBrk="1" hangingPunct="1"/>
            <a:endParaRPr lang="en-US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38918" name="Content Placeholder 8" descr="steeple sign1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rcRect l="-7779" r="-7779"/>
          <a:stretch>
            <a:fillRect/>
          </a:stretch>
        </p:blipFill>
        <p:spPr bwMode="auto">
          <a:xfrm>
            <a:off x="4572000" y="1752600"/>
            <a:ext cx="3932238" cy="4648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Croup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5257800" y="2057400"/>
            <a:ext cx="3048000" cy="838200"/>
          </a:xfrm>
        </p:spPr>
        <p:txBody>
          <a:bodyPr/>
          <a:lstStyle/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Mild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5410200" y="3048000"/>
            <a:ext cx="3170238" cy="2913063"/>
          </a:xfrm>
        </p:spPr>
        <p:txBody>
          <a:bodyPr/>
          <a:lstStyle/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Occasional barking cough</a:t>
            </a:r>
          </a:p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No stridor</a:t>
            </a:r>
          </a:p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No retractions</a:t>
            </a:r>
          </a:p>
        </p:txBody>
      </p:sp>
      <p:pic>
        <p:nvPicPr>
          <p:cNvPr id="43013" name="Content Placeholder 11" descr="croup cough.jpg"/>
          <p:cNvPicPr>
            <a:picLocks noGrp="1" noChangeAspect="1"/>
          </p:cNvPicPr>
          <p:nvPr>
            <p:ph sz="quarter" idx="4"/>
          </p:nvPr>
        </p:nvPicPr>
        <p:blipFill>
          <a:blip r:embed="rId2"/>
          <a:srcRect l="-15381" r="-15381"/>
          <a:stretch>
            <a:fillRect/>
          </a:stretch>
        </p:blipFill>
        <p:spPr bwMode="auto">
          <a:xfrm>
            <a:off x="304800" y="1981200"/>
            <a:ext cx="5257800" cy="3352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Objectives</a:t>
            </a:r>
          </a:p>
        </p:txBody>
      </p:sp>
      <p:sp>
        <p:nvSpPr>
          <p:cNvPr id="143363" name="Rectangle 3"/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List and treat some respiratory emergencies that children suffer from</a:t>
            </a:r>
          </a:p>
          <a:p>
            <a:pPr lvl="1"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Croup</a:t>
            </a:r>
          </a:p>
          <a:p>
            <a:pPr lvl="1"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Epiglottitis</a:t>
            </a:r>
          </a:p>
          <a:p>
            <a:pPr lvl="1"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Foreign Body Aspiration</a:t>
            </a:r>
          </a:p>
          <a:p>
            <a:pPr lvl="1"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Asthma</a:t>
            </a:r>
          </a:p>
          <a:p>
            <a:pPr lvl="1"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Bronchiolitis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Croup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457200" y="1735138"/>
            <a:ext cx="3932238" cy="742950"/>
          </a:xfrm>
        </p:spPr>
        <p:txBody>
          <a:bodyPr/>
          <a:lstStyle/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Moderate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457200" y="2514600"/>
            <a:ext cx="3932238" cy="3522663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Stridor at rest</a:t>
            </a:r>
          </a:p>
          <a:p>
            <a:pPr eaLnBrk="1" hangingPunct="1"/>
            <a:r>
              <a:rPr lang="en-US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Retractions</a:t>
            </a:r>
          </a:p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Good distal air entry</a:t>
            </a:r>
          </a:p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No Agitation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xfrm>
            <a:off x="4754563" y="1735138"/>
            <a:ext cx="3932237" cy="742950"/>
          </a:xfrm>
        </p:spPr>
        <p:txBody>
          <a:bodyPr/>
          <a:lstStyle/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Severe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4754563" y="2514600"/>
            <a:ext cx="3932237" cy="3522663"/>
          </a:xfrm>
        </p:spPr>
        <p:txBody>
          <a:bodyPr/>
          <a:lstStyle/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Stridor at rest</a:t>
            </a:r>
          </a:p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Retractions</a:t>
            </a:r>
          </a:p>
          <a:p>
            <a:pPr eaLnBrk="1" hangingPunct="1"/>
            <a:r>
              <a:rPr lang="en-US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Diminished Air Entry</a:t>
            </a:r>
          </a:p>
          <a:p>
            <a:pPr eaLnBrk="1" hangingPunct="1"/>
            <a:r>
              <a:rPr lang="en-US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Agitation</a:t>
            </a:r>
          </a:p>
          <a:p>
            <a:pPr lvl="1" eaLnBrk="1" hangingPunct="1">
              <a:buFont typeface="Wingdings" pitchFamily="-97" charset="2"/>
              <a:buNone/>
            </a:pPr>
            <a:endParaRPr lang="en-US" smtClean="0">
              <a:effectLst>
                <a:outerShdw blurRad="38100" dist="38100" dir="2700000" algn="tl">
                  <a:srgbClr val="0064E2"/>
                </a:outerShdw>
              </a:effectLst>
            </a:endParaRPr>
          </a:p>
          <a:p>
            <a:pPr lvl="1" eaLnBrk="1" hangingPunct="1"/>
            <a:endParaRPr lang="en-US" smtClean="0">
              <a:effectLst>
                <a:outerShdw blurRad="38100" dist="38100" dir="2700000" algn="tl">
                  <a:srgbClr val="0064E2"/>
                </a:outerShdw>
              </a:effectLst>
            </a:endParaRPr>
          </a:p>
          <a:p>
            <a:pPr lvl="1" eaLnBrk="1" hangingPunct="1"/>
            <a:endParaRPr lang="en-US" smtClean="0">
              <a:effectLst>
                <a:outerShdw blurRad="38100" dist="38100" dir="2700000" algn="tl">
                  <a:srgbClr val="0064E2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Impending Respiratory Failure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914400" y="2209800"/>
            <a:ext cx="8229600" cy="3962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Poor Air Movement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Lethargy/Decreased LOC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Dusky skin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Decreased O2 sat</a:t>
            </a:r>
          </a:p>
          <a:p>
            <a:pPr eaLnBrk="1" hangingPunct="1">
              <a:lnSpc>
                <a:spcPct val="90000"/>
              </a:lnSpc>
            </a:pPr>
            <a:endParaRPr lang="en-US" smtClean="0">
              <a:effectLst>
                <a:outerShdw blurRad="38100" dist="38100" dir="2700000" algn="tl">
                  <a:srgbClr val="0064E2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Mild Croup</a:t>
            </a:r>
          </a:p>
        </p:txBody>
      </p:sp>
      <p:sp>
        <p:nvSpPr>
          <p:cNvPr id="158723" name="Rectangle 3"/>
          <p:cNvSpPr>
            <a:spLocks noGrp="1" noRot="1" noChangeArrowheads="1"/>
          </p:cNvSpPr>
          <p:nvPr>
            <p:ph sz="half" idx="1"/>
          </p:nvPr>
        </p:nvSpPr>
        <p:spPr>
          <a:xfrm>
            <a:off x="457200" y="2057400"/>
            <a:ext cx="3932238" cy="3979863"/>
          </a:xfrm>
        </p:spPr>
        <p:txBody>
          <a:bodyPr/>
          <a:lstStyle/>
          <a:p>
            <a:pPr lvl="1" eaLnBrk="1" hangingPunct="1"/>
            <a:r>
              <a:rPr lang="en-US" smtClean="0">
                <a:solidFill>
                  <a:srgbClr val="FFFFFF"/>
                </a:solidFill>
                <a:effectLst>
                  <a:outerShdw blurRad="38100" dist="38100" dir="2700000" algn="tl">
                    <a:srgbClr val="0064E2"/>
                  </a:outerShdw>
                </a:effectLst>
              </a:rPr>
              <a:t>Reassurance</a:t>
            </a:r>
          </a:p>
          <a:p>
            <a:pPr lvl="1" eaLnBrk="1" hangingPunct="1"/>
            <a:r>
              <a:rPr lang="en-US" smtClean="0">
                <a:solidFill>
                  <a:srgbClr val="FFFFFF"/>
                </a:solidFill>
                <a:effectLst>
                  <a:outerShdw blurRad="38100" dist="38100" dir="2700000" algn="tl">
                    <a:srgbClr val="0064E2"/>
                  </a:outerShdw>
                </a:effectLst>
              </a:rPr>
              <a:t>Cool Mist</a:t>
            </a:r>
          </a:p>
          <a:p>
            <a:pPr lvl="1" eaLnBrk="1" hangingPunct="1"/>
            <a:r>
              <a:rPr lang="en-US" smtClean="0">
                <a:solidFill>
                  <a:srgbClr val="FFFFFF"/>
                </a:solidFill>
                <a:effectLst>
                  <a:outerShdw blurRad="38100" dist="38100" dir="2700000" algn="tl">
                    <a:srgbClr val="0064E2"/>
                  </a:outerShdw>
                </a:effectLst>
              </a:rPr>
              <a:t>Hydration</a:t>
            </a:r>
          </a:p>
          <a:p>
            <a:pPr lvl="1" eaLnBrk="1" hangingPunct="1"/>
            <a:r>
              <a:rPr lang="en-US" smtClean="0">
                <a:solidFill>
                  <a:srgbClr val="FFFFFF"/>
                </a:solidFill>
                <a:effectLst>
                  <a:outerShdw blurRad="38100" dist="38100" dir="2700000" algn="tl">
                    <a:srgbClr val="0064E2"/>
                  </a:outerShdw>
                </a:effectLst>
              </a:rPr>
              <a:t>Fever Control</a:t>
            </a:r>
          </a:p>
          <a:p>
            <a:pPr lvl="1" eaLnBrk="1" hangingPunct="1"/>
            <a:r>
              <a:rPr lang="en-US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Consider a single dose of Dexamethasone</a:t>
            </a:r>
          </a:p>
        </p:txBody>
      </p:sp>
      <p:pic>
        <p:nvPicPr>
          <p:cNvPr id="46084" name="Picture Placeholder 4" descr="croup cartoon.gif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t="-606" b="-606"/>
          <a:stretch>
            <a:fillRect/>
          </a:stretch>
        </p:blipFill>
        <p:spPr bwMode="auto">
          <a:xfrm>
            <a:off x="4754563" y="2057400"/>
            <a:ext cx="3932237" cy="39798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Croup: Management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idx="1"/>
          </p:nvPr>
        </p:nvSpPr>
        <p:spPr>
          <a:xfrm>
            <a:off x="457200" y="1735138"/>
            <a:ext cx="3932238" cy="742950"/>
          </a:xfrm>
        </p:spPr>
        <p:txBody>
          <a:bodyPr/>
          <a:lstStyle/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Severe Croup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514600"/>
            <a:ext cx="3932238" cy="3522663"/>
          </a:xfrm>
        </p:spPr>
        <p:txBody>
          <a:bodyPr/>
          <a:lstStyle/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Humidified high concentration oxygen</a:t>
            </a:r>
          </a:p>
          <a:p>
            <a:pPr eaLnBrk="1" hangingPunct="1"/>
            <a:r>
              <a:rPr lang="en-US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Nebulized Racemic Epi </a:t>
            </a:r>
          </a:p>
          <a:p>
            <a:pPr lvl="1"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2.25% Solution</a:t>
            </a:r>
          </a:p>
          <a:p>
            <a:pPr lvl="2"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0.05 ml/kg ( max 0.5 ml)</a:t>
            </a:r>
          </a:p>
          <a:p>
            <a:pPr lvl="1"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Observe 2 hours for rebound</a:t>
            </a:r>
          </a:p>
          <a:p>
            <a:pPr eaLnBrk="1" hangingPunct="1"/>
            <a:r>
              <a:rPr lang="en-US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Dexamethasone </a:t>
            </a:r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(po/ iv/im)</a:t>
            </a:r>
          </a:p>
          <a:p>
            <a:pPr lvl="1"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0.6mg/kg </a:t>
            </a:r>
          </a:p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Consider </a:t>
            </a:r>
            <a:r>
              <a:rPr lang="en-US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Heliox </a:t>
            </a:r>
          </a:p>
          <a:p>
            <a:pPr lvl="1" eaLnBrk="1" hangingPunct="1"/>
            <a:endParaRPr lang="en-US" smtClean="0">
              <a:effectLst>
                <a:outerShdw blurRad="38100" dist="38100" dir="2700000" algn="tl">
                  <a:srgbClr val="0064E2"/>
                </a:outerShdw>
              </a:effectLst>
            </a:endParaRPr>
          </a:p>
          <a:p>
            <a:pPr eaLnBrk="1" hangingPunct="1"/>
            <a:endParaRPr lang="en-US" smtClean="0">
              <a:effectLst>
                <a:outerShdw blurRad="38100" dist="38100" dir="2700000" algn="tl">
                  <a:srgbClr val="0064E2"/>
                </a:outerShdw>
              </a:effectLst>
            </a:endParaRP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3"/>
          </p:nvPr>
        </p:nvSpPr>
        <p:spPr>
          <a:xfrm>
            <a:off x="4800600" y="1828800"/>
            <a:ext cx="3932238" cy="742950"/>
          </a:xfrm>
        </p:spPr>
        <p:txBody>
          <a:bodyPr/>
          <a:lstStyle/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Impending Resp Failure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563" y="2514600"/>
            <a:ext cx="3932237" cy="3522663"/>
          </a:xfrm>
        </p:spPr>
        <p:txBody>
          <a:bodyPr/>
          <a:lstStyle/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High Flow O2</a:t>
            </a:r>
          </a:p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Assist Ventilations</a:t>
            </a:r>
          </a:p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Anticipate the need for ETT</a:t>
            </a:r>
          </a:p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Prepare for a surgical Airway</a:t>
            </a:r>
          </a:p>
          <a:p>
            <a:pPr lvl="1" eaLnBrk="1" hangingPunct="1"/>
            <a:endParaRPr lang="en-US" smtClean="0">
              <a:effectLst>
                <a:outerShdw blurRad="38100" dist="38100" dir="2700000" algn="tl">
                  <a:srgbClr val="0064E2"/>
                </a:outerShdw>
              </a:effectLst>
            </a:endParaRPr>
          </a:p>
          <a:p>
            <a:pPr lvl="1" eaLnBrk="1" hangingPunct="1"/>
            <a:endParaRPr lang="en-US" smtClean="0">
              <a:effectLst>
                <a:outerShdw blurRad="38100" dist="38100" dir="2700000" algn="tl">
                  <a:srgbClr val="0064E2"/>
                </a:outerShdw>
              </a:effectLst>
            </a:endParaRPr>
          </a:p>
          <a:p>
            <a:pPr eaLnBrk="1" hangingPunct="1"/>
            <a:endParaRPr lang="en-US" smtClean="0">
              <a:effectLst>
                <a:outerShdw blurRad="38100" dist="38100" dir="2700000" algn="tl">
                  <a:srgbClr val="0064E2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The good news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>
              <a:effectLst>
                <a:outerShdw blurRad="38100" dist="38100" dir="2700000" algn="tl">
                  <a:srgbClr val="0064E2"/>
                </a:outerShdw>
              </a:effectLst>
            </a:endParaRPr>
          </a:p>
          <a:p>
            <a:r>
              <a:rPr lang="en-US" smtClean="0">
                <a:solidFill>
                  <a:schemeClr val="accent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With aggressive ED  treatment most patients with croup do not require admission</a:t>
            </a:r>
          </a:p>
          <a:p>
            <a:endParaRPr lang="en-US" smtClean="0">
              <a:effectLst>
                <a:outerShdw blurRad="38100" dist="38100" dir="2700000" algn="tl">
                  <a:srgbClr val="0064E2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Croup Admissions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304800" y="1295400"/>
            <a:ext cx="4313238" cy="2514600"/>
          </a:xfrm>
        </p:spPr>
        <p:txBody>
          <a:bodyPr/>
          <a:lstStyle/>
          <a:p>
            <a:r>
              <a:rPr lang="en-US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Factors that increase the likelihood of admission</a:t>
            </a:r>
          </a:p>
          <a:p>
            <a:endParaRPr lang="en-US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457200" y="2743200"/>
            <a:ext cx="3932238" cy="3294063"/>
          </a:xfrm>
        </p:spPr>
        <p:txBody>
          <a:bodyPr/>
          <a:lstStyle/>
          <a:p>
            <a:endParaRPr lang="en-US" smtClean="0">
              <a:effectLst>
                <a:outerShdw blurRad="38100" dist="38100" dir="2700000" algn="tl">
                  <a:srgbClr val="0064E2"/>
                </a:outerShdw>
              </a:effectLst>
            </a:endParaRPr>
          </a:p>
          <a:p>
            <a:endParaRPr lang="en-US" smtClean="0">
              <a:effectLst>
                <a:outerShdw blurRad="38100" dist="38100" dir="2700000" algn="tl">
                  <a:srgbClr val="0064E2"/>
                </a:outerShdw>
              </a:effectLst>
            </a:endParaRPr>
          </a:p>
          <a:p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Poor response to initial treatment</a:t>
            </a:r>
          </a:p>
          <a:p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Stridor at rest </a:t>
            </a:r>
          </a:p>
          <a:p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Inadequate fluid intake</a:t>
            </a:r>
          </a:p>
          <a:p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Re-presentation to the ED within 24 hours</a:t>
            </a:r>
          </a:p>
          <a:p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Age less than 6 months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563" y="1735138"/>
            <a:ext cx="3932237" cy="742950"/>
          </a:xfrm>
        </p:spPr>
        <p:txBody>
          <a:bodyPr/>
          <a:lstStyle/>
          <a:p>
            <a:endParaRPr lang="en-US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563" y="2819400"/>
            <a:ext cx="3932237" cy="3217863"/>
          </a:xfrm>
        </p:spPr>
        <p:txBody>
          <a:bodyPr/>
          <a:lstStyle/>
          <a:p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Hx of severe obstruction before presentation</a:t>
            </a:r>
          </a:p>
          <a:p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Hx of previous severe croup</a:t>
            </a:r>
          </a:p>
          <a:p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Known structural airway anomaly (eg, subglottic stenosis)</a:t>
            </a:r>
          </a:p>
          <a:p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Uncertain diagnosis</a:t>
            </a:r>
          </a:p>
          <a:p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Social Issues- parental anxiety/transport issues</a:t>
            </a:r>
          </a:p>
          <a:p>
            <a:endParaRPr lang="en-US" smtClean="0">
              <a:effectLst>
                <a:outerShdw blurRad="38100" dist="38100" dir="2700000" algn="tl">
                  <a:srgbClr val="0064E2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4114800" y="1573213"/>
            <a:ext cx="4910138" cy="2130425"/>
          </a:xfrm>
        </p:spPr>
        <p:txBody>
          <a:bodyPr/>
          <a:lstStyle/>
          <a:p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  <a:ea typeface="ＭＳ Ｐゴシック" pitchFamily="-97" charset="-128"/>
              </a:rPr>
              <a:t>Epiglottitis</a:t>
            </a:r>
          </a:p>
        </p:txBody>
      </p:sp>
      <p:sp>
        <p:nvSpPr>
          <p:cNvPr id="160771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4114800" y="3711575"/>
            <a:ext cx="4910138" cy="887413"/>
          </a:xfrm>
        </p:spPr>
        <p:txBody>
          <a:bodyPr/>
          <a:lstStyle/>
          <a:p>
            <a:pPr>
              <a:buFont typeface="Wingdings" pitchFamily="-97" charset="2"/>
              <a:buNone/>
            </a:pPr>
            <a:endParaRPr lang="en-US" smtClean="0">
              <a:solidFill>
                <a:srgbClr val="FFFFFF"/>
              </a:solidFill>
              <a:effectLst>
                <a:outerShdw blurRad="38100" dist="38100" dir="2700000" algn="tl">
                  <a:srgbClr val="0064E2"/>
                </a:outerShdw>
              </a:effectLst>
              <a:ea typeface="ＭＳ Ｐゴシック" pitchFamily="-97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143000" y="228600"/>
            <a:ext cx="7772400" cy="1143000"/>
          </a:xfrm>
        </p:spPr>
        <p:txBody>
          <a:bodyPr/>
          <a:lstStyle/>
          <a:p>
            <a:pPr eaLnBrk="1" hangingPunct="1"/>
            <a:r>
              <a:rPr lang="en-US" sz="4000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Epiglottitis: Pathophysiology</a:t>
            </a:r>
            <a:endParaRPr lang="en-US" smtClean="0">
              <a:effectLst>
                <a:outerShdw blurRad="38100" dist="38100" dir="2700000" algn="tl">
                  <a:srgbClr val="0064E2"/>
                </a:outerShdw>
              </a:effectLst>
            </a:endParaRPr>
          </a:p>
        </p:txBody>
      </p:sp>
      <p:sp>
        <p:nvSpPr>
          <p:cNvPr id="161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143000" y="1600200"/>
            <a:ext cx="7772400" cy="2362200"/>
          </a:xfrm>
        </p:spPr>
        <p:txBody>
          <a:bodyPr/>
          <a:lstStyle/>
          <a:p>
            <a:pPr eaLnBrk="1" hangingPunct="1"/>
            <a:r>
              <a:rPr lang="en-US" sz="2800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Bacterial infection (H.flu, staph, strep)</a:t>
            </a:r>
          </a:p>
          <a:p>
            <a:pPr eaLnBrk="1" hangingPunct="1"/>
            <a:r>
              <a:rPr lang="en-US" sz="2800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Affects epiglottis, adjacent pharyngeal tissue</a:t>
            </a:r>
          </a:p>
          <a:p>
            <a:pPr eaLnBrk="1" hangingPunct="1"/>
            <a:r>
              <a:rPr lang="en-US" sz="2800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Supraglottic edema</a:t>
            </a:r>
            <a:endParaRPr lang="en-US" smtClean="0">
              <a:effectLst>
                <a:outerShdw blurRad="38100" dist="38100" dir="2700000" algn="tl">
                  <a:srgbClr val="0064E2"/>
                </a:outerShdw>
              </a:effectLst>
            </a:endParaRPr>
          </a:p>
        </p:txBody>
      </p:sp>
      <p:sp>
        <p:nvSpPr>
          <p:cNvPr id="161796" name="AutoShape 4"/>
          <p:cNvSpPr>
            <a:spLocks noChangeArrowheads="1"/>
          </p:cNvSpPr>
          <p:nvPr/>
        </p:nvSpPr>
        <p:spPr bwMode="auto">
          <a:xfrm>
            <a:off x="2743200" y="3200400"/>
            <a:ext cx="4689475" cy="1412875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101600" cmpd="dbl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/>
              <a:t>Complete Airway Obstruction</a:t>
            </a:r>
            <a:endParaRPr lang="en-US" sz="2400">
              <a:latin typeface="Times New Roman" pitchFamily="-97" charset="0"/>
            </a:endParaRPr>
          </a:p>
        </p:txBody>
      </p:sp>
      <p:pic>
        <p:nvPicPr>
          <p:cNvPr id="52229" name="Picture 6" descr="epiglotti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3000" y="4800600"/>
            <a:ext cx="27432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30" name="Picture 7" descr="epiglottis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53000" y="4857750"/>
            <a:ext cx="266700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61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796" grpId="0" animBg="1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Epiglottitis: Incidence</a:t>
            </a:r>
            <a:endParaRPr lang="en-US" smtClean="0">
              <a:effectLst>
                <a:outerShdw blurRad="38100" dist="38100" dir="2700000" algn="tl">
                  <a:srgbClr val="0064E2"/>
                </a:outerShdw>
              </a:effectLst>
            </a:endParaRPr>
          </a:p>
        </p:txBody>
      </p:sp>
      <p:sp>
        <p:nvSpPr>
          <p:cNvPr id="162819" name="Rectangle 3"/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800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Children 2-7 years old (most &gt;4)</a:t>
            </a:r>
          </a:p>
          <a:p>
            <a:pPr eaLnBrk="1" hangingPunct="1"/>
            <a:r>
              <a:rPr lang="en-US" sz="2800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Peds incidence falling due to HiB vaccination</a:t>
            </a:r>
          </a:p>
          <a:p>
            <a:pPr eaLnBrk="1" hangingPunct="1"/>
            <a:r>
              <a:rPr lang="en-US" sz="2800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Now more common in adults than children</a:t>
            </a:r>
            <a:endParaRPr lang="en-US" smtClean="0">
              <a:effectLst>
                <a:outerShdw blurRad="38100" dist="38100" dir="2700000" algn="tl">
                  <a:srgbClr val="0064E2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5" descr="epiglottis"/>
          <p:cNvPicPr>
            <a:picLocks noChangeAspect="1" noChangeArrowheads="1"/>
          </p:cNvPicPr>
          <p:nvPr/>
        </p:nvPicPr>
        <p:blipFill>
          <a:blip r:embed="rId3">
            <a:lum bright="-44000" contrast="-70000"/>
            <a:grayscl/>
          </a:blip>
          <a:srcRect/>
          <a:stretch>
            <a:fillRect/>
          </a:stretch>
        </p:blipFill>
        <p:spPr bwMode="auto">
          <a:xfrm>
            <a:off x="2868613" y="0"/>
            <a:ext cx="627538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4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Epiglottitis: Signs/Symptoms</a:t>
            </a:r>
            <a:endParaRPr lang="en-US" smtClean="0">
              <a:effectLst>
                <a:outerShdw blurRad="38100" dist="38100" dir="2700000" algn="tl">
                  <a:srgbClr val="0064E2"/>
                </a:outerShdw>
              </a:effectLst>
            </a:endParaRPr>
          </a:p>
        </p:txBody>
      </p:sp>
      <p:sp>
        <p:nvSpPr>
          <p:cNvPr id="163843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3151188" y="1676400"/>
            <a:ext cx="4965700" cy="5181600"/>
          </a:xfrm>
        </p:spPr>
        <p:txBody>
          <a:bodyPr/>
          <a:lstStyle/>
          <a:p>
            <a:pPr eaLnBrk="1" hangingPunct="1">
              <a:lnSpc>
                <a:spcPct val="60000"/>
              </a:lnSpc>
            </a:pPr>
            <a:r>
              <a:rPr lang="en-US" sz="2000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Rapid onset, severe distress in hours</a:t>
            </a:r>
          </a:p>
          <a:p>
            <a:pPr eaLnBrk="1" hangingPunct="1">
              <a:lnSpc>
                <a:spcPct val="60000"/>
              </a:lnSpc>
            </a:pPr>
            <a:r>
              <a:rPr lang="en-US" sz="2000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High fever</a:t>
            </a:r>
          </a:p>
          <a:p>
            <a:pPr eaLnBrk="1" hangingPunct="1">
              <a:lnSpc>
                <a:spcPct val="60000"/>
              </a:lnSpc>
            </a:pPr>
            <a:r>
              <a:rPr lang="en-US" sz="2000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Intense sore throat, difficulty swallowing</a:t>
            </a:r>
          </a:p>
          <a:p>
            <a:pPr eaLnBrk="1" hangingPunct="1">
              <a:lnSpc>
                <a:spcPct val="60000"/>
              </a:lnSpc>
            </a:pPr>
            <a:r>
              <a:rPr lang="en-US" sz="2000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Drooling</a:t>
            </a:r>
          </a:p>
          <a:p>
            <a:pPr eaLnBrk="1" hangingPunct="1">
              <a:lnSpc>
                <a:spcPct val="60000"/>
              </a:lnSpc>
            </a:pPr>
            <a:r>
              <a:rPr lang="en-US" sz="2000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Toxic appearing</a:t>
            </a:r>
          </a:p>
          <a:p>
            <a:pPr eaLnBrk="1" hangingPunct="1">
              <a:lnSpc>
                <a:spcPct val="60000"/>
              </a:lnSpc>
            </a:pPr>
            <a:r>
              <a:rPr lang="en-US" sz="2000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Stridor</a:t>
            </a:r>
          </a:p>
          <a:p>
            <a:pPr eaLnBrk="1" hangingPunct="1">
              <a:lnSpc>
                <a:spcPct val="60000"/>
              </a:lnSpc>
            </a:pPr>
            <a:r>
              <a:rPr lang="en-US" sz="2000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“sniffing” position</a:t>
            </a:r>
          </a:p>
          <a:p>
            <a:pPr eaLnBrk="1" hangingPunct="1">
              <a:lnSpc>
                <a:spcPct val="60000"/>
              </a:lnSpc>
            </a:pPr>
            <a:r>
              <a:rPr lang="en-US" sz="2000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Voice pitch can be altered, muffled</a:t>
            </a:r>
          </a:p>
          <a:p>
            <a:pPr eaLnBrk="1" hangingPunct="1">
              <a:lnSpc>
                <a:spcPct val="60000"/>
              </a:lnSpc>
            </a:pPr>
            <a:r>
              <a:rPr lang="en-US" sz="2000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⅓ present unconscious, in shock</a:t>
            </a:r>
            <a:endParaRPr lang="en-US" sz="1800" smtClean="0">
              <a:effectLst>
                <a:outerShdw blurRad="38100" dist="38100" dir="2700000" algn="tl">
                  <a:srgbClr val="0064E2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990600" y="2286000"/>
            <a:ext cx="7772400" cy="1143000"/>
          </a:xfrm>
        </p:spPr>
        <p:txBody>
          <a:bodyPr/>
          <a:lstStyle/>
          <a:p>
            <a:endParaRPr lang="en-US" smtClean="0">
              <a:effectLst>
                <a:outerShdw blurRad="38100" dist="38100" dir="2700000" algn="tl">
                  <a:srgbClr val="0064E2"/>
                </a:outerShdw>
              </a:effectLst>
              <a:ea typeface="ＭＳ Ｐゴシック" pitchFamily="-97" charset="-128"/>
            </a:endParaRPr>
          </a:p>
        </p:txBody>
      </p:sp>
      <p:sp>
        <p:nvSpPr>
          <p:cNvPr id="145411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828800" y="3352800"/>
            <a:ext cx="6400800" cy="1752600"/>
          </a:xfrm>
        </p:spPr>
        <p:txBody>
          <a:bodyPr/>
          <a:lstStyle/>
          <a:p>
            <a:pPr>
              <a:buFont typeface="Wingdings" pitchFamily="-97" charset="2"/>
              <a:buNone/>
            </a:pPr>
            <a:r>
              <a:rPr lang="en-US" sz="3600" smtClean="0">
                <a:solidFill>
                  <a:srgbClr val="FFFFFF"/>
                </a:solidFill>
                <a:effectLst>
                  <a:outerShdw blurRad="38100" dist="38100" dir="2700000" algn="tl">
                    <a:srgbClr val="0064E2"/>
                  </a:outerShdw>
                </a:effectLst>
                <a:ea typeface="ＭＳ Ｐゴシック" pitchFamily="-97" charset="-128"/>
              </a:rPr>
              <a:t>Respiratory Emergencies</a:t>
            </a:r>
            <a:endParaRPr lang="en-US" sz="4000" smtClean="0">
              <a:solidFill>
                <a:srgbClr val="FFFFFF"/>
              </a:solidFill>
              <a:effectLst>
                <a:outerShdw blurRad="38100" dist="38100" dir="2700000" algn="tl">
                  <a:srgbClr val="0064E2"/>
                </a:outerShdw>
              </a:effectLst>
              <a:ea typeface="ＭＳ Ｐゴシック" pitchFamily="-97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5" descr="Drooling"/>
          <p:cNvPicPr>
            <a:picLocks noChangeAspect="1" noChangeArrowheads="1"/>
          </p:cNvPicPr>
          <p:nvPr/>
        </p:nvPicPr>
        <p:blipFill>
          <a:blip r:embed="rId2"/>
          <a:srcRect l="18584" t="17032" r="19469" b="22125"/>
          <a:stretch>
            <a:fillRect/>
          </a:stretch>
        </p:blipFill>
        <p:spPr bwMode="auto">
          <a:xfrm>
            <a:off x="0" y="1828800"/>
            <a:ext cx="4495800" cy="478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486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Epiglottitis</a:t>
            </a:r>
          </a:p>
        </p:txBody>
      </p:sp>
      <p:sp>
        <p:nvSpPr>
          <p:cNvPr id="164867" name="AutoShap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5334000" y="2667000"/>
            <a:ext cx="2743200" cy="2971800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101600" cmpd="dbl">
            <a:solidFill>
              <a:schemeClr val="tx1"/>
            </a:solidFill>
            <a:round/>
            <a:headEnd type="none" w="med" len="med"/>
            <a:tailEnd type="none" w="med" len="med"/>
          </a:ln>
        </p:spPr>
        <p:txBody>
          <a:bodyPr/>
          <a:lstStyle/>
          <a:p>
            <a:pPr marL="0" indent="0" algn="ctr" eaLnBrk="1" hangingPunct="1">
              <a:buFont typeface="Wingdings" pitchFamily="-97" charset="2"/>
              <a:buNone/>
            </a:pPr>
            <a:r>
              <a:rPr lang="en-US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Respiratory distress+ Sore throat+Drooling = </a:t>
            </a:r>
          </a:p>
          <a:p>
            <a:pPr marL="0" indent="0" algn="ctr" eaLnBrk="1" hangingPunct="1">
              <a:buFont typeface="Wingdings" pitchFamily="-97" charset="2"/>
              <a:buNone/>
            </a:pPr>
            <a:r>
              <a:rPr lang="en-US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Epiglottitis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658813"/>
            <a:ext cx="3602038" cy="1162050"/>
          </a:xfrm>
        </p:spPr>
        <p:txBody>
          <a:bodyPr/>
          <a:lstStyle/>
          <a:p>
            <a:r>
              <a:rPr lang="en-US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Thumb Print</a:t>
            </a:r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 </a:t>
            </a:r>
            <a:endParaRPr lang="en-US" smtClean="0">
              <a:solidFill>
                <a:srgbClr val="FF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59395" name="Content Placeholder 9" descr="epiglottitis.jpg"/>
          <p:cNvPicPr>
            <a:picLocks noGrp="1" noChangeAspect="1"/>
          </p:cNvPicPr>
          <p:nvPr>
            <p:ph idx="1"/>
          </p:nvPr>
        </p:nvPicPr>
        <p:blipFill>
          <a:blip r:embed="rId2"/>
          <a:srcRect t="-3545" b="-3545"/>
          <a:stretch>
            <a:fillRect/>
          </a:stretch>
        </p:blipFill>
        <p:spPr bwMode="auto">
          <a:xfrm>
            <a:off x="4473575" y="273050"/>
            <a:ext cx="4205288" cy="5778500"/>
          </a:xfrm>
        </p:spPr>
      </p:pic>
      <p:sp>
        <p:nvSpPr>
          <p:cNvPr id="8" name="Text Placeholder 7"/>
          <p:cNvSpPr>
            <a:spLocks noGrp="1"/>
          </p:cNvSpPr>
          <p:nvPr>
            <p:ph type="body" sz="half" idx="2"/>
          </p:nvPr>
        </p:nvSpPr>
        <p:spPr>
          <a:xfrm>
            <a:off x="457200" y="1905000"/>
            <a:ext cx="3602038" cy="3733800"/>
          </a:xfrm>
        </p:spPr>
        <p:txBody>
          <a:bodyPr/>
          <a:lstStyle/>
          <a:p>
            <a:endParaRPr lang="en-US" smtClean="0">
              <a:effectLst>
                <a:outerShdw blurRad="38100" dist="38100" dir="2700000" algn="tl">
                  <a:srgbClr val="0064E2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Epiglottitis: Management</a:t>
            </a:r>
          </a:p>
        </p:txBody>
      </p:sp>
      <p:sp>
        <p:nvSpPr>
          <p:cNvPr id="165891" name="Rectangle 3"/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High concentration oxygen</a:t>
            </a:r>
          </a:p>
          <a:p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IV Access</a:t>
            </a:r>
          </a:p>
          <a:p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Do not attempt to visualize airway in the ED</a:t>
            </a:r>
          </a:p>
          <a:p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Laryngoscopy- ENT/Anesthesia consultation</a:t>
            </a:r>
          </a:p>
          <a:p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IV 2nd/3rd  Gen Cephalosporin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Epiglottitis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Mild swelling on laryngoscopy 	</a:t>
            </a:r>
          </a:p>
          <a:p>
            <a:pPr lvl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Close  ICU observation</a:t>
            </a:r>
          </a:p>
          <a:p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If Signs/Symptoms of Airway Compromise</a:t>
            </a:r>
          </a:p>
          <a:p>
            <a:pPr lvl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ETT-preferably in the OR</a:t>
            </a:r>
          </a:p>
          <a:p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If resp failure/obstruction</a:t>
            </a:r>
          </a:p>
          <a:p>
            <a:pPr lvl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 immediate ETT</a:t>
            </a:r>
          </a:p>
          <a:p>
            <a:pPr lvl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Emergent cricothyrotomy </a:t>
            </a:r>
          </a:p>
          <a:p>
            <a:pPr lvl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Needle jet insufflation</a:t>
            </a:r>
          </a:p>
          <a:p>
            <a:endParaRPr lang="en-US" smtClean="0">
              <a:effectLst>
                <a:outerShdw blurRad="38100" dist="38100" dir="2700000" algn="tl">
                  <a:srgbClr val="0064E2"/>
                </a:outerShdw>
              </a:effectLst>
            </a:endParaRPr>
          </a:p>
          <a:p>
            <a:endParaRPr lang="en-US" smtClean="0">
              <a:effectLst>
                <a:outerShdw blurRad="38100" dist="38100" dir="2700000" algn="tl">
                  <a:srgbClr val="0064E2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4114800" y="1573213"/>
            <a:ext cx="4910138" cy="2130425"/>
          </a:xfrm>
        </p:spPr>
        <p:txBody>
          <a:bodyPr/>
          <a:lstStyle/>
          <a:p>
            <a:r>
              <a:rPr lang="en-US" sz="4000" smtClean="0">
                <a:effectLst>
                  <a:outerShdw blurRad="38100" dist="38100" dir="2700000" algn="tl">
                    <a:srgbClr val="0064E2"/>
                  </a:outerShdw>
                </a:effectLst>
                <a:ea typeface="ＭＳ Ｐゴシック" pitchFamily="-97" charset="-128"/>
              </a:rPr>
              <a:t>Foreign Body  Aspiration</a:t>
            </a:r>
            <a:endParaRPr lang="en-US" smtClean="0">
              <a:effectLst>
                <a:outerShdw blurRad="38100" dist="38100" dir="2700000" algn="tl">
                  <a:srgbClr val="0064E2"/>
                </a:outerShdw>
              </a:effectLst>
              <a:ea typeface="ＭＳ Ｐゴシック" pitchFamily="-97" charset="-128"/>
            </a:endParaRPr>
          </a:p>
        </p:txBody>
      </p:sp>
      <p:sp>
        <p:nvSpPr>
          <p:cNvPr id="198659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4114800" y="3711575"/>
            <a:ext cx="4910138" cy="887413"/>
          </a:xfrm>
        </p:spPr>
        <p:txBody>
          <a:bodyPr/>
          <a:lstStyle/>
          <a:p>
            <a:pPr>
              <a:buFont typeface="Wingdings" pitchFamily="-97" charset="2"/>
              <a:buNone/>
            </a:pPr>
            <a:endParaRPr lang="en-US" sz="4000" smtClean="0">
              <a:solidFill>
                <a:srgbClr val="FFFFFF"/>
              </a:solidFill>
              <a:effectLst>
                <a:outerShdw blurRad="38100" dist="38100" dir="2700000" algn="tl">
                  <a:srgbClr val="0064E2"/>
                </a:outerShdw>
              </a:effectLst>
              <a:ea typeface="ＭＳ Ｐゴシック" pitchFamily="-97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Foreign Body Aspiration </a:t>
            </a:r>
          </a:p>
        </p:txBody>
      </p:sp>
      <p:sp>
        <p:nvSpPr>
          <p:cNvPr id="199683" name="Rectangle 3"/>
          <p:cNvSpPr>
            <a:spLocks noGrp="1" noRot="1" noChangeArrowheads="1"/>
          </p:cNvSpPr>
          <p:nvPr>
            <p:ph sz="half" idx="1"/>
          </p:nvPr>
        </p:nvSpPr>
        <p:spPr>
          <a:xfrm>
            <a:off x="304800" y="2819400"/>
            <a:ext cx="4084638" cy="2057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Peak at 1-3 years</a:t>
            </a:r>
          </a:p>
          <a:p>
            <a:pPr eaLnBrk="1" hangingPunct="1">
              <a:lnSpc>
                <a:spcPct val="90000"/>
              </a:lnSpc>
            </a:pPr>
            <a:endParaRPr lang="en-US" smtClean="0">
              <a:effectLst>
                <a:outerShdw blurRad="38100" dist="38100" dir="2700000" algn="tl">
                  <a:srgbClr val="0064E2"/>
                </a:outerShdw>
              </a:effectLst>
            </a:endParaRPr>
          </a:p>
          <a:p>
            <a:pPr eaLnBrk="1" hangingPunct="1">
              <a:lnSpc>
                <a:spcPct val="90000"/>
              </a:lnSpc>
            </a:pPr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90%&lt; 4 years</a:t>
            </a:r>
          </a:p>
          <a:p>
            <a:pPr eaLnBrk="1" hangingPunct="1">
              <a:lnSpc>
                <a:spcPct val="90000"/>
              </a:lnSpc>
            </a:pPr>
            <a:endParaRPr lang="en-US" smtClean="0">
              <a:effectLst>
                <a:outerShdw blurRad="38100" dist="38100" dir="2700000" algn="tl">
                  <a:srgbClr val="0064E2"/>
                </a:outerShdw>
              </a:effectLst>
            </a:endParaRPr>
          </a:p>
          <a:p>
            <a:pPr eaLnBrk="1" hangingPunct="1">
              <a:lnSpc>
                <a:spcPct val="90000"/>
              </a:lnSpc>
            </a:pPr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Food and toys</a:t>
            </a:r>
          </a:p>
          <a:p>
            <a:pPr eaLnBrk="1" hangingPunct="1">
              <a:lnSpc>
                <a:spcPct val="90000"/>
              </a:lnSpc>
            </a:pPr>
            <a:endParaRPr lang="en-US" smtClean="0">
              <a:effectLst>
                <a:outerShdw blurRad="38100" dist="38100" dir="2700000" algn="tl">
                  <a:srgbClr val="0064E2"/>
                </a:outerShdw>
              </a:effectLst>
            </a:endParaRPr>
          </a:p>
          <a:p>
            <a:pPr eaLnBrk="1" hangingPunct="1">
              <a:lnSpc>
                <a:spcPct val="90000"/>
              </a:lnSpc>
            </a:pPr>
            <a:endParaRPr lang="en-US" smtClean="0">
              <a:effectLst>
                <a:outerShdw blurRad="38100" dist="38100" dir="2700000" algn="tl">
                  <a:srgbClr val="0064E2"/>
                </a:outerShdw>
              </a:effectLst>
            </a:endParaRPr>
          </a:p>
        </p:txBody>
      </p:sp>
      <p:pic>
        <p:nvPicPr>
          <p:cNvPr id="64516" name="Content Placeholder 5" descr="child eating cracker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t="-10307" b="-10307"/>
          <a:stretch>
            <a:fillRect/>
          </a:stretch>
        </p:blipFill>
        <p:spPr bwMode="auto">
          <a:xfrm>
            <a:off x="4724400" y="2057400"/>
            <a:ext cx="3932238" cy="39798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5" descr="Poster-Choking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4763"/>
            <a:ext cx="8839200" cy="684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FB Aspiration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685800" y="1905000"/>
            <a:ext cx="7239000" cy="1371600"/>
          </a:xfrm>
        </p:spPr>
        <p:txBody>
          <a:bodyPr/>
          <a:lstStyle/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Suspect in any previously well, afebrile child with sudden onset of:</a:t>
            </a:r>
          </a:p>
          <a:p>
            <a:pPr eaLnBrk="1" hangingPunct="1"/>
            <a:endParaRPr lang="en-US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00707" name="Rectangle 3"/>
          <p:cNvSpPr>
            <a:spLocks noGrp="1" noRot="1" noChangeArrowheads="1"/>
          </p:cNvSpPr>
          <p:nvPr>
            <p:ph sz="half" idx="2"/>
          </p:nvPr>
        </p:nvSpPr>
        <p:spPr>
          <a:xfrm>
            <a:off x="457200" y="2895600"/>
            <a:ext cx="3932238" cy="3141663"/>
          </a:xfrm>
        </p:spPr>
        <p:txBody>
          <a:bodyPr/>
          <a:lstStyle/>
          <a:p>
            <a:pPr eaLnBrk="1" hangingPunct="1"/>
            <a:endParaRPr lang="en-US" smtClean="0">
              <a:effectLst>
                <a:outerShdw blurRad="38100" dist="38100" dir="2700000" algn="tl">
                  <a:srgbClr val="0064E2"/>
                </a:outerShdw>
              </a:effectLst>
            </a:endParaRPr>
          </a:p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Tachypnea/ Respiratory distress</a:t>
            </a:r>
          </a:p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Choking/Gagging</a:t>
            </a:r>
          </a:p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Coughing</a:t>
            </a:r>
          </a:p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Stridor</a:t>
            </a:r>
          </a:p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Wheezing</a:t>
            </a:r>
          </a:p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Hoarseness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715000" y="5867400"/>
            <a:ext cx="2514600" cy="668338"/>
          </a:xfrm>
        </p:spPr>
        <p:txBody>
          <a:bodyPr/>
          <a:lstStyle/>
          <a:p>
            <a:pPr eaLnBrk="1" hangingPunct="1"/>
            <a:endParaRPr lang="en-US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563" y="3276600"/>
            <a:ext cx="3932237" cy="2971800"/>
          </a:xfrm>
        </p:spPr>
        <p:txBody>
          <a:bodyPr/>
          <a:lstStyle/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Diminished Breath Sounds (distal to obstruction) on affected side</a:t>
            </a:r>
          </a:p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Hyperresonance (hyperinflation) or dullness to percussion (atelectasis)</a:t>
            </a:r>
          </a:p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Blood streaked sputum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CXR Findings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457200" y="2286000"/>
            <a:ext cx="3932238" cy="3429000"/>
          </a:xfrm>
        </p:spPr>
        <p:txBody>
          <a:bodyPr/>
          <a:lstStyle/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Normal (25%)</a:t>
            </a:r>
          </a:p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Radiopaque FB</a:t>
            </a:r>
          </a:p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Localized Hyperinflation</a:t>
            </a:r>
          </a:p>
          <a:p>
            <a:pPr eaLnBrk="1" hangingPunct="1">
              <a:buFont typeface="Wingdings" pitchFamily="-97" charset="2"/>
              <a:buNone/>
            </a:pPr>
            <a:endParaRPr lang="en-US" smtClean="0">
              <a:effectLst>
                <a:outerShdw blurRad="38100" dist="38100" dir="2700000" algn="tl">
                  <a:srgbClr val="0064E2"/>
                </a:outerShdw>
              </a:effectLst>
            </a:endParaRPr>
          </a:p>
          <a:p>
            <a:pPr eaLnBrk="1" hangingPunct="1">
              <a:buFont typeface="Wingdings" pitchFamily="-97" charset="2"/>
              <a:buNone/>
            </a:pPr>
            <a:endParaRPr lang="en-US" smtClean="0">
              <a:effectLst>
                <a:outerShdw blurRad="38100" dist="38100" dir="2700000" algn="tl">
                  <a:srgbClr val="0064E2"/>
                </a:outerShdw>
              </a:effectLst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4800600" y="2286000"/>
            <a:ext cx="3932238" cy="3810000"/>
          </a:xfrm>
        </p:spPr>
        <p:txBody>
          <a:bodyPr/>
          <a:lstStyle/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Atelectasis</a:t>
            </a:r>
          </a:p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Mediastinal Shift</a:t>
            </a:r>
          </a:p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Pneumonia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Management</a:t>
            </a:r>
          </a:p>
        </p:txBody>
      </p:sp>
      <p:sp>
        <p:nvSpPr>
          <p:cNvPr id="20173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457200" y="2438400"/>
            <a:ext cx="8229600" cy="3581400"/>
          </a:xfrm>
        </p:spPr>
        <p:txBody>
          <a:bodyPr/>
          <a:lstStyle/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Minimize intervention if child is conscious and maintaining own airway, avoid agitation</a:t>
            </a:r>
          </a:p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100% oxygen as tolerated</a:t>
            </a:r>
          </a:p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Wheezing</a:t>
            </a:r>
          </a:p>
          <a:p>
            <a:pPr lvl="1"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Object in small airway</a:t>
            </a:r>
          </a:p>
          <a:p>
            <a:pPr lvl="1"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Avoid trying to dislodge in field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4294967295"/>
          </p:nvPr>
        </p:nvSpPr>
        <p:spPr>
          <a:xfrm>
            <a:off x="2057400" y="1828800"/>
            <a:ext cx="5562600" cy="649288"/>
          </a:xfrm>
        </p:spPr>
        <p:txBody>
          <a:bodyPr>
            <a:noAutofit/>
          </a:bodyPr>
          <a:lstStyle/>
          <a:p>
            <a:pPr>
              <a:buFont typeface="Wingdings" pitchFamily="-97" charset="2"/>
              <a:buNone/>
            </a:pPr>
            <a:r>
              <a:rPr lang="en-US" sz="280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Mild-Moderate Symptoms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5" descr="30_010"/>
          <p:cNvPicPr>
            <a:picLocks noChangeAspect="1" noChangeArrowheads="1"/>
          </p:cNvPicPr>
          <p:nvPr/>
        </p:nvPicPr>
        <p:blipFill>
          <a:blip r:embed="rId2"/>
          <a:srcRect b="1333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643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04800" y="0"/>
            <a:ext cx="8507413" cy="762000"/>
          </a:xfrm>
        </p:spPr>
        <p:txBody>
          <a:bodyPr/>
          <a:lstStyle/>
          <a:p>
            <a:pPr eaLnBrk="1" hangingPunct="1"/>
            <a:r>
              <a:rPr lang="en-US" sz="4300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Respiratory Emergencies</a:t>
            </a:r>
          </a:p>
        </p:txBody>
      </p:sp>
      <p:sp>
        <p:nvSpPr>
          <p:cNvPr id="14643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0" y="3962400"/>
            <a:ext cx="5794375" cy="2133600"/>
          </a:xfrm>
        </p:spPr>
        <p:txBody>
          <a:bodyPr/>
          <a:lstStyle/>
          <a:p>
            <a:pPr eaLnBrk="1" hangingPunct="1">
              <a:buFont typeface="Wingdings" pitchFamily="-97" charset="2"/>
              <a:buNone/>
            </a:pPr>
            <a:r>
              <a:rPr lang="en-US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#1 cause of pediatric hospital admissions</a:t>
            </a:r>
          </a:p>
          <a:p>
            <a:pPr eaLnBrk="1" hangingPunct="1">
              <a:buFont typeface="Wingdings" pitchFamily="-97" charset="2"/>
              <a:buNone/>
            </a:pPr>
            <a:r>
              <a:rPr lang="en-US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#1 cause of death during first year of life (except for congenital abnormalities)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267200" y="1752600"/>
            <a:ext cx="4697413" cy="381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3900" smtClean="0">
                <a:solidFill>
                  <a:srgbClr val="FFB91D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If conscious...</a:t>
            </a:r>
            <a:endParaRPr lang="en-US" sz="3900" smtClean="0">
              <a:solidFill>
                <a:srgbClr val="FF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0275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4800600" y="2590800"/>
            <a:ext cx="4041775" cy="3508375"/>
          </a:xfrm>
        </p:spPr>
        <p:txBody>
          <a:bodyPr/>
          <a:lstStyle/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Inadequate ventilation</a:t>
            </a:r>
          </a:p>
          <a:p>
            <a:pPr lvl="1"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Infant: 5 back blows/5 chest thrusts</a:t>
            </a:r>
          </a:p>
          <a:p>
            <a:pPr lvl="1"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Child: 6-10 Abdominal thrusts (Heimlich maneuver)</a:t>
            </a:r>
          </a:p>
        </p:txBody>
      </p:sp>
      <p:pic>
        <p:nvPicPr>
          <p:cNvPr id="70660" name="Picture 5" descr="Choki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990600"/>
            <a:ext cx="4518025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661" name="TextBox 4"/>
          <p:cNvSpPr txBox="1">
            <a:spLocks noChangeArrowheads="1"/>
          </p:cNvSpPr>
          <p:nvPr/>
        </p:nvSpPr>
        <p:spPr bwMode="auto">
          <a:xfrm>
            <a:off x="4876800" y="457200"/>
            <a:ext cx="4267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>
                <a:solidFill>
                  <a:srgbClr val="FF0000"/>
                </a:solidFill>
              </a:rPr>
              <a:t>Severe Symptoms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chemeClr val="accent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If unconscious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1910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000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Jaw thrust/ head tilt-chin lift</a:t>
            </a:r>
          </a:p>
          <a:p>
            <a:pPr>
              <a:lnSpc>
                <a:spcPct val="80000"/>
              </a:lnSpc>
            </a:pPr>
            <a:r>
              <a:rPr lang="en-US" sz="2000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Look in the mouth, remove visible FB</a:t>
            </a:r>
          </a:p>
          <a:p>
            <a:pPr>
              <a:lnSpc>
                <a:spcPct val="80000"/>
              </a:lnSpc>
            </a:pPr>
            <a:r>
              <a:rPr lang="en-US" sz="2000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BVM</a:t>
            </a:r>
          </a:p>
          <a:p>
            <a:pPr>
              <a:lnSpc>
                <a:spcPct val="80000"/>
              </a:lnSpc>
            </a:pPr>
            <a:r>
              <a:rPr lang="en-US" sz="2000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If you cannot provide adequate ventilation</a:t>
            </a:r>
          </a:p>
          <a:p>
            <a:pPr lvl="1">
              <a:lnSpc>
                <a:spcPct val="80000"/>
              </a:lnSpc>
            </a:pPr>
            <a:r>
              <a:rPr lang="en-US" sz="1900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 move on to chest compressions &amp; attempt ventilation (even if pulse is present)</a:t>
            </a:r>
          </a:p>
          <a:p>
            <a:pPr lvl="1">
              <a:lnSpc>
                <a:spcPct val="80000"/>
              </a:lnSpc>
            </a:pPr>
            <a:r>
              <a:rPr lang="en-US" sz="1900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Before you give each breath look for FB, sometimes chest compressions can help displace object</a:t>
            </a:r>
          </a:p>
          <a:p>
            <a:pPr>
              <a:lnSpc>
                <a:spcPct val="80000"/>
              </a:lnSpc>
            </a:pPr>
            <a:r>
              <a:rPr lang="en-US" sz="2000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Attempt ETT</a:t>
            </a:r>
          </a:p>
          <a:p>
            <a:pPr>
              <a:lnSpc>
                <a:spcPct val="80000"/>
              </a:lnSpc>
            </a:pPr>
            <a:r>
              <a:rPr lang="en-US" sz="2000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Definitive Treatment- ENT/Anesthesia</a:t>
            </a:r>
          </a:p>
          <a:p>
            <a:pPr>
              <a:lnSpc>
                <a:spcPct val="80000"/>
              </a:lnSpc>
            </a:pPr>
            <a:endParaRPr lang="en-US" sz="2000" smtClean="0">
              <a:effectLst>
                <a:outerShdw blurRad="38100" dist="38100" dir="2700000" algn="tl">
                  <a:srgbClr val="0064E2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5365750" y="1573213"/>
            <a:ext cx="3652838" cy="2133600"/>
          </a:xfrm>
        </p:spPr>
        <p:txBody>
          <a:bodyPr/>
          <a:lstStyle/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Foreign Bodies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type="subTitle" idx="1"/>
          </p:nvPr>
        </p:nvSpPr>
        <p:spPr>
          <a:xfrm>
            <a:off x="5365750" y="3998913"/>
            <a:ext cx="3652838" cy="88265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000" smtClean="0">
                <a:solidFill>
                  <a:srgbClr val="FFFFFF"/>
                </a:solidFill>
                <a:effectLst>
                  <a:outerShdw blurRad="38100" dist="38100" dir="2700000" algn="tl">
                    <a:srgbClr val="0064E2"/>
                  </a:outerShdw>
                </a:effectLst>
              </a:rPr>
              <a:t>Do NOT perform </a:t>
            </a:r>
            <a:r>
              <a:rPr lang="en-US" sz="200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BLIND</a:t>
            </a:r>
            <a:r>
              <a:rPr lang="en-US" sz="2000" smtClean="0">
                <a:solidFill>
                  <a:srgbClr val="FFFFFF"/>
                </a:solidFill>
                <a:effectLst>
                  <a:outerShdw blurRad="38100" dist="38100" dir="2700000" algn="tl">
                    <a:srgbClr val="0064E2"/>
                  </a:outerShdw>
                </a:effectLst>
              </a:rPr>
              <a:t> oropharyngeal finger sweeps!</a:t>
            </a:r>
          </a:p>
        </p:txBody>
      </p:sp>
      <p:pic>
        <p:nvPicPr>
          <p:cNvPr id="12" name="Picture Placeholder 11" descr="remove chokinf object.jpg"/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t="-11813" b="-11813"/>
          <a:stretch>
            <a:fillRect/>
          </a:stretch>
        </p:blipFill>
        <p:spPr>
          <a:xfrm>
            <a:off x="457200" y="914400"/>
            <a:ext cx="4906459" cy="485293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4114800" y="1573213"/>
            <a:ext cx="4910138" cy="2130425"/>
          </a:xfrm>
        </p:spPr>
        <p:txBody>
          <a:bodyPr/>
          <a:lstStyle/>
          <a:p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  <a:ea typeface="ＭＳ Ｐゴシック" pitchFamily="-97" charset="-128"/>
              </a:rPr>
              <a:t>Asthma</a:t>
            </a:r>
          </a:p>
        </p:txBody>
      </p:sp>
      <p:sp>
        <p:nvSpPr>
          <p:cNvPr id="167939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4114800" y="3711575"/>
            <a:ext cx="4910138" cy="887413"/>
          </a:xfrm>
        </p:spPr>
        <p:txBody>
          <a:bodyPr/>
          <a:lstStyle/>
          <a:p>
            <a:pPr>
              <a:buFont typeface="Wingdings" pitchFamily="-97" charset="2"/>
              <a:buNone/>
            </a:pPr>
            <a:endParaRPr lang="en-US" smtClean="0">
              <a:solidFill>
                <a:srgbClr val="FFFFFF"/>
              </a:solidFill>
              <a:effectLst>
                <a:outerShdw blurRad="38100" dist="38100" dir="2700000" algn="tl">
                  <a:srgbClr val="0064E2"/>
                </a:outerShdw>
              </a:effectLst>
              <a:ea typeface="ＭＳ Ｐゴシック" pitchFamily="-97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Asthma Pathophysiology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Lower airway hypersensitivity to:</a:t>
            </a:r>
          </a:p>
          <a:p>
            <a:pPr lvl="1"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Allergies</a:t>
            </a:r>
          </a:p>
          <a:p>
            <a:pPr lvl="1"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Infection</a:t>
            </a:r>
          </a:p>
          <a:p>
            <a:pPr lvl="1"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Irritants</a:t>
            </a:r>
          </a:p>
          <a:p>
            <a:pPr lvl="1"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Emotional stress</a:t>
            </a:r>
          </a:p>
          <a:p>
            <a:pPr lvl="1"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Cold</a:t>
            </a:r>
          </a:p>
          <a:p>
            <a:pPr lvl="1"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Exercise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Asthma: Pathophysiology</a:t>
            </a:r>
            <a:endParaRPr lang="en-US" smtClean="0">
              <a:effectLst>
                <a:outerShdw blurRad="38100" dist="38100" dir="2700000" algn="tl">
                  <a:srgbClr val="0064E2"/>
                </a:outerShdw>
              </a:effectLst>
            </a:endParaRPr>
          </a:p>
        </p:txBody>
      </p:sp>
      <p:sp>
        <p:nvSpPr>
          <p:cNvPr id="169987" name="AutoShape 3"/>
          <p:cNvSpPr>
            <a:spLocks noChangeArrowheads="1"/>
          </p:cNvSpPr>
          <p:nvPr/>
        </p:nvSpPr>
        <p:spPr bwMode="auto">
          <a:xfrm>
            <a:off x="3276600" y="2286000"/>
            <a:ext cx="2971800" cy="23622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9988" name="AutoShape 4"/>
          <p:cNvSpPr>
            <a:spLocks noChangeArrowheads="1"/>
          </p:cNvSpPr>
          <p:nvPr/>
        </p:nvSpPr>
        <p:spPr bwMode="auto">
          <a:xfrm>
            <a:off x="3605213" y="1905000"/>
            <a:ext cx="2314575" cy="9144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pPr algn="ctr"/>
            <a:r>
              <a:rPr lang="en-US" sz="2400"/>
              <a:t>Bronchospasm</a:t>
            </a:r>
          </a:p>
          <a:p>
            <a:pPr algn="ctr"/>
            <a:endParaRPr lang="en-US" sz="2400"/>
          </a:p>
        </p:txBody>
      </p:sp>
      <p:sp>
        <p:nvSpPr>
          <p:cNvPr id="169989" name="AutoShape 5"/>
          <p:cNvSpPr>
            <a:spLocks noChangeArrowheads="1"/>
          </p:cNvSpPr>
          <p:nvPr/>
        </p:nvSpPr>
        <p:spPr bwMode="auto">
          <a:xfrm>
            <a:off x="1866900" y="4114800"/>
            <a:ext cx="2606675" cy="914400"/>
          </a:xfrm>
          <a:prstGeom prst="roundRect">
            <a:avLst>
              <a:gd name="adj" fmla="val 16667"/>
            </a:avLst>
          </a:prstGeom>
          <a:solidFill>
            <a:schemeClr val="hlink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pPr algn="ctr"/>
            <a:r>
              <a:rPr lang="en-US" sz="2400"/>
              <a:t>Bronchial Edema</a:t>
            </a:r>
          </a:p>
          <a:p>
            <a:pPr algn="ctr"/>
            <a:endParaRPr lang="en-US" sz="2400"/>
          </a:p>
        </p:txBody>
      </p:sp>
      <p:sp>
        <p:nvSpPr>
          <p:cNvPr id="169990" name="AutoShape 6"/>
          <p:cNvSpPr>
            <a:spLocks noChangeArrowheads="1"/>
          </p:cNvSpPr>
          <p:nvPr/>
        </p:nvSpPr>
        <p:spPr bwMode="auto">
          <a:xfrm>
            <a:off x="5062538" y="4114800"/>
            <a:ext cx="2601912" cy="914400"/>
          </a:xfrm>
          <a:prstGeom prst="roundRect">
            <a:avLst>
              <a:gd name="adj" fmla="val 16667"/>
            </a:avLst>
          </a:prstGeom>
          <a:solidFill>
            <a:srgbClr val="FFCC00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spAutoFit/>
          </a:bodyPr>
          <a:lstStyle/>
          <a:p>
            <a:pPr algn="ctr"/>
            <a:r>
              <a:rPr lang="en-US" sz="2400"/>
              <a:t>Increased Mucus</a:t>
            </a:r>
          </a:p>
          <a:p>
            <a:pPr algn="ctr"/>
            <a:r>
              <a:rPr lang="en-US" sz="2400"/>
              <a:t>Production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69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99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99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99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99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99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99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9987" grpId="0" animBg="1"/>
      <p:bldP spid="169988" grpId="0" animBg="1" autoUpdateAnimBg="0"/>
      <p:bldP spid="169989" grpId="0" animBg="1" autoUpdateAnimBg="0"/>
      <p:bldP spid="169990" grpId="0" animBg="1" autoUpdateAnimBg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066800" y="228600"/>
            <a:ext cx="7772400" cy="1219200"/>
          </a:xfrm>
        </p:spPr>
        <p:txBody>
          <a:bodyPr/>
          <a:lstStyle/>
          <a:p>
            <a:pPr eaLnBrk="1" hangingPunct="1"/>
            <a:r>
              <a:rPr lang="en-US" sz="4000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Asthma: Pathophysiology</a:t>
            </a:r>
            <a:endParaRPr lang="en-US" smtClean="0">
              <a:effectLst>
                <a:outerShdw blurRad="38100" dist="38100" dir="2700000" algn="tl">
                  <a:srgbClr val="0064E2"/>
                </a:outerShdw>
              </a:effectLst>
            </a:endParaRPr>
          </a:p>
        </p:txBody>
      </p:sp>
      <p:pic>
        <p:nvPicPr>
          <p:cNvPr id="78851" name="Picture 3" descr="tube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17650" y="1870075"/>
            <a:ext cx="6635750" cy="3235325"/>
          </a:xfrm>
          <a:prstGeom prst="rect">
            <a:avLst/>
          </a:prstGeom>
          <a:noFill/>
          <a:ln w="152400" cmpd="thickThin">
            <a:solidFill>
              <a:srgbClr val="FFCC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066800" y="304800"/>
            <a:ext cx="7772400" cy="914400"/>
          </a:xfrm>
        </p:spPr>
        <p:txBody>
          <a:bodyPr/>
          <a:lstStyle/>
          <a:p>
            <a:pPr eaLnBrk="1" hangingPunct="1"/>
            <a:r>
              <a:rPr lang="en-US" sz="4000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Asthma: Pathophysiology</a:t>
            </a:r>
            <a:endParaRPr lang="en-US" smtClean="0">
              <a:effectLst>
                <a:outerShdw blurRad="38100" dist="38100" dir="2700000" algn="tl">
                  <a:srgbClr val="0064E2"/>
                </a:outerShdw>
              </a:effectLst>
            </a:endParaRPr>
          </a:p>
        </p:txBody>
      </p:sp>
      <p:pic>
        <p:nvPicPr>
          <p:cNvPr id="80899" name="Picture 3" descr="asthmamucuscas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752600"/>
            <a:ext cx="5267325" cy="3048000"/>
          </a:xfrm>
          <a:prstGeom prst="rect">
            <a:avLst/>
          </a:prstGeom>
          <a:noFill/>
          <a:ln w="101600" cmpd="thickThin">
            <a:solidFill>
              <a:srgbClr val="FFCC00"/>
            </a:solidFill>
            <a:miter lim="800000"/>
            <a:headEnd/>
            <a:tailEnd/>
          </a:ln>
        </p:spPr>
      </p:pic>
      <p:sp>
        <p:nvSpPr>
          <p:cNvPr id="80900" name="Text Box 4"/>
          <p:cNvSpPr txBox="1">
            <a:spLocks noChangeArrowheads="1"/>
          </p:cNvSpPr>
          <p:nvPr/>
        </p:nvSpPr>
        <p:spPr bwMode="auto">
          <a:xfrm>
            <a:off x="5334000" y="4648200"/>
            <a:ext cx="3429000" cy="12001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/>
              <a:t>Cast of airway produced by asthmatic mucus plugs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Asthma: Signs/Symptoms</a:t>
            </a:r>
          </a:p>
        </p:txBody>
      </p:sp>
      <p:sp>
        <p:nvSpPr>
          <p:cNvPr id="174083" name="Rectangle 3"/>
          <p:cNvSpPr>
            <a:spLocks noGrp="1" noRot="1" noChangeArrowheads="1"/>
          </p:cNvSpPr>
          <p:nvPr>
            <p:ph sz="half" idx="1"/>
          </p:nvPr>
        </p:nvSpPr>
        <p:spPr>
          <a:xfrm>
            <a:off x="457200" y="2057400"/>
            <a:ext cx="3932238" cy="3979863"/>
          </a:xfrm>
        </p:spPr>
        <p:txBody>
          <a:bodyPr/>
          <a:lstStyle/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Coughing</a:t>
            </a:r>
          </a:p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Expiratory wheezing</a:t>
            </a:r>
          </a:p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Tachypnea</a:t>
            </a:r>
          </a:p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Dyspnea</a:t>
            </a:r>
          </a:p>
          <a:p>
            <a:pPr eaLnBrk="1" hangingPunct="1"/>
            <a:endParaRPr lang="en-US" smtClean="0">
              <a:effectLst>
                <a:outerShdw blurRad="38100" dist="38100" dir="2700000" algn="tl">
                  <a:srgbClr val="0064E2"/>
                </a:outerShdw>
              </a:effectLst>
            </a:endParaRPr>
          </a:p>
        </p:txBody>
      </p:sp>
      <p:pic>
        <p:nvPicPr>
          <p:cNvPr id="81924" name="Content Placeholder 5" descr="asthma1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t="-17474" b="-17474"/>
          <a:stretch>
            <a:fillRect/>
          </a:stretch>
        </p:blipFill>
        <p:spPr bwMode="auto">
          <a:xfrm>
            <a:off x="4191000" y="1676400"/>
            <a:ext cx="4191000" cy="39798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Asthma: Signs/Symptoms</a:t>
            </a:r>
          </a:p>
        </p:txBody>
      </p:sp>
      <p:sp>
        <p:nvSpPr>
          <p:cNvPr id="173059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3124200" y="1676400"/>
            <a:ext cx="5718175" cy="4422775"/>
          </a:xfrm>
        </p:spPr>
        <p:txBody>
          <a:bodyPr/>
          <a:lstStyle/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Signs of respiratory distress</a:t>
            </a:r>
          </a:p>
          <a:p>
            <a:pPr lvl="1"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Nasal flaring</a:t>
            </a:r>
          </a:p>
          <a:p>
            <a:pPr lvl="1"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Accessory muscle use</a:t>
            </a:r>
          </a:p>
          <a:p>
            <a:pPr lvl="2"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Tracheal tugging</a:t>
            </a:r>
          </a:p>
          <a:p>
            <a:pPr lvl="2"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Suprasternal, intercostal, epigastric retractions</a:t>
            </a:r>
          </a:p>
          <a:p>
            <a:pPr lvl="2"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Paradoxical thoraco- abdominal movement</a:t>
            </a:r>
          </a:p>
          <a:p>
            <a:pPr lvl="1"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ALOC (agitated, drowsy, confused)</a:t>
            </a:r>
          </a:p>
          <a:p>
            <a:pPr lvl="1"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Cyanosis</a:t>
            </a:r>
          </a:p>
        </p:txBody>
      </p:sp>
      <p:pic>
        <p:nvPicPr>
          <p:cNvPr id="82948" name="Picture 4" descr="asthma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2133600"/>
            <a:ext cx="28194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Respiratory Emergencies</a:t>
            </a:r>
          </a:p>
        </p:txBody>
      </p:sp>
      <p:sp>
        <p:nvSpPr>
          <p:cNvPr id="147459" name="AutoShap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838200" y="2438400"/>
            <a:ext cx="7924800" cy="1600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marL="0" indent="0" algn="ctr" eaLnBrk="1" hangingPunct="1">
              <a:buFont typeface="Wingdings" pitchFamily="-97" charset="2"/>
              <a:buNone/>
            </a:pPr>
            <a:r>
              <a:rPr lang="en-US" smtClean="0">
                <a:solidFill>
                  <a:srgbClr val="FFFFFF"/>
                </a:solidFill>
                <a:effectLst>
                  <a:outerShdw blurRad="38100" dist="38100" dir="2700000" algn="tl">
                    <a:srgbClr val="0064E2"/>
                  </a:outerShdw>
                </a:effectLst>
                <a:ea typeface="ＭＳ Ｐゴシック" pitchFamily="-97" charset="-128"/>
              </a:rPr>
              <a:t>Respiratory failure</a:t>
            </a:r>
          </a:p>
          <a:p>
            <a:pPr marL="0" indent="0" algn="ctr" eaLnBrk="1" hangingPunct="1">
              <a:buFont typeface="Wingdings" pitchFamily="-97" charset="2"/>
              <a:buNone/>
            </a:pPr>
            <a:r>
              <a:rPr lang="en-US" smtClean="0">
                <a:solidFill>
                  <a:srgbClr val="FFFFFF"/>
                </a:solidFill>
                <a:effectLst>
                  <a:outerShdw blurRad="38100" dist="38100" dir="2700000" algn="tl">
                    <a:srgbClr val="0064E2"/>
                  </a:outerShdw>
                </a:effectLst>
                <a:ea typeface="ＭＳ Ｐゴシック" pitchFamily="-97" charset="-128"/>
              </a:rPr>
              <a:t> can progress quickly to respiratory arrest and then to cardiac arrest</a:t>
            </a:r>
          </a:p>
          <a:p>
            <a:pPr marL="0" indent="0" algn="ctr" eaLnBrk="1" hangingPunct="1">
              <a:buFont typeface="Wingdings" pitchFamily="-97" charset="2"/>
              <a:buNone/>
            </a:pPr>
            <a:endParaRPr lang="en-US" smtClean="0">
              <a:solidFill>
                <a:srgbClr val="FFFFFF"/>
              </a:solidFill>
              <a:effectLst>
                <a:outerShdw blurRad="38100" dist="38100" dir="2700000" algn="tl">
                  <a:srgbClr val="0064E2"/>
                </a:outerShdw>
              </a:effectLst>
              <a:ea typeface="ＭＳ Ｐゴシック" pitchFamily="-97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Asthma</a:t>
            </a:r>
          </a:p>
        </p:txBody>
      </p:sp>
      <p:sp>
        <p:nvSpPr>
          <p:cNvPr id="179203" name="AutoShape 3"/>
          <p:cNvSpPr>
            <a:spLocks noGrp="1" noChangeAspect="1" noChangeArrowheads="1"/>
          </p:cNvSpPr>
          <p:nvPr>
            <p:ph type="subTitle" idx="4294967295"/>
          </p:nvPr>
        </p:nvSpPr>
        <p:spPr>
          <a:xfrm>
            <a:off x="1828800" y="2819400"/>
            <a:ext cx="6016625" cy="1463675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38100" cmpd="dbl">
            <a:solidFill>
              <a:schemeClr val="tx1"/>
            </a:solidFill>
            <a:round/>
            <a:headEnd type="none" w="med" len="med"/>
            <a:tailEnd type="none" w="med" len="med"/>
          </a:ln>
        </p:spPr>
        <p:txBody>
          <a:bodyPr anchor="ctr" anchorCtr="1">
            <a:spAutoFit/>
          </a:bodyPr>
          <a:lstStyle/>
          <a:p>
            <a:pPr marL="0" indent="0" algn="ctr" eaLnBrk="1" hangingPunct="1">
              <a:buFont typeface="Wingdings" pitchFamily="-97" charset="2"/>
              <a:buNone/>
            </a:pPr>
            <a:r>
              <a:rPr lang="en-US" sz="4000" smtClean="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-97" charset="0"/>
              </a:rPr>
              <a:t>Silent Chest equals                  Danger</a:t>
            </a:r>
            <a:endParaRPr lang="en-US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Asthma: History</a:t>
            </a:r>
          </a:p>
        </p:txBody>
      </p:sp>
      <p:sp>
        <p:nvSpPr>
          <p:cNvPr id="176131" name="Rectangle 3"/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How long has patient been wheezing?</a:t>
            </a:r>
          </a:p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How much fluid has patient had?</a:t>
            </a:r>
          </a:p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Recent respiratory tract infection?</a:t>
            </a:r>
          </a:p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Medications? When? How much?</a:t>
            </a:r>
          </a:p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Allergies?</a:t>
            </a:r>
          </a:p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Previous hospitalizations?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Asthma: Physical Exam</a:t>
            </a:r>
          </a:p>
        </p:txBody>
      </p:sp>
      <p:sp>
        <p:nvSpPr>
          <p:cNvPr id="177155" name="Rectangle 3"/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Patient position?</a:t>
            </a:r>
          </a:p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Drowsy or stuporous?</a:t>
            </a:r>
          </a:p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Signs/symptoms of dehydration?</a:t>
            </a:r>
          </a:p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Chest movement? </a:t>
            </a:r>
          </a:p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Quality of breath sounds?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Risk Factors Associated with Asthma Deaths</a:t>
            </a:r>
            <a:endParaRPr lang="en-US" sz="3900" smtClean="0">
              <a:effectLst>
                <a:outerShdw blurRad="38100" dist="38100" dir="2700000" algn="tl">
                  <a:srgbClr val="0064E2"/>
                </a:outerShdw>
              </a:effectLst>
            </a:endParaRPr>
          </a:p>
        </p:txBody>
      </p:sp>
      <p:sp>
        <p:nvSpPr>
          <p:cNvPr id="178179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609600" y="1676400"/>
            <a:ext cx="8232775" cy="442277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600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Prior ICU admissions</a:t>
            </a:r>
          </a:p>
          <a:p>
            <a:pPr eaLnBrk="1" hangingPunct="1">
              <a:lnSpc>
                <a:spcPct val="80000"/>
              </a:lnSpc>
            </a:pPr>
            <a:r>
              <a:rPr lang="en-US" sz="2600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Prior intubation</a:t>
            </a:r>
          </a:p>
          <a:p>
            <a:pPr eaLnBrk="1" hangingPunct="1">
              <a:lnSpc>
                <a:spcPct val="80000"/>
              </a:lnSpc>
            </a:pPr>
            <a:r>
              <a:rPr lang="en-US" sz="2600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&gt;3 emergency department visits in past year</a:t>
            </a:r>
          </a:p>
          <a:p>
            <a:pPr eaLnBrk="1" hangingPunct="1">
              <a:lnSpc>
                <a:spcPct val="80000"/>
              </a:lnSpc>
            </a:pPr>
            <a:r>
              <a:rPr lang="en-US" sz="2600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&gt;2 hospital admissions in past year</a:t>
            </a:r>
          </a:p>
          <a:p>
            <a:pPr eaLnBrk="1" hangingPunct="1">
              <a:lnSpc>
                <a:spcPct val="80000"/>
              </a:lnSpc>
            </a:pPr>
            <a:r>
              <a:rPr lang="en-US" sz="2600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&gt;1 bronchodilator canister used in past month</a:t>
            </a:r>
          </a:p>
          <a:p>
            <a:pPr eaLnBrk="1" hangingPunct="1">
              <a:lnSpc>
                <a:spcPct val="80000"/>
              </a:lnSpc>
            </a:pPr>
            <a:r>
              <a:rPr lang="en-US" sz="2600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Use of bronchodilators &gt; every 4 hours</a:t>
            </a:r>
          </a:p>
          <a:p>
            <a:pPr eaLnBrk="1" hangingPunct="1">
              <a:lnSpc>
                <a:spcPct val="80000"/>
              </a:lnSpc>
            </a:pPr>
            <a:r>
              <a:rPr lang="en-US" sz="2600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Chronic use of steroids</a:t>
            </a:r>
          </a:p>
          <a:p>
            <a:pPr eaLnBrk="1" hangingPunct="1">
              <a:lnSpc>
                <a:spcPct val="80000"/>
              </a:lnSpc>
            </a:pPr>
            <a:r>
              <a:rPr lang="en-US" sz="2600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Progressive symptoms in spite of aggressive Rx</a:t>
            </a:r>
          </a:p>
          <a:p>
            <a:pPr eaLnBrk="1" hangingPunct="1">
              <a:lnSpc>
                <a:spcPct val="80000"/>
              </a:lnSpc>
            </a:pPr>
            <a:endParaRPr lang="en-US" sz="2200" smtClean="0">
              <a:effectLst>
                <a:outerShdw blurRad="38100" dist="38100" dir="2700000" algn="tl">
                  <a:srgbClr val="0064E2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Status Asthmaticus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2057400" y="2286000"/>
            <a:ext cx="5090160" cy="1447800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en-US" sz="2400" dirty="0">
                <a:effectLst>
                  <a:glow rad="139700">
                    <a:schemeClr val="accent1">
                      <a:alpha val="75000"/>
                    </a:schemeClr>
                  </a:glow>
                </a:effectLst>
              </a:rPr>
              <a:t>Asthma attack</a:t>
            </a:r>
          </a:p>
          <a:p>
            <a:pPr algn="ctr">
              <a:defRPr/>
            </a:pPr>
            <a:r>
              <a:rPr lang="en-US" sz="2400" dirty="0">
                <a:effectLst>
                  <a:glow rad="139700">
                    <a:schemeClr val="accent1">
                      <a:alpha val="75000"/>
                    </a:schemeClr>
                  </a:glow>
                </a:effectLst>
              </a:rPr>
              <a:t> unresponsive</a:t>
            </a:r>
          </a:p>
          <a:p>
            <a:pPr algn="ctr">
              <a:defRPr/>
            </a:pPr>
            <a:r>
              <a:rPr lang="en-US" sz="2400" dirty="0">
                <a:effectLst>
                  <a:glow rad="139700">
                    <a:schemeClr val="accent1">
                      <a:alpha val="75000"/>
                    </a:schemeClr>
                  </a:glow>
                </a:effectLst>
              </a:rPr>
              <a:t> to B2 adrenergic agents</a:t>
            </a:r>
            <a:endParaRPr lang="en-US" sz="2400" dirty="0">
              <a:effectLst>
                <a:glow rad="228600">
                  <a:schemeClr val="accent1">
                    <a:alpha val="7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Asthma: Management</a:t>
            </a:r>
          </a:p>
        </p:txBody>
      </p:sp>
      <p:sp>
        <p:nvSpPr>
          <p:cNvPr id="181251" name="Rectangle 3"/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Airway</a:t>
            </a:r>
          </a:p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Breathing</a:t>
            </a:r>
          </a:p>
          <a:p>
            <a:pPr lvl="1"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Sitting position</a:t>
            </a:r>
          </a:p>
          <a:p>
            <a:pPr lvl="1"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Humidified O2 by NRB mask</a:t>
            </a:r>
          </a:p>
          <a:p>
            <a:pPr lvl="2"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Dry O2 dries mucus, worsens plugs</a:t>
            </a:r>
          </a:p>
          <a:p>
            <a:pPr lvl="1"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Encourage coughing</a:t>
            </a:r>
          </a:p>
          <a:p>
            <a:pPr lvl="1"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Consider intubation, assisted ventilation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Asthma: Management</a:t>
            </a:r>
          </a:p>
        </p:txBody>
      </p:sp>
      <p:sp>
        <p:nvSpPr>
          <p:cNvPr id="182275" name="Rectangle 3"/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Circulation</a:t>
            </a:r>
          </a:p>
          <a:p>
            <a:pPr lvl="1"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IV</a:t>
            </a:r>
          </a:p>
          <a:p>
            <a:pPr lvl="1"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Assess for dehydration- IV Fluids</a:t>
            </a:r>
          </a:p>
          <a:p>
            <a:pPr lvl="1"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Cardiac monitor</a:t>
            </a:r>
          </a:p>
          <a:p>
            <a:pPr eaLnBrk="1" hangingPunct="1"/>
            <a:endParaRPr lang="en-US" smtClean="0">
              <a:effectLst>
                <a:outerShdw blurRad="38100" dist="38100" dir="2700000" algn="tl">
                  <a:srgbClr val="0064E2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 Mild Asthma</a:t>
            </a:r>
          </a:p>
        </p:txBody>
      </p:sp>
      <p:sp>
        <p:nvSpPr>
          <p:cNvPr id="182275" name="Rectangle 3"/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High flow O2 </a:t>
            </a:r>
          </a:p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Bronchodilators</a:t>
            </a:r>
          </a:p>
          <a:p>
            <a:pPr lvl="1"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Albuterol inhaler/nebulizer</a:t>
            </a:r>
          </a:p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Steroids- PO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Severe Asthma</a:t>
            </a:r>
          </a:p>
        </p:txBody>
      </p:sp>
      <p:sp>
        <p:nvSpPr>
          <p:cNvPr id="184323" name="Rectangle 3"/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Nebulized Bronchodilators</a:t>
            </a:r>
          </a:p>
          <a:p>
            <a:pPr lvl="1"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Albuterol- b2 agonist- 0.5 mg/kg/hour</a:t>
            </a:r>
          </a:p>
          <a:p>
            <a:pPr lvl="1"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Ipratropium- anticholinergic- 0.5 mg every 4-6 hours</a:t>
            </a:r>
          </a:p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Steroids </a:t>
            </a:r>
          </a:p>
          <a:p>
            <a:pPr lvl="1"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Prednisolone - 1-2 mg/kg/day PO</a:t>
            </a:r>
          </a:p>
          <a:p>
            <a:pPr lvl="1"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Solumedrol - 4 mg/kg/day IV/ IM</a:t>
            </a:r>
          </a:p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Magnesium (IV)	</a:t>
            </a:r>
          </a:p>
          <a:p>
            <a:pPr lvl="1"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25-100 mg/kg IV over 20 mins</a:t>
            </a:r>
          </a:p>
          <a:p>
            <a:pPr lvl="1" eaLnBrk="1" hangingPunct="1">
              <a:buFontTx/>
              <a:buNone/>
            </a:pPr>
            <a:endParaRPr lang="en-US" smtClean="0">
              <a:effectLst>
                <a:outerShdw blurRad="38100" dist="38100" dir="2700000" algn="tl">
                  <a:srgbClr val="0064E2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Text Box 2"/>
          <p:cNvSpPr txBox="1">
            <a:spLocks noChangeArrowheads="1"/>
          </p:cNvSpPr>
          <p:nvPr/>
        </p:nvSpPr>
        <p:spPr bwMode="auto">
          <a:xfrm>
            <a:off x="1828800" y="4724400"/>
            <a:ext cx="6400800" cy="946150"/>
          </a:xfrm>
          <a:prstGeom prst="rect">
            <a:avLst/>
          </a:prstGeom>
          <a:solidFill>
            <a:srgbClr val="008000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>
                <a:solidFill>
                  <a:schemeClr val="tx2"/>
                </a:solidFill>
              </a:rPr>
              <a:t>POSSIBLE BENEFIT IN PATIENTS WITH VENTILATORY FAILURE</a:t>
            </a:r>
            <a:endParaRPr lang="en-US" sz="2400"/>
          </a:p>
        </p:txBody>
      </p:sp>
      <p:sp>
        <p:nvSpPr>
          <p:cNvPr id="186371" name="Rectangle 3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Severe Asthma</a:t>
            </a:r>
          </a:p>
        </p:txBody>
      </p:sp>
      <p:sp>
        <p:nvSpPr>
          <p:cNvPr id="186372" name="Rectangle 4"/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Subcutaneous Beta agents</a:t>
            </a:r>
          </a:p>
          <a:p>
            <a:pPr lvl="1"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Terbutaline</a:t>
            </a:r>
          </a:p>
          <a:p>
            <a:pPr lvl="2"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0.01 mg/kg q 15-20 mins (max 0.25 mg) SQ</a:t>
            </a:r>
          </a:p>
          <a:p>
            <a:pPr lvl="1"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Epinephrine 1:1000</a:t>
            </a:r>
          </a:p>
          <a:p>
            <a:pPr lvl="2"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0.01 mg/kg q 15-20 mins (max 0.3 mg SQ)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Respiratory Emergencies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1219200" y="2438400"/>
            <a:ext cx="6934200" cy="1524000"/>
          </a:xfrm>
          <a:prstGeom prst="round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en-US" sz="2400" b="1">
                <a:solidFill>
                  <a:srgbClr val="FFFFFF"/>
                </a:solidFill>
                <a:effectLst>
                  <a:outerShdw blurRad="38100" dist="38100" dir="2700000" algn="tl">
                    <a:srgbClr val="0064E2"/>
                  </a:outerShdw>
                </a:effectLst>
                <a:ea typeface="ＭＳ Ｐゴシック" pitchFamily="-97" charset="-128"/>
              </a:rPr>
              <a:t>Prompt recognition &amp; Effective management of 		Respiratory Distress</a:t>
            </a:r>
          </a:p>
          <a:p>
            <a:r>
              <a:rPr lang="en-US" sz="2400" b="1">
                <a:solidFill>
                  <a:srgbClr val="FFFFFF"/>
                </a:solidFill>
                <a:effectLst>
                  <a:outerShdw blurRad="38100" dist="38100" dir="2700000" algn="tl">
                    <a:srgbClr val="0064E2"/>
                  </a:outerShdw>
                </a:effectLst>
                <a:ea typeface="ＭＳ Ｐゴシック" pitchFamily="-97" charset="-128"/>
              </a:rPr>
              <a:t> can prevent deterioration in to cardiac arrest &amp; 		improve outcome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Severe Asthma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Other treatment options</a:t>
            </a:r>
          </a:p>
          <a:p>
            <a:pPr lvl="1"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Heliox (mixture of O2 + Helium)</a:t>
            </a:r>
          </a:p>
          <a:p>
            <a:pPr lvl="1"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Halothane</a:t>
            </a:r>
          </a:p>
          <a:p>
            <a:pPr lvl="1"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Nebulized Lasix</a:t>
            </a:r>
          </a:p>
          <a:p>
            <a:pPr lvl="1"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IV Leukotriene modifiers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Impending Respiratory Failure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Consider BiPAP</a:t>
            </a:r>
          </a:p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Prepare for Intubation</a:t>
            </a:r>
          </a:p>
          <a:p>
            <a:pPr lvl="1"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Ketamine</a:t>
            </a:r>
          </a:p>
          <a:p>
            <a:pPr lvl="2"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 has bronchodilator properties</a:t>
            </a:r>
          </a:p>
          <a:p>
            <a:pPr lvl="2"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1-2 mg/kg IV</a:t>
            </a:r>
          </a:p>
          <a:p>
            <a:pPr lvl="1"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Consider a cuffed tube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Admission Criteria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Needs O2 supplementation</a:t>
            </a:r>
          </a:p>
          <a:p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Refractory Asthma- A child who does not respond after 2 hours of continuous treatment</a:t>
            </a:r>
          </a:p>
          <a:p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PF &lt;50% of predicted</a:t>
            </a:r>
          </a:p>
          <a:p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PF 50-70% with social issues</a:t>
            </a:r>
          </a:p>
          <a:p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PaCO2 &gt;40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066800" y="76200"/>
            <a:ext cx="7772400" cy="1219200"/>
          </a:xfrm>
        </p:spPr>
        <p:txBody>
          <a:bodyPr/>
          <a:lstStyle/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Consider other causes….</a:t>
            </a:r>
          </a:p>
        </p:txBody>
      </p:sp>
      <p:sp>
        <p:nvSpPr>
          <p:cNvPr id="180227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3105150" y="2116138"/>
            <a:ext cx="3976688" cy="3409950"/>
          </a:xfrm>
        </p:spPr>
        <p:txBody>
          <a:bodyPr/>
          <a:lstStyle/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Pulmonary edema</a:t>
            </a:r>
          </a:p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Allergic reactions</a:t>
            </a:r>
          </a:p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Pneumonia</a:t>
            </a:r>
          </a:p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Foreign body aspiration</a:t>
            </a:r>
          </a:p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Bronchiolitis</a:t>
            </a:r>
            <a:b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</a:br>
            <a:endParaRPr lang="en-US" smtClean="0">
              <a:effectLst>
                <a:outerShdw blurRad="38100" dist="38100" dir="2700000" algn="tl">
                  <a:srgbClr val="0064E2"/>
                </a:outerShdw>
              </a:effectLst>
            </a:endParaRPr>
          </a:p>
        </p:txBody>
      </p:sp>
      <p:sp>
        <p:nvSpPr>
          <p:cNvPr id="180228" name="Text Box 4"/>
          <p:cNvSpPr txBox="1">
            <a:spLocks noChangeArrowheads="1"/>
          </p:cNvSpPr>
          <p:nvPr/>
        </p:nvSpPr>
        <p:spPr bwMode="auto">
          <a:xfrm>
            <a:off x="1219200" y="1462088"/>
            <a:ext cx="7696200" cy="519112"/>
          </a:xfrm>
          <a:prstGeom prst="rect">
            <a:avLst/>
          </a:prstGeom>
          <a:solidFill>
            <a:srgbClr val="FF0000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>
                <a:latin typeface="Times New Roman" pitchFamily="-97" charset="0"/>
              </a:rPr>
              <a:t>ALL THAT WHEEZES IS NOT ASTHMA</a:t>
            </a:r>
            <a:endParaRPr lang="en-US" sz="2000" b="1" u="sng">
              <a:solidFill>
                <a:srgbClr val="FFCC00"/>
              </a:solidFill>
              <a:latin typeface="Times New Roman" pitchFamily="-97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80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0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0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0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0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0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0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0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0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0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0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0227" grpId="0" build="p" autoUpdateAnimBg="0"/>
      <p:bldP spid="180228" grpId="0" animBg="1" autoUpdateAnimBg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4114800" y="1573213"/>
            <a:ext cx="4910138" cy="2130425"/>
          </a:xfrm>
        </p:spPr>
        <p:txBody>
          <a:bodyPr/>
          <a:lstStyle/>
          <a:p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  <a:ea typeface="ＭＳ Ｐゴシック" pitchFamily="-97" charset="-128"/>
              </a:rPr>
              <a:t>Bronchiolitis</a:t>
            </a:r>
          </a:p>
        </p:txBody>
      </p:sp>
      <p:sp>
        <p:nvSpPr>
          <p:cNvPr id="192515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4114800" y="3711575"/>
            <a:ext cx="4910138" cy="887413"/>
          </a:xfrm>
        </p:spPr>
        <p:txBody>
          <a:bodyPr/>
          <a:lstStyle/>
          <a:p>
            <a:pPr>
              <a:buFont typeface="Wingdings" pitchFamily="-97" charset="2"/>
              <a:buNone/>
            </a:pPr>
            <a:endParaRPr lang="en-US" smtClean="0">
              <a:solidFill>
                <a:srgbClr val="FFFFFF"/>
              </a:solidFill>
              <a:effectLst>
                <a:outerShdw blurRad="38100" dist="38100" dir="2700000" algn="tl">
                  <a:srgbClr val="0064E2"/>
                </a:outerShdw>
              </a:effectLst>
              <a:ea typeface="ＭＳ Ｐゴシック" pitchFamily="-97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Bronchiolitis: Pathophysiology</a:t>
            </a:r>
            <a:endParaRPr lang="en-US" smtClean="0">
              <a:effectLst>
                <a:outerShdw blurRad="38100" dist="38100" dir="2700000" algn="tl">
                  <a:srgbClr val="0064E2"/>
                </a:outerShdw>
              </a:effectLst>
            </a:endParaRPr>
          </a:p>
        </p:txBody>
      </p:sp>
      <p:sp>
        <p:nvSpPr>
          <p:cNvPr id="193539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0" y="1752600"/>
            <a:ext cx="3200400" cy="4267200"/>
          </a:xfrm>
        </p:spPr>
        <p:txBody>
          <a:bodyPr/>
          <a:lstStyle/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Viral infection</a:t>
            </a:r>
          </a:p>
          <a:p>
            <a:pPr lvl="1"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RSV (50-70%)</a:t>
            </a:r>
          </a:p>
          <a:p>
            <a:pPr lvl="1"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Others </a:t>
            </a:r>
          </a:p>
          <a:p>
            <a:pPr lvl="2"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Parainfluenza, rhinovirus adenovirus influenza</a:t>
            </a:r>
          </a:p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Inflammatory bronchiolar edema</a:t>
            </a:r>
          </a:p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Air trapping</a:t>
            </a:r>
          </a:p>
        </p:txBody>
      </p:sp>
      <p:pic>
        <p:nvPicPr>
          <p:cNvPr id="103428" name="Picture 5" descr="Bronchioliti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76600" y="1524000"/>
            <a:ext cx="5715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Bronchiolitis: Incidence</a:t>
            </a:r>
          </a:p>
        </p:txBody>
      </p:sp>
      <p:sp>
        <p:nvSpPr>
          <p:cNvPr id="194563" name="Rectangle 3"/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Children &lt; 2 years old</a:t>
            </a:r>
          </a:p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80% of patients &lt; 1 year old</a:t>
            </a:r>
          </a:p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October – May</a:t>
            </a:r>
          </a:p>
          <a:p>
            <a:pPr eaLnBrk="1" hangingPunct="1"/>
            <a:r>
              <a:rPr lang="en-US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Extremely contagious</a:t>
            </a:r>
          </a:p>
        </p:txBody>
      </p:sp>
      <p:pic>
        <p:nvPicPr>
          <p:cNvPr id="104452" name="Picture 5" descr="baby111nov20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95800" y="3886200"/>
            <a:ext cx="3581400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371600" y="152400"/>
            <a:ext cx="7772400" cy="1143000"/>
          </a:xfrm>
        </p:spPr>
        <p:txBody>
          <a:bodyPr/>
          <a:lstStyle/>
          <a:p>
            <a:pPr eaLnBrk="1" hangingPunct="1"/>
            <a:r>
              <a:rPr lang="en-US" sz="4000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Bronchiolitis: Signs/Symptoms</a:t>
            </a:r>
            <a:endParaRPr lang="en-US" smtClean="0">
              <a:effectLst>
                <a:outerShdw blurRad="38100" dist="38100" dir="2700000" algn="tl">
                  <a:srgbClr val="0064E2"/>
                </a:outerShdw>
              </a:effectLst>
            </a:endParaRPr>
          </a:p>
        </p:txBody>
      </p:sp>
      <p:sp>
        <p:nvSpPr>
          <p:cNvPr id="195587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4038600" y="1676400"/>
            <a:ext cx="4876800" cy="4648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600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Coughing, nasal/eye drainage, fevers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Wheezing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Poor feeding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Can progress to severe respiratory distress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Extreme tachypnea (60 - 100+/min)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Retractions, Cyanosis</a:t>
            </a:r>
            <a:endParaRPr lang="en-US" sz="2200" smtClean="0">
              <a:effectLst>
                <a:outerShdw blurRad="38100" dist="38100" dir="2700000" algn="tl">
                  <a:srgbClr val="0064E2"/>
                </a:outerShdw>
              </a:effectLst>
            </a:endParaRPr>
          </a:p>
        </p:txBody>
      </p:sp>
      <p:pic>
        <p:nvPicPr>
          <p:cNvPr id="106500" name="Picture 5" descr="043079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2819400"/>
            <a:ext cx="32766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Which one is it?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057400"/>
            <a:ext cx="8229600" cy="3962400"/>
          </a:xfrm>
        </p:spPr>
        <p:txBody>
          <a:bodyPr/>
          <a:lstStyle/>
          <a:p>
            <a:pPr algn="ctr" eaLnBrk="1" hangingPunct="1">
              <a:buFont typeface="Wingdings" pitchFamily="-97" charset="2"/>
              <a:buNone/>
            </a:pP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Distinguishing between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Bronchiolitis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and Asthma in the wheezing infant can be difficult</a:t>
            </a:r>
          </a:p>
          <a:p>
            <a:pPr eaLnBrk="1" hangingPunct="1">
              <a:buFont typeface="Wingdings" pitchFamily="-97" charset="2"/>
              <a:buNone/>
            </a:pPr>
            <a:endParaRPr lang="en-US" dirty="0" smtClean="0">
              <a:solidFill>
                <a:srgbClr val="FFB91D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143000" y="152400"/>
            <a:ext cx="7772400" cy="1143000"/>
          </a:xfrm>
        </p:spPr>
        <p:txBody>
          <a:bodyPr/>
          <a:lstStyle/>
          <a:p>
            <a:pPr eaLnBrk="1" hangingPunct="1"/>
            <a:r>
              <a:rPr lang="en-US" sz="4000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Asthma vs Bronchiolitis</a:t>
            </a:r>
            <a:endParaRPr lang="en-US" smtClean="0">
              <a:effectLst>
                <a:outerShdw blurRad="38100" dist="38100" dir="2700000" algn="tl">
                  <a:srgbClr val="0064E2"/>
                </a:outerShdw>
              </a:effectLst>
            </a:endParaRPr>
          </a:p>
        </p:txBody>
      </p:sp>
      <p:sp>
        <p:nvSpPr>
          <p:cNvPr id="196611" name="Rectangle 3"/>
          <p:cNvSpPr>
            <a:spLocks noGrp="1" noRot="1" noChangeArrowheads="1"/>
          </p:cNvSpPr>
          <p:nvPr>
            <p:ph sz="half" idx="1"/>
          </p:nvPr>
        </p:nvSpPr>
        <p:spPr>
          <a:xfrm>
            <a:off x="457200" y="2133600"/>
            <a:ext cx="3810000" cy="4114800"/>
          </a:xfrm>
        </p:spPr>
        <p:txBody>
          <a:bodyPr/>
          <a:lstStyle/>
          <a:p>
            <a:pPr eaLnBrk="1" hangingPunct="1"/>
            <a:r>
              <a:rPr lang="en-US" dirty="0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Asthma</a:t>
            </a:r>
          </a:p>
          <a:p>
            <a:pPr lvl="1" eaLnBrk="1" hangingPunct="1"/>
            <a:r>
              <a:rPr lang="en-US" sz="2000" dirty="0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Age - &gt; 2 years</a:t>
            </a:r>
          </a:p>
          <a:p>
            <a:pPr lvl="1" eaLnBrk="1" hangingPunct="1"/>
            <a:r>
              <a:rPr lang="en-US" sz="2000" dirty="0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Temperature - usually normal</a:t>
            </a:r>
          </a:p>
          <a:p>
            <a:pPr lvl="1" eaLnBrk="1" hangingPunct="1"/>
            <a:r>
              <a:rPr lang="en-US" sz="2000" dirty="0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Family </a:t>
            </a:r>
            <a:r>
              <a:rPr lang="en-US" sz="2000" dirty="0" err="1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Hx</a:t>
            </a:r>
            <a:r>
              <a:rPr lang="en-US" sz="2000" dirty="0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  - common</a:t>
            </a:r>
          </a:p>
          <a:p>
            <a:pPr lvl="1" eaLnBrk="1" hangingPunct="1"/>
            <a:r>
              <a:rPr lang="en-US" sz="2000" dirty="0" err="1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Hx</a:t>
            </a:r>
            <a:r>
              <a:rPr lang="en-US" sz="2000" dirty="0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 of allergies - common</a:t>
            </a:r>
          </a:p>
          <a:p>
            <a:pPr lvl="1" eaLnBrk="1" hangingPunct="1"/>
            <a:r>
              <a:rPr lang="en-US" sz="2000" dirty="0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Response to </a:t>
            </a:r>
            <a:r>
              <a:rPr lang="en-US" sz="2000" dirty="0" err="1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Epi</a:t>
            </a:r>
            <a:r>
              <a:rPr lang="en-US" sz="2000" dirty="0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 - positive</a:t>
            </a:r>
            <a:endParaRPr lang="en-US" dirty="0" smtClean="0">
              <a:effectLst>
                <a:outerShdw blurRad="38100" dist="38100" dir="2700000" algn="tl">
                  <a:srgbClr val="0064E2"/>
                </a:outerShdw>
              </a:effectLst>
            </a:endParaRPr>
          </a:p>
        </p:txBody>
      </p:sp>
      <p:sp>
        <p:nvSpPr>
          <p:cNvPr id="196612" name="Rectangle 4"/>
          <p:cNvSpPr>
            <a:spLocks noGrp="1" noRot="1" noChangeArrowheads="1"/>
          </p:cNvSpPr>
          <p:nvPr>
            <p:ph sz="half" idx="2"/>
          </p:nvPr>
        </p:nvSpPr>
        <p:spPr>
          <a:xfrm>
            <a:off x="4648200" y="2133600"/>
            <a:ext cx="3810000" cy="4114800"/>
          </a:xfrm>
        </p:spPr>
        <p:txBody>
          <a:bodyPr/>
          <a:lstStyle/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Bronchiolitis</a:t>
            </a:r>
          </a:p>
          <a:p>
            <a:pPr lvl="1" eaLnBrk="1" hangingPunct="1"/>
            <a:r>
              <a:rPr lang="en-US" sz="2000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Age - &lt; 1-2 years</a:t>
            </a:r>
          </a:p>
          <a:p>
            <a:pPr lvl="1" eaLnBrk="1" hangingPunct="1"/>
            <a:r>
              <a:rPr lang="en-US" sz="2000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Fever is common</a:t>
            </a:r>
          </a:p>
          <a:p>
            <a:pPr lvl="1" eaLnBrk="1" hangingPunct="1"/>
            <a:r>
              <a:rPr lang="en-US" sz="2000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Family Hx - negative</a:t>
            </a:r>
          </a:p>
          <a:p>
            <a:pPr lvl="1" eaLnBrk="1" hangingPunct="1"/>
            <a:r>
              <a:rPr lang="en-US" sz="2000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Hx of allergies - negative</a:t>
            </a:r>
          </a:p>
          <a:p>
            <a:pPr lvl="1" eaLnBrk="1" hangingPunct="1"/>
            <a:r>
              <a:rPr lang="en-US" sz="2000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Response to Epi - negative</a:t>
            </a:r>
            <a:endParaRPr lang="en-US" smtClean="0">
              <a:effectLst>
                <a:outerShdw blurRad="38100" dist="38100" dir="2700000" algn="tl">
                  <a:srgbClr val="0064E2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143000" y="381000"/>
            <a:ext cx="7772400" cy="1143000"/>
          </a:xfrm>
        </p:spPr>
        <p:txBody>
          <a:bodyPr/>
          <a:lstStyle/>
          <a:p>
            <a:pPr eaLnBrk="1" hangingPunct="1"/>
            <a:r>
              <a:rPr lang="en-US" sz="4300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Pediatric Respiratory System</a:t>
            </a:r>
          </a:p>
        </p:txBody>
      </p:sp>
      <p:sp>
        <p:nvSpPr>
          <p:cNvPr id="148483" name="Rectangle 3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3721100" y="1828800"/>
            <a:ext cx="4737100" cy="4114800"/>
          </a:xfrm>
        </p:spPr>
        <p:txBody>
          <a:bodyPr/>
          <a:lstStyle/>
          <a:p>
            <a:pPr eaLnBrk="1" hangingPunct="1"/>
            <a:r>
              <a:rPr lang="en-US" sz="2800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Large head, small mandible, small neck</a:t>
            </a:r>
          </a:p>
          <a:p>
            <a:pPr eaLnBrk="1" hangingPunct="1"/>
            <a:r>
              <a:rPr lang="en-US" sz="2800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Large, posteriorly-placed tongue</a:t>
            </a:r>
          </a:p>
          <a:p>
            <a:pPr eaLnBrk="1" hangingPunct="1"/>
            <a:r>
              <a:rPr lang="en-US" sz="2800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High glottic opening</a:t>
            </a:r>
          </a:p>
          <a:p>
            <a:pPr eaLnBrk="1" hangingPunct="1"/>
            <a:r>
              <a:rPr lang="en-US" sz="2800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Small airways</a:t>
            </a:r>
          </a:p>
          <a:p>
            <a:pPr eaLnBrk="1" hangingPunct="1"/>
            <a:r>
              <a:rPr lang="en-US" sz="2800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Presence of tonsils, adenoids</a:t>
            </a:r>
          </a:p>
        </p:txBody>
      </p:sp>
      <p:pic>
        <p:nvPicPr>
          <p:cNvPr id="25604" name="Picture 4" descr="AIRWAYCH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81000" y="1752600"/>
            <a:ext cx="2468563" cy="4387850"/>
          </a:xfrm>
          <a:ln w="76200" cmpd="thickThin">
            <a:solidFill>
              <a:schemeClr val="tx2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Bronchiolitis: Management</a:t>
            </a:r>
          </a:p>
        </p:txBody>
      </p:sp>
      <p:sp>
        <p:nvSpPr>
          <p:cNvPr id="197635" name="Rectangle 3"/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Humidified oxygen by NRB mask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Cardiac Monitor 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IV Hydration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Oral/Nasal Suctioning prn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+- Bronchodilators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+- Racemic Epinephrine- then 4 hour observation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Anticipate need to intubate, assist ventilations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Bronchiolitis Management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Randomized controlled trials have shown 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mixed results </a:t>
            </a:r>
            <a:r>
              <a:rPr lang="en-US" dirty="0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with bronchodilators and steroids </a:t>
            </a:r>
          </a:p>
          <a:p>
            <a:pPr eaLnBrk="1" hangingPunct="1"/>
            <a:r>
              <a:rPr lang="en-US" dirty="0" smtClean="0">
                <a:solidFill>
                  <a:srgbClr val="FFB91D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Consider a trial of bronchodilators if the diagnosis is unclear</a:t>
            </a:r>
          </a:p>
          <a:p>
            <a:pPr lvl="3" eaLnBrk="1" hangingPunct="1"/>
            <a:r>
              <a:rPr lang="en-US" dirty="0" smtClean="0">
                <a:solidFill>
                  <a:srgbClr val="FFB91D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There is little downside</a:t>
            </a:r>
          </a:p>
          <a:p>
            <a:pPr eaLnBrk="1" hangingPunct="1"/>
            <a:r>
              <a:rPr lang="en-US" dirty="0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Some infants respond to </a:t>
            </a:r>
            <a:r>
              <a:rPr lang="en-US" dirty="0" err="1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Nebulized</a:t>
            </a:r>
            <a:r>
              <a:rPr lang="en-US" dirty="0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Epi</a:t>
            </a:r>
            <a:r>
              <a:rPr lang="en-US" dirty="0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 or </a:t>
            </a:r>
            <a:r>
              <a:rPr lang="en-US" dirty="0" err="1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Albuterol</a:t>
            </a:r>
            <a:r>
              <a:rPr lang="en-US" dirty="0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, while others have worsening of their symptoms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Risk of Apnea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057400"/>
            <a:ext cx="3932238" cy="3979863"/>
          </a:xfrm>
        </p:spPr>
        <p:txBody>
          <a:bodyPr/>
          <a:lstStyle/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&lt;6 weeks of age</a:t>
            </a:r>
          </a:p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h/o prematurity</a:t>
            </a:r>
          </a:p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Apnea of prematurity</a:t>
            </a:r>
          </a:p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Low o2 sat on admission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4563" y="2057400"/>
            <a:ext cx="3932237" cy="3979863"/>
          </a:xfrm>
        </p:spPr>
        <p:txBody>
          <a:bodyPr/>
          <a:lstStyle/>
          <a:p>
            <a:pPr eaLnBrk="1" hangingPunct="1"/>
            <a:endParaRPr lang="en-US" smtClean="0">
              <a:effectLst>
                <a:outerShdw blurRad="38100" dist="38100" dir="2700000" algn="tl">
                  <a:srgbClr val="0064E2"/>
                </a:outerShdw>
              </a:effectLst>
            </a:endParaRPr>
          </a:p>
        </p:txBody>
      </p:sp>
      <p:pic>
        <p:nvPicPr>
          <p:cNvPr id="112645" name="grunting.avi">
            <a:hlinkClick r:id="" action="ppaction://media"/>
          </p:cNvPr>
          <p:cNvPicPr>
            <a:picLocks noRot="1" noChangeAspect="1" noChangeArrowheads="1"/>
          </p:cNvPicPr>
          <p:nvPr>
            <a:quickTime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754563" y="2209800"/>
            <a:ext cx="3930650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938" fill="hold"/>
                                        <p:tgtEl>
                                          <p:spTgt spid="11264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126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11264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2645"/>
                  </p:tgtEl>
                </p:cond>
              </p:nextCondLst>
            </p:seq>
            <p:vide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12645"/>
                </p:tgtEl>
              </p:cMediaNode>
            </p:video>
          </p:childTnLst>
        </p:cTn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Bronchiolitis Admissions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057400"/>
            <a:ext cx="3932238" cy="39798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Age &lt; 4-6 weeks ( &amp; early in the disease process)</a:t>
            </a:r>
          </a:p>
          <a:p>
            <a:pPr>
              <a:lnSpc>
                <a:spcPct val="90000"/>
              </a:lnSpc>
            </a:pPr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Moderate to Severe distress (retractions)</a:t>
            </a:r>
          </a:p>
          <a:p>
            <a:pPr>
              <a:lnSpc>
                <a:spcPct val="90000"/>
              </a:lnSpc>
            </a:pPr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h/o Apneic spells</a:t>
            </a:r>
          </a:p>
          <a:p>
            <a:pPr>
              <a:lnSpc>
                <a:spcPct val="90000"/>
              </a:lnSpc>
            </a:pPr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Dehydration</a:t>
            </a:r>
          </a:p>
          <a:p>
            <a:pPr>
              <a:lnSpc>
                <a:spcPct val="90000"/>
              </a:lnSpc>
            </a:pPr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Sustained RR&gt;60-70/min</a:t>
            </a:r>
          </a:p>
          <a:p>
            <a:pPr>
              <a:lnSpc>
                <a:spcPct val="90000"/>
              </a:lnSpc>
            </a:pPr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O2 sat&lt;92-94%</a:t>
            </a:r>
          </a:p>
          <a:p>
            <a:pPr>
              <a:lnSpc>
                <a:spcPct val="90000"/>
              </a:lnSpc>
            </a:pPr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Underling Chronic Disease-h/o BPD, Cg Heart Disease, &amp; Immunocompromised</a:t>
            </a:r>
          </a:p>
          <a:p>
            <a:pPr>
              <a:lnSpc>
                <a:spcPct val="90000"/>
              </a:lnSpc>
            </a:pPr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Social Issues</a:t>
            </a:r>
          </a:p>
          <a:p>
            <a:pPr>
              <a:lnSpc>
                <a:spcPct val="90000"/>
              </a:lnSpc>
            </a:pPr>
            <a:endParaRPr lang="en-US" smtClean="0">
              <a:effectLst>
                <a:outerShdw blurRad="38100" dist="38100" dir="2700000" algn="tl">
                  <a:srgbClr val="0064E2"/>
                </a:outerShdw>
              </a:effectLst>
            </a:endParaRPr>
          </a:p>
        </p:txBody>
      </p:sp>
      <p:pic>
        <p:nvPicPr>
          <p:cNvPr id="113668" name="Content Placeholder 4" descr="bronchiolitis.jpg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 l="-17674" r="-17674"/>
          <a:stretch>
            <a:fillRect/>
          </a:stretch>
        </p:blipFill>
        <p:spPr bwMode="auto">
          <a:xfrm>
            <a:off x="4754563" y="2057400"/>
            <a:ext cx="3932237" cy="39798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65750" y="1752600"/>
            <a:ext cx="3652838" cy="3276600"/>
          </a:xfrm>
        </p:spPr>
        <p:txBody>
          <a:bodyPr/>
          <a:lstStyle/>
          <a:p>
            <a:r>
              <a:rPr lang="en-US" sz="4300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Initial Management of Respiratory Distress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5365750" y="3998913"/>
            <a:ext cx="3652838" cy="882650"/>
          </a:xfrm>
        </p:spPr>
        <p:txBody>
          <a:bodyPr/>
          <a:lstStyle/>
          <a:p>
            <a:endParaRPr lang="en-US" smtClean="0">
              <a:solidFill>
                <a:srgbClr val="FFFFFF"/>
              </a:solidFill>
              <a:effectLst>
                <a:outerShdw blurRad="38100" dist="38100" dir="2700000" algn="tl">
                  <a:srgbClr val="0064E2"/>
                </a:outerShdw>
              </a:effectLst>
            </a:endParaRPr>
          </a:p>
          <a:p>
            <a:endParaRPr lang="en-US" smtClean="0">
              <a:solidFill>
                <a:srgbClr val="FFFFFF"/>
              </a:solidFill>
              <a:effectLst>
                <a:outerShdw blurRad="38100" dist="38100" dir="2700000" algn="tl">
                  <a:srgbClr val="0064E2"/>
                </a:outerShdw>
              </a:effectLst>
            </a:endParaRPr>
          </a:p>
        </p:txBody>
      </p:sp>
      <p:pic>
        <p:nvPicPr>
          <p:cNvPr id="5" name="Picture Placeholder 4" descr="asthma2.jpg"/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l="-160" r="-160"/>
          <a:stretch>
            <a:fillRect/>
          </a:stretch>
        </p:blipFill>
        <p:spPr>
          <a:xfrm>
            <a:off x="241232" y="838200"/>
            <a:ext cx="4906459" cy="473172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1° Assessment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>
          <a:xfrm>
            <a:off x="457200" y="1735138"/>
            <a:ext cx="3932238" cy="742950"/>
          </a:xfrm>
        </p:spPr>
        <p:txBody>
          <a:bodyPr/>
          <a:lstStyle/>
          <a:p>
            <a:r>
              <a:rPr lang="en-US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Airway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57200" y="2514600"/>
            <a:ext cx="3932238" cy="3522663"/>
          </a:xfrm>
        </p:spPr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Support Airway</a:t>
            </a:r>
          </a:p>
          <a:p>
            <a:pPr lvl="1"/>
            <a:r>
              <a:rPr lang="en-US" dirty="0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Let child assume position of comfort</a:t>
            </a:r>
          </a:p>
          <a:p>
            <a:pPr lvl="1"/>
            <a:r>
              <a:rPr lang="en-US" dirty="0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Open airway ( manual maneuvers)</a:t>
            </a:r>
          </a:p>
          <a:p>
            <a:r>
              <a:rPr lang="en-US" dirty="0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Clear Airway</a:t>
            </a:r>
          </a:p>
          <a:p>
            <a:pPr lvl="1"/>
            <a:r>
              <a:rPr lang="en-US" dirty="0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Suction, remove, visualized FB</a:t>
            </a:r>
          </a:p>
          <a:p>
            <a:r>
              <a:rPr lang="en-US" dirty="0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Insert OPA/NPA</a:t>
            </a:r>
          </a:p>
          <a:p>
            <a:r>
              <a:rPr lang="en-US" dirty="0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Is it maintainable?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>
          <a:xfrm>
            <a:off x="4724400" y="1752600"/>
            <a:ext cx="3962400" cy="725488"/>
          </a:xfrm>
        </p:spPr>
        <p:txBody>
          <a:bodyPr/>
          <a:lstStyle/>
          <a:p>
            <a:r>
              <a:rPr lang="en-US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Breathing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>
          <a:xfrm>
            <a:off x="4754563" y="2209800"/>
            <a:ext cx="3932237" cy="4343400"/>
          </a:xfrm>
        </p:spPr>
        <p:txBody>
          <a:bodyPr/>
          <a:lstStyle/>
          <a:p>
            <a:pPr>
              <a:buFont typeface="Wingdings" pitchFamily="-97" charset="2"/>
              <a:buNone/>
            </a:pPr>
            <a:endParaRPr lang="en-US" smtClean="0">
              <a:effectLst>
                <a:outerShdw blurRad="38100" dist="38100" dir="2700000" algn="tl">
                  <a:srgbClr val="0064E2"/>
                </a:outerShdw>
              </a:effectLst>
            </a:endParaRPr>
          </a:p>
          <a:p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 Assess RR, Effort, Tidal Volume, Breath sounds</a:t>
            </a:r>
          </a:p>
          <a:p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Monitor O2 sat</a:t>
            </a:r>
          </a:p>
          <a:p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Assist Ventilation (BVM)</a:t>
            </a:r>
          </a:p>
          <a:p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Provide O2 (humidified)</a:t>
            </a:r>
          </a:p>
          <a:p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Prepare for ETT</a:t>
            </a:r>
          </a:p>
          <a:p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Medicate</a:t>
            </a:r>
          </a:p>
          <a:p>
            <a:endParaRPr lang="en-US" b="0" smtClean="0">
              <a:effectLst>
                <a:outerShdw blurRad="38100" dist="38100" dir="2700000" algn="tl">
                  <a:srgbClr val="0064E2"/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876800" y="4419600"/>
            <a:ext cx="4267200" cy="954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en-US" sz="2800">
                <a:solidFill>
                  <a:schemeClr val="accent1"/>
                </a:solidFill>
                <a:latin typeface="Corbel" pitchFamily="-97" charset="0"/>
              </a:rPr>
              <a:t>	</a:t>
            </a:r>
          </a:p>
          <a:p>
            <a:r>
              <a:rPr lang="en-US" sz="2800">
                <a:solidFill>
                  <a:schemeClr val="accent1"/>
                </a:solidFill>
                <a:latin typeface="Corbel" pitchFamily="-97" charset="0"/>
              </a:rPr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1°Assessment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35138"/>
            <a:ext cx="3505200" cy="742950"/>
          </a:xfrm>
        </p:spPr>
        <p:txBody>
          <a:bodyPr/>
          <a:lstStyle/>
          <a:p>
            <a:r>
              <a:rPr lang="en-US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Circulation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514600"/>
            <a:ext cx="3932238" cy="3522663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Monitor heart rate, Color, Temp, BP, Cap Refill</a:t>
            </a:r>
          </a:p>
          <a:p>
            <a:pPr>
              <a:buFont typeface="Arial" charset="0"/>
              <a:buChar char="•"/>
            </a:pPr>
            <a:endParaRPr lang="en-US" smtClean="0">
              <a:effectLst>
                <a:outerShdw blurRad="38100" dist="38100" dir="2700000" algn="tl">
                  <a:srgbClr val="0064E2"/>
                </a:outerShdw>
              </a:effectLst>
            </a:endParaRPr>
          </a:p>
          <a:p>
            <a:pPr>
              <a:buFont typeface="Arial" charset="0"/>
              <a:buChar char="•"/>
            </a:pPr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Monitor Organ Perfusion</a:t>
            </a:r>
          </a:p>
          <a:p>
            <a:pPr lvl="1">
              <a:buClr>
                <a:schemeClr val="accent1"/>
              </a:buClr>
              <a:buFont typeface="Arial" charset="0"/>
              <a:buChar char="•"/>
            </a:pPr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Mental Status</a:t>
            </a:r>
          </a:p>
          <a:p>
            <a:pPr lvl="1">
              <a:buClr>
                <a:schemeClr val="accent1"/>
              </a:buClr>
              <a:buFont typeface="Arial" charset="0"/>
              <a:buChar char="•"/>
            </a:pPr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Palor, mottling, cyanosis</a:t>
            </a:r>
          </a:p>
          <a:p>
            <a:pPr lvl="1">
              <a:buClr>
                <a:schemeClr val="accent1"/>
              </a:buClr>
              <a:buFont typeface="Arial" charset="0"/>
              <a:buChar char="•"/>
            </a:pPr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Urine Output</a:t>
            </a:r>
          </a:p>
          <a:p>
            <a:endParaRPr lang="en-US" smtClean="0">
              <a:effectLst>
                <a:outerShdw blurRad="38100" dist="38100" dir="2700000" algn="tl">
                  <a:srgbClr val="0064E2"/>
                </a:outerShdw>
              </a:effectLst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563" y="1752600"/>
            <a:ext cx="3932237" cy="838200"/>
          </a:xfrm>
        </p:spPr>
        <p:txBody>
          <a:bodyPr/>
          <a:lstStyle/>
          <a:p>
            <a:r>
              <a:rPr lang="en-US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Disability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563" y="2514600"/>
            <a:ext cx="3932237" cy="1828800"/>
          </a:xfrm>
        </p:spPr>
        <p:txBody>
          <a:bodyPr/>
          <a:lstStyle/>
          <a:p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Pupils</a:t>
            </a:r>
          </a:p>
          <a:p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GCS</a:t>
            </a:r>
          </a:p>
          <a:p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AVPU- Pediatric Response Score</a:t>
            </a:r>
          </a:p>
          <a:p>
            <a:pPr>
              <a:buFont typeface="Wingdings" pitchFamily="-97" charset="2"/>
              <a:buNone/>
            </a:pPr>
            <a:endParaRPr lang="en-US" smtClean="0">
              <a:effectLst>
                <a:outerShdw blurRad="38100" dist="38100" dir="2700000" algn="tl">
                  <a:srgbClr val="0064E2"/>
                </a:outerShdw>
              </a:effectLst>
            </a:endParaRPr>
          </a:p>
        </p:txBody>
      </p:sp>
      <p:sp>
        <p:nvSpPr>
          <p:cNvPr id="117767" name="TextBox 6"/>
          <p:cNvSpPr txBox="1">
            <a:spLocks noChangeArrowheads="1"/>
          </p:cNvSpPr>
          <p:nvPr/>
        </p:nvSpPr>
        <p:spPr bwMode="auto">
          <a:xfrm>
            <a:off x="4953000" y="4419600"/>
            <a:ext cx="29130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>
                <a:solidFill>
                  <a:schemeClr val="accent1"/>
                </a:solidFill>
              </a:rPr>
              <a:t>Exposure</a:t>
            </a:r>
          </a:p>
        </p:txBody>
      </p:sp>
      <p:sp>
        <p:nvSpPr>
          <p:cNvPr id="117768" name="TextBox 7"/>
          <p:cNvSpPr txBox="1">
            <a:spLocks noChangeArrowheads="1"/>
          </p:cNvSpPr>
          <p:nvPr/>
        </p:nvSpPr>
        <p:spPr bwMode="auto">
          <a:xfrm>
            <a:off x="4876800" y="5257800"/>
            <a:ext cx="16700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Clr>
                <a:schemeClr val="accent1"/>
              </a:buClr>
              <a:buFont typeface="Arial" charset="0"/>
              <a:buChar char="•"/>
            </a:pPr>
            <a:r>
              <a:rPr lang="en-US" sz="2000"/>
              <a:t>  Undress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2° Assessment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133600"/>
            <a:ext cx="3932238" cy="609600"/>
          </a:xfrm>
        </p:spPr>
        <p:txBody>
          <a:bodyPr/>
          <a:lstStyle/>
          <a:p>
            <a:r>
              <a:rPr lang="en-US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Focused H &amp; P</a:t>
            </a:r>
          </a:p>
          <a:p>
            <a:endParaRPr lang="en-US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118788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l="-4651" r="-4651"/>
          <a:stretch>
            <a:fillRect/>
          </a:stretch>
        </p:blipFill>
        <p:spPr bwMode="auto">
          <a:xfrm>
            <a:off x="457200" y="2514600"/>
            <a:ext cx="3932238" cy="3522663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563" y="1735138"/>
            <a:ext cx="3932237" cy="742950"/>
          </a:xfrm>
        </p:spPr>
        <p:txBody>
          <a:bodyPr/>
          <a:lstStyle/>
          <a:p>
            <a:r>
              <a:rPr lang="en-US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SAMPLE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563" y="2514600"/>
            <a:ext cx="3932237" cy="3522663"/>
          </a:xfrm>
        </p:spPr>
        <p:txBody>
          <a:bodyPr/>
          <a:lstStyle/>
          <a:p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Signs/Symptoms</a:t>
            </a:r>
          </a:p>
          <a:p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Allergies</a:t>
            </a:r>
          </a:p>
          <a:p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Meds</a:t>
            </a:r>
          </a:p>
          <a:p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Past Med Hx</a:t>
            </a:r>
          </a:p>
          <a:p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Last Meal</a:t>
            </a:r>
          </a:p>
          <a:p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Events</a:t>
            </a:r>
          </a:p>
          <a:p>
            <a:endParaRPr lang="en-US" smtClean="0">
              <a:effectLst>
                <a:outerShdw blurRad="38100" dist="38100" dir="2700000" algn="tl">
                  <a:srgbClr val="0064E2"/>
                </a:outerShdw>
              </a:effectLst>
            </a:endParaRPr>
          </a:p>
          <a:p>
            <a:pPr>
              <a:buFont typeface="Wingdings" pitchFamily="-97" charset="2"/>
              <a:buNone/>
            </a:pPr>
            <a:endParaRPr lang="en-US" smtClean="0">
              <a:effectLst>
                <a:outerShdw blurRad="38100" dist="38100" dir="2700000" algn="tl">
                  <a:srgbClr val="0064E2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3° Assessment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35138"/>
            <a:ext cx="3932238" cy="627062"/>
          </a:xfrm>
        </p:spPr>
        <p:txBody>
          <a:bodyPr/>
          <a:lstStyle/>
          <a:p>
            <a:endParaRPr lang="en-US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119812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l="-34142" r="-34142"/>
          <a:stretch>
            <a:fillRect/>
          </a:stretch>
        </p:blipFill>
        <p:spPr bwMode="auto">
          <a:xfrm>
            <a:off x="457200" y="2514600"/>
            <a:ext cx="3932238" cy="3522663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563" y="1735138"/>
            <a:ext cx="3932237" cy="742950"/>
          </a:xfrm>
        </p:spPr>
        <p:txBody>
          <a:bodyPr/>
          <a:lstStyle/>
          <a:p>
            <a:r>
              <a:rPr lang="en-US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Ancillary Studies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563" y="2514600"/>
            <a:ext cx="3932237" cy="3522663"/>
          </a:xfrm>
        </p:spPr>
        <p:txBody>
          <a:bodyPr/>
          <a:lstStyle/>
          <a:p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Labs</a:t>
            </a:r>
          </a:p>
          <a:p>
            <a:pPr lvl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CBC, Blood Cultures</a:t>
            </a:r>
          </a:p>
          <a:p>
            <a:pPr lvl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ABG</a:t>
            </a:r>
          </a:p>
          <a:p>
            <a:pPr lvl="1"/>
            <a:endParaRPr lang="en-US" smtClean="0">
              <a:effectLst>
                <a:outerShdw blurRad="38100" dist="38100" dir="2700000" algn="tl">
                  <a:srgbClr val="0064E2"/>
                </a:outerShdw>
              </a:effectLst>
            </a:endParaRPr>
          </a:p>
          <a:p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Radiographs</a:t>
            </a:r>
          </a:p>
          <a:p>
            <a:pPr lvl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CXR</a:t>
            </a:r>
          </a:p>
          <a:p>
            <a:pPr lvl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Lateral Neck</a:t>
            </a:r>
          </a:p>
          <a:p>
            <a:pPr lvl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Decub Films</a:t>
            </a:r>
          </a:p>
          <a:p>
            <a:endParaRPr lang="en-US" smtClean="0">
              <a:effectLst>
                <a:outerShdw blurRad="38100" dist="38100" dir="2700000" algn="tl">
                  <a:srgbClr val="0064E2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Respiratory Emergencies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>
                <a:solidFill>
                  <a:srgbClr val="FFB91D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Then use specific goal directed therapy as mentioned for the causes identified</a:t>
            </a:r>
          </a:p>
        </p:txBody>
      </p:sp>
      <p:pic>
        <p:nvPicPr>
          <p:cNvPr id="120836" name="Picture 10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14800" y="2971800"/>
            <a:ext cx="3578225" cy="314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Pediatric Respiratory System</a:t>
            </a:r>
          </a:p>
        </p:txBody>
      </p:sp>
      <p:sp>
        <p:nvSpPr>
          <p:cNvPr id="149507" name="Rectangle 3"/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Poor accessory muscle development</a:t>
            </a:r>
          </a:p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Less rigid thoracic cage</a:t>
            </a:r>
          </a:p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Horizontal ribs, primarily diaphragm breathers</a:t>
            </a:r>
          </a:p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Increased metabolic rate, increased O</a:t>
            </a:r>
            <a:r>
              <a:rPr lang="en-US" baseline="-25000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2</a:t>
            </a:r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 consumption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WordArt 6"/>
          <p:cNvSpPr>
            <a:spLocks noChangeArrowheads="1" noChangeShapeType="1" noTextEdit="1"/>
          </p:cNvSpPr>
          <p:nvPr/>
        </p:nvSpPr>
        <p:spPr bwMode="auto">
          <a:xfrm>
            <a:off x="990600" y="1066800"/>
            <a:ext cx="5791200" cy="4191000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73333"/>
              </a:avLst>
            </a:prstTxWarp>
            <a:scene3d>
              <a:camera prst="legacyPerspectiveFront">
                <a:rot lat="20519990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en-US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Questions?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My Pride and Joy</a:t>
            </a:r>
          </a:p>
        </p:txBody>
      </p:sp>
      <p:pic>
        <p:nvPicPr>
          <p:cNvPr id="122883" name="Content Placeholder 5" descr="scan0008.jpg"/>
          <p:cNvPicPr>
            <a:picLocks noGrp="1" noChangeAspect="1"/>
          </p:cNvPicPr>
          <p:nvPr>
            <p:ph idx="1"/>
          </p:nvPr>
        </p:nvPicPr>
        <p:blipFill>
          <a:blip r:embed="rId2"/>
          <a:srcRect l="-79388" r="-79388"/>
          <a:stretch>
            <a:fillRect/>
          </a:stretch>
        </p:blipFill>
        <p:spPr bwMode="auto">
          <a:xfrm rot="5400000">
            <a:off x="609600" y="1600200"/>
            <a:ext cx="8229600" cy="5029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ffectLst>
                  <a:outerShdw blurRad="38100" dist="38100" dir="2700000" algn="tl">
                    <a:srgbClr val="0064E2"/>
                  </a:outerShdw>
                </a:effectLst>
              </a:rPr>
              <a:t>Pediatric Respiratory System</a:t>
            </a:r>
          </a:p>
        </p:txBody>
      </p:sp>
      <p:sp>
        <p:nvSpPr>
          <p:cNvPr id="150531" name="AutoShap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1295400" y="2590800"/>
            <a:ext cx="6553200" cy="1492250"/>
          </a:xfrm>
          <a:prstGeom prst="roundRect">
            <a:avLst>
              <a:gd name="adj" fmla="val 16667"/>
            </a:avLst>
          </a:prstGeom>
          <a:solidFill>
            <a:srgbClr val="FF0000"/>
          </a:solidFill>
        </p:spPr>
        <p:txBody>
          <a:bodyPr>
            <a:spAutoFit/>
          </a:bodyPr>
          <a:lstStyle/>
          <a:p>
            <a:pPr marL="0" indent="0" algn="ctr" eaLnBrk="1" hangingPunct="1">
              <a:buFont typeface="Wingdings" pitchFamily="-97" charset="2"/>
              <a:buNone/>
            </a:pPr>
            <a:r>
              <a:rPr lang="en-US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Decrease respiratory reserve </a:t>
            </a:r>
          </a:p>
          <a:p>
            <a:pPr marL="0" indent="0" algn="ctr" eaLnBrk="1" hangingPunct="1">
              <a:buFont typeface="Wingdings" pitchFamily="-97" charset="2"/>
              <a:buNone/>
            </a:pPr>
            <a:r>
              <a:rPr lang="en-US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+ Increased O</a:t>
            </a:r>
            <a:r>
              <a:rPr lang="en-US" baseline="-2500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  <a:r>
              <a:rPr lang="en-US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demand = </a:t>
            </a:r>
          </a:p>
          <a:p>
            <a:pPr marL="0" indent="0" algn="ctr" eaLnBrk="1" hangingPunct="1">
              <a:buFont typeface="Wingdings" pitchFamily="-97" charset="2"/>
              <a:buNone/>
            </a:pPr>
            <a:r>
              <a:rPr lang="en-US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 Increased respiratory failure risk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cus">
  <a:themeElements>
    <a:clrScheme name="Focus">
      <a:dk1>
        <a:sysClr val="windowText" lastClr="000000"/>
      </a:dk1>
      <a:lt1>
        <a:sysClr val="window" lastClr="FFFFFF"/>
      </a:lt1>
      <a:dk2>
        <a:srgbClr val="0064E2"/>
      </a:dk2>
      <a:lt2>
        <a:srgbClr val="B5D2F5"/>
      </a:lt2>
      <a:accent1>
        <a:srgbClr val="FFB91D"/>
      </a:accent1>
      <a:accent2>
        <a:srgbClr val="F97817"/>
      </a:accent2>
      <a:accent3>
        <a:srgbClr val="6DE304"/>
      </a:accent3>
      <a:accent4>
        <a:srgbClr val="FF0000"/>
      </a:accent4>
      <a:accent5>
        <a:srgbClr val="732BEA"/>
      </a:accent5>
      <a:accent6>
        <a:srgbClr val="C913AD"/>
      </a:accent6>
      <a:hlink>
        <a:srgbClr val="FFE400"/>
      </a:hlink>
      <a:folHlink>
        <a:srgbClr val="A3EC62"/>
      </a:folHlink>
    </a:clrScheme>
    <a:fontScheme name="Focus">
      <a:majorFont>
        <a:latin typeface="Corbel"/>
        <a:ea typeface=""/>
        <a:cs typeface=""/>
        <a:font script="Jpan" typeface="ＭＳ ゴシック"/>
      </a:majorFont>
      <a:minorFont>
        <a:latin typeface="Corbel"/>
        <a:ea typeface=""/>
        <a:cs typeface=""/>
        <a:font script="Jpan" typeface="ＭＳ ゴシック"/>
      </a:minorFont>
    </a:fontScheme>
    <a:fmtScheme name="Focus">
      <a:fillStyleLst>
        <a:solidFill>
          <a:schemeClr val="phClr"/>
        </a:solidFill>
        <a:solidFill>
          <a:schemeClr val="phClr"/>
        </a:solidFill>
        <a:solidFill>
          <a:schemeClr val="phClr">
            <a:satMod val="150000"/>
          </a:schemeClr>
        </a:solidFill>
      </a:fillStyleLst>
      <a:lnStyleLst>
        <a:ln w="1905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101600" dist="63500" dir="4200000" algn="br" rotWithShape="0">
              <a:srgbClr val="000000">
                <a:alpha val="50000"/>
              </a:srgbClr>
            </a:outerShdw>
          </a:effectLst>
        </a:effectStyle>
        <a:effectStyle>
          <a:effectLst>
            <a:glow rad="101600">
              <a:schemeClr val="lt1"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soft" dir="r">
              <a:rot lat="0" lon="0" rev="5400000"/>
            </a:lightRig>
          </a:scene3d>
          <a:sp3d prstMaterial="softmetal">
            <a:bevelT w="31750" h="63500"/>
          </a:sp3d>
        </a:effectStyle>
      </a:effectStyleLst>
      <a:bgFillStyleLst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10000"/>
                <a:satMod val="250000"/>
              </a:schemeClr>
              <a:schemeClr val="phClr">
                <a:tint val="70000"/>
                <a:alpha val="80000"/>
                <a:sat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80000"/>
                <a:shade val="10000"/>
                <a:satMod val="250000"/>
              </a:schemeClr>
              <a:schemeClr val="phClr">
                <a:tint val="70000"/>
                <a:alpha val="80000"/>
                <a:sat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3">
            <a:duotone>
              <a:schemeClr val="phClr">
                <a:tint val="80000"/>
                <a:shade val="10000"/>
                <a:satMod val="250000"/>
              </a:schemeClr>
              <a:schemeClr val="phClr">
                <a:tint val="70000"/>
                <a:alpha val="80000"/>
                <a:satMod val="2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Focus.thmx</Template>
  <TotalTime>2813</TotalTime>
  <Words>2103</Words>
  <Application>Microsoft Office PowerPoint</Application>
  <PresentationFormat>On-screen Show (4:3)</PresentationFormat>
  <Paragraphs>524</Paragraphs>
  <Slides>81</Slides>
  <Notes>22</Notes>
  <HiddenSlides>0</HiddenSlides>
  <MMClips>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81</vt:i4>
      </vt:variant>
    </vt:vector>
  </HeadingPairs>
  <TitlesOfParts>
    <vt:vector size="82" baseType="lpstr">
      <vt:lpstr>Focus</vt:lpstr>
      <vt:lpstr>Pediatric Respiratory Emergencies</vt:lpstr>
      <vt:lpstr>Objectives</vt:lpstr>
      <vt:lpstr>Slide 3</vt:lpstr>
      <vt:lpstr>Respiratory Emergencies</vt:lpstr>
      <vt:lpstr>Respiratory Emergencies</vt:lpstr>
      <vt:lpstr>Respiratory Emergencies</vt:lpstr>
      <vt:lpstr>Pediatric Respiratory System</vt:lpstr>
      <vt:lpstr>Pediatric Respiratory System</vt:lpstr>
      <vt:lpstr>Pediatric Respiratory System</vt:lpstr>
      <vt:lpstr>Respiratory Distress</vt:lpstr>
      <vt:lpstr>Respiratory Distress</vt:lpstr>
      <vt:lpstr>Respiratory Distress</vt:lpstr>
      <vt:lpstr>Respiratory Emergencies</vt:lpstr>
      <vt:lpstr>Laryngotracheobronchitis</vt:lpstr>
      <vt:lpstr>Croup: Incidence</vt:lpstr>
      <vt:lpstr>Croup: Pathophysiology</vt:lpstr>
      <vt:lpstr>Croup: Signs/Symptoms</vt:lpstr>
      <vt:lpstr>Croup</vt:lpstr>
      <vt:lpstr>Croup</vt:lpstr>
      <vt:lpstr>Croup</vt:lpstr>
      <vt:lpstr>Impending Respiratory Failure</vt:lpstr>
      <vt:lpstr>Mild Croup</vt:lpstr>
      <vt:lpstr>Croup: Management</vt:lpstr>
      <vt:lpstr>The good news</vt:lpstr>
      <vt:lpstr>Croup Admissions</vt:lpstr>
      <vt:lpstr>Epiglottitis</vt:lpstr>
      <vt:lpstr>Epiglottitis: Pathophysiology</vt:lpstr>
      <vt:lpstr>Epiglottitis: Incidence</vt:lpstr>
      <vt:lpstr>Epiglottitis: Signs/Symptoms</vt:lpstr>
      <vt:lpstr>Epiglottitis</vt:lpstr>
      <vt:lpstr>Thumb Print </vt:lpstr>
      <vt:lpstr>Epiglottitis: Management</vt:lpstr>
      <vt:lpstr>Epiglottitis</vt:lpstr>
      <vt:lpstr>Foreign Body  Aspiration</vt:lpstr>
      <vt:lpstr>Foreign Body Aspiration </vt:lpstr>
      <vt:lpstr>Slide 36</vt:lpstr>
      <vt:lpstr>FB Aspiration</vt:lpstr>
      <vt:lpstr>CXR Findings</vt:lpstr>
      <vt:lpstr>Management</vt:lpstr>
      <vt:lpstr>If conscious...</vt:lpstr>
      <vt:lpstr>If unconscious</vt:lpstr>
      <vt:lpstr>Foreign Bodies</vt:lpstr>
      <vt:lpstr>Asthma</vt:lpstr>
      <vt:lpstr>Asthma Pathophysiology</vt:lpstr>
      <vt:lpstr>Asthma: Pathophysiology</vt:lpstr>
      <vt:lpstr>Asthma: Pathophysiology</vt:lpstr>
      <vt:lpstr>Asthma: Pathophysiology</vt:lpstr>
      <vt:lpstr>Asthma: Signs/Symptoms</vt:lpstr>
      <vt:lpstr>Asthma: Signs/Symptoms</vt:lpstr>
      <vt:lpstr>Asthma</vt:lpstr>
      <vt:lpstr>Asthma: History</vt:lpstr>
      <vt:lpstr>Asthma: Physical Exam</vt:lpstr>
      <vt:lpstr>Risk Factors Associated with Asthma Deaths</vt:lpstr>
      <vt:lpstr>Status Asthmaticus</vt:lpstr>
      <vt:lpstr>Asthma: Management</vt:lpstr>
      <vt:lpstr>Asthma: Management</vt:lpstr>
      <vt:lpstr> Mild Asthma</vt:lpstr>
      <vt:lpstr>Severe Asthma</vt:lpstr>
      <vt:lpstr>Severe Asthma</vt:lpstr>
      <vt:lpstr>Severe Asthma</vt:lpstr>
      <vt:lpstr>Impending Respiratory Failure</vt:lpstr>
      <vt:lpstr>Admission Criteria</vt:lpstr>
      <vt:lpstr>Consider other causes….</vt:lpstr>
      <vt:lpstr>Bronchiolitis</vt:lpstr>
      <vt:lpstr>Bronchiolitis: Pathophysiology</vt:lpstr>
      <vt:lpstr>Bronchiolitis: Incidence</vt:lpstr>
      <vt:lpstr>Bronchiolitis: Signs/Symptoms</vt:lpstr>
      <vt:lpstr>Which one is it?</vt:lpstr>
      <vt:lpstr>Asthma vs Bronchiolitis</vt:lpstr>
      <vt:lpstr>Bronchiolitis: Management</vt:lpstr>
      <vt:lpstr>Bronchiolitis Management</vt:lpstr>
      <vt:lpstr>Risk of Apnea</vt:lpstr>
      <vt:lpstr>Bronchiolitis Admissions</vt:lpstr>
      <vt:lpstr>Initial Management of Respiratory Distress</vt:lpstr>
      <vt:lpstr>1° Assessment</vt:lpstr>
      <vt:lpstr>1°Assessment</vt:lpstr>
      <vt:lpstr>2° Assessment</vt:lpstr>
      <vt:lpstr>3° Assessment</vt:lpstr>
      <vt:lpstr>Respiratory Emergencies</vt:lpstr>
      <vt:lpstr>Slide 80</vt:lpstr>
      <vt:lpstr>My Pride and Joy</vt:lpstr>
    </vt:vector>
  </TitlesOfParts>
  <Manager>Jon Puryear</Manager>
  <Company>Jon Puryear Consulting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Pediatric Emergencies</dc:title>
  <dc:subject>Pediatric</dc:subject>
  <dc:creator>Jon Puryear</dc:creator>
  <cp:lastModifiedBy>HCMARTINEZ</cp:lastModifiedBy>
  <cp:revision>70</cp:revision>
  <cp:lastPrinted>2000-11-01T19:33:07Z</cp:lastPrinted>
  <dcterms:created xsi:type="dcterms:W3CDTF">2009-05-06T07:13:57Z</dcterms:created>
  <dcterms:modified xsi:type="dcterms:W3CDTF">2009-05-07T18:40:26Z</dcterms:modified>
</cp:coreProperties>
</file>