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5" r:id="rId11"/>
    <p:sldId id="268" r:id="rId12"/>
    <p:sldId id="271" r:id="rId13"/>
    <p:sldId id="273" r:id="rId14"/>
    <p:sldId id="269" r:id="rId15"/>
    <p:sldId id="272" r:id="rId16"/>
    <p:sldId id="267" r:id="rId17"/>
    <p:sldId id="270" r:id="rId18"/>
    <p:sldId id="274" r:id="rId19"/>
    <p:sldId id="275" r:id="rId20"/>
    <p:sldId id="276" r:id="rId21"/>
    <p:sldId id="277" r:id="rId22"/>
    <p:sldId id="261" r:id="rId23"/>
    <p:sldId id="278" r:id="rId24"/>
    <p:sldId id="297" r:id="rId25"/>
    <p:sldId id="298" r:id="rId26"/>
    <p:sldId id="279" r:id="rId27"/>
    <p:sldId id="280" r:id="rId28"/>
    <p:sldId id="285" r:id="rId29"/>
    <p:sldId id="286" r:id="rId30"/>
    <p:sldId id="306" r:id="rId31"/>
    <p:sldId id="307" r:id="rId32"/>
    <p:sldId id="287" r:id="rId33"/>
    <p:sldId id="281" r:id="rId34"/>
    <p:sldId id="282" r:id="rId35"/>
    <p:sldId id="295" r:id="rId36"/>
    <p:sldId id="283" r:id="rId37"/>
    <p:sldId id="284" r:id="rId38"/>
    <p:sldId id="289" r:id="rId39"/>
    <p:sldId id="288" r:id="rId40"/>
    <p:sldId id="293" r:id="rId41"/>
    <p:sldId id="290" r:id="rId42"/>
    <p:sldId id="291" r:id="rId43"/>
    <p:sldId id="302" r:id="rId44"/>
    <p:sldId id="308" r:id="rId45"/>
    <p:sldId id="303" r:id="rId46"/>
    <p:sldId id="304" r:id="rId47"/>
    <p:sldId id="305" r:id="rId48"/>
    <p:sldId id="292" r:id="rId49"/>
    <p:sldId id="294" r:id="rId50"/>
    <p:sldId id="299" r:id="rId51"/>
    <p:sldId id="300" r:id="rId52"/>
    <p:sldId id="301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0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6D4D671-6E95-4E59-94E9-C167DB321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8AE77-835F-4BAD-828E-17F7A572E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E64BD1-9AC2-4955-B97A-480A65A53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60EA78-9584-48E6-A7E6-FE93FD933C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4264D37-EF83-4046-BB37-F1FC024C15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7B3BAB9-1AF3-491E-BD36-7B36FDD2D4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F3D771-FB41-4A85-88AD-66E877514E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61FDE47-B107-4C1E-B81A-E739984B20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EAF360-5712-4158-BD76-40830C895E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C5D39F4-8790-4B8A-8C6E-31B0B9805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76CBA3-958F-46E6-88DB-5FFBDAF887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7D8C19-35F8-4EB9-BC7E-528A72B75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DB9D90A-AC46-4A29-8F40-084950ACE2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3986D20-7463-4127-B242-10F49369B6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C2FE61F-FF4E-4F4E-B77E-7E28C6DEB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4/45/Location_of_the_province_Churcampa_in_Huancavelica.svg" TargetMode="Externa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en.wikipedia.org/wiki/File:Ascaris_lumbricoides.jpeg" TargetMode="Externa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microbewiki.kenyon.edu/index.php/File:Giardia_troph_2.gif" TargetMode="Externa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Obstetrics and Pediatrics in Rural Huancavelica, Peru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560234" cy="1752600"/>
          </a:xfrm>
        </p:spPr>
        <p:txBody>
          <a:bodyPr>
            <a:normAutofit/>
          </a:bodyPr>
          <a:lstStyle/>
          <a:p>
            <a:r>
              <a:rPr lang="en-US" dirty="0"/>
              <a:t>Dr. Jacob Meyer </a:t>
            </a:r>
            <a:r>
              <a:rPr lang="en-US" dirty="0" err="1"/>
              <a:t>Veloz</a:t>
            </a:r>
            <a:endParaRPr lang="en-US" dirty="0"/>
          </a:p>
          <a:p>
            <a:r>
              <a:rPr lang="en-US" dirty="0"/>
              <a:t>CCRMC Family Medicine Resident</a:t>
            </a:r>
          </a:p>
        </p:txBody>
      </p:sp>
      <p:pic>
        <p:nvPicPr>
          <p:cNvPr id="6" name="Picture 5" descr="Peru September 2009 253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09800"/>
            <a:ext cx="30861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Millennium Goals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Reduce maternal mortality to 120/100,000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pic>
        <p:nvPicPr>
          <p:cNvPr id="16391" name="Picture 7" descr="http://lh3.ggpht.com/_YUQsr_td2Yk/St6zShGiT6I/AAAAAAAAHTo/oMI49OkfWaY/s640/Peru%20September%202009%20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19461" name="Picture 5" descr="http://lh4.ggpht.com/_YUQsr_td2Yk/St600UgQEtI/AAAAAAAAHZ8/shGpYwYWASo/s640/Peru%20September%202009%20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21509" name="Picture 5" descr="http://lh5.ggpht.com/_YUQsr_td2Yk/St60862HgxI/AAAAAAAAHas/q4iXSCsSPDs/s640/Peru%20September%202009%20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914400" y="685800"/>
            <a:ext cx="142875" cy="1027113"/>
            <a:chOff x="0" y="0"/>
            <a:chExt cx="90" cy="647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378075" y="503238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378075" y="1530350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17413" name="Picture 5" descr="http://lh4.ggpht.com/_YUQsr_td2Yk/St6zVq53_8I/AAAAAAAAHhI/5wG_Si5KY_Y/s512/Peru%20September%202009%20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1450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20485" name="Picture 5" descr="http://lh4.ggpht.com/_YUQsr_td2Yk/St604jmDfVI/AAAAAAAAHaU/bMqDNapd_f4/s640/Peru%20September%202009%20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0487" name="Group 7"/>
          <p:cNvGrpSpPr>
            <a:grpSpLocks/>
          </p:cNvGrpSpPr>
          <p:nvPr/>
        </p:nvGrpSpPr>
        <p:grpSpPr bwMode="auto">
          <a:xfrm>
            <a:off x="914400" y="685800"/>
            <a:ext cx="142875" cy="1027113"/>
            <a:chOff x="0" y="0"/>
            <a:chExt cx="90" cy="647"/>
          </a:xfrm>
        </p:grpSpPr>
        <p:sp>
          <p:nvSpPr>
            <p:cNvPr id="2048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Gringichu en Huancavelica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4492625" y="2366963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4492625" y="3394075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4492625" y="3394075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4492625" y="3394075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pic>
        <p:nvPicPr>
          <p:cNvPr id="14360" name="Picture 24" descr="http://lh3.ggpht.com/_YUQsr_td2Yk/St6zDsmKRtI/AAAAAAAAHTc/IRLTAtgmSdU/s640/Peru%20September%202009%20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85950"/>
            <a:ext cx="624840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500563" y="280035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18452" name="Picture 20" descr="http://lh6.ggpht.com/_YUQsr_td2Yk/St6y-cvGmRI/AAAAAAAAIC0/MZl__9vZdSs/s640/Peru%20September%202009%20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22533" name="Picture 5" descr="http://lh4.ggpht.com/_YUQsr_td2Yk/St6y_Uecn9I/AAAAAAAAHS8/bTwIcD1VXVg/s640/Peru%20September%202009%20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378075" y="503238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378075" y="1530350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23557" name="Picture 5" descr="http://lh6.ggpht.com/_YUQsr_td2Yk/St6zCg99lfI/AAAAAAAAH_M/Jll9TjqVNdc/s512/Peru%20September%202009%20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5088" cy="6858000"/>
          </a:xfrm>
          <a:prstGeom prst="rect">
            <a:avLst/>
          </a:prstGeom>
          <a:noFill/>
        </p:spPr>
      </p:pic>
      <p:grpSp>
        <p:nvGrpSpPr>
          <p:cNvPr id="23559" name="Group 7"/>
          <p:cNvGrpSpPr>
            <a:grpSpLocks/>
          </p:cNvGrpSpPr>
          <p:nvPr/>
        </p:nvGrpSpPr>
        <p:grpSpPr bwMode="auto">
          <a:xfrm>
            <a:off x="2378075" y="503238"/>
            <a:ext cx="142875" cy="1027112"/>
            <a:chOff x="0" y="0"/>
            <a:chExt cx="90" cy="647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61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5181600" y="1447800"/>
            <a:ext cx="3810000" cy="4114800"/>
          </a:xfrm>
        </p:spPr>
        <p:txBody>
          <a:bodyPr/>
          <a:lstStyle/>
          <a:p>
            <a:r>
              <a:rPr lang="en-US" sz="2800"/>
              <a:t>Intercultural care</a:t>
            </a:r>
          </a:p>
          <a:p>
            <a:pPr lvl="1"/>
            <a:r>
              <a:rPr lang="en-US" sz="2400"/>
              <a:t>Vertical birth</a:t>
            </a:r>
          </a:p>
          <a:p>
            <a:r>
              <a:rPr lang="en-US" sz="2800"/>
              <a:t>Intermittent monitoring </a:t>
            </a:r>
          </a:p>
          <a:p>
            <a:r>
              <a:rPr lang="en-US" sz="2800"/>
              <a:t>Health Center Care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Huancavelica, Peru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Peru’s poorest province</a:t>
            </a:r>
          </a:p>
          <a:p>
            <a:r>
              <a:rPr lang="en-US" sz="2800"/>
              <a:t>Mining and Agriculture</a:t>
            </a:r>
          </a:p>
          <a:p>
            <a:r>
              <a:rPr lang="en-US" sz="2800"/>
              <a:t>Spanish and Quechua spoken</a:t>
            </a:r>
          </a:p>
        </p:txBody>
      </p:sp>
      <p:pic>
        <p:nvPicPr>
          <p:cNvPr id="3079" name="Picture 7" descr="http://peru.gotolatin.com/img/icon/MapPeru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1905000"/>
            <a:ext cx="3255963" cy="4724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25605" name="Picture 5" descr="http://lh6.ggpht.com/_YUQsr_td2Yk/St6y8I5_cFI/AAAAAAAAHSk/k297UxYXjok/s640/Peru%20September%202009%20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Pediatrics in Huancavelica, Peru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Malnutrition</a:t>
            </a:r>
          </a:p>
          <a:p>
            <a:r>
              <a:rPr lang="en-US"/>
              <a:t>Iron Deficiency</a:t>
            </a:r>
          </a:p>
          <a:p>
            <a:r>
              <a:rPr lang="en-US"/>
              <a:t>Parasitosis</a:t>
            </a:r>
          </a:p>
          <a:p>
            <a:r>
              <a:rPr lang="en-US"/>
              <a:t>Respiratory infection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Infant Mortality</a:t>
            </a:r>
          </a:p>
        </p:txBody>
      </p:sp>
      <p:pic>
        <p:nvPicPr>
          <p:cNvPr id="8197" name="Picture 5" descr="C:\Documents and Settings\HCMARTINEZ\Desktop\Jacob\Mortalidad infantil.gif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905000"/>
            <a:ext cx="8458200" cy="4327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Causes of Infant Mortality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Respiratory infections</a:t>
            </a:r>
          </a:p>
          <a:p>
            <a:r>
              <a:rPr lang="en-US"/>
              <a:t>Perinatal disease</a:t>
            </a:r>
          </a:p>
          <a:p>
            <a:r>
              <a:rPr lang="en-US"/>
              <a:t>Accidents</a:t>
            </a:r>
          </a:p>
          <a:p>
            <a:r>
              <a:rPr lang="en-US"/>
              <a:t>Congenital diseases</a:t>
            </a:r>
          </a:p>
          <a:p>
            <a:r>
              <a:rPr lang="en-US"/>
              <a:t>Malnutrition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2378075" y="503238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78075" y="1530350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49157" name="Picture 5" descr="http://lh5.ggpht.com/_YUQsr_td2Yk/St60DrSEoDI/AAAAAAAAHlM/qNRvioCDjQU/s512/Peru%20September%202009%20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51450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50181" name="Picture 5" descr="http://lh4.ggpht.com/_YUQsr_td2Yk/St60FnprDaI/AAAAAAAAHYk/ajnWvsh_Sg0/s640/Peru%20September%202009%20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Malnutrition in Peru</a:t>
            </a:r>
          </a:p>
        </p:txBody>
      </p:sp>
      <p:pic>
        <p:nvPicPr>
          <p:cNvPr id="29701" name="Picture 5" descr="C:\Documents and Settings\HCMARTINEZ\Desktop\Jacob\Malnutrition in Peru.gif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1981200"/>
            <a:ext cx="7162800" cy="4420691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Malnutrition in Huancavelica, Peru 2004</a:t>
            </a:r>
          </a:p>
        </p:txBody>
      </p:sp>
      <p:pic>
        <p:nvPicPr>
          <p:cNvPr id="30729" name="Picture 9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7543800" cy="46973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Malnutrition in Peru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Iron deficiency Anemia</a:t>
            </a:r>
          </a:p>
          <a:p>
            <a:r>
              <a:rPr lang="en-US"/>
              <a:t>Vitamin A deficiency</a:t>
            </a:r>
          </a:p>
          <a:p>
            <a:r>
              <a:rPr lang="en-US"/>
              <a:t>Protein deficiency</a:t>
            </a:r>
          </a:p>
          <a:p>
            <a:r>
              <a:rPr lang="en-US"/>
              <a:t>Vitamin C deficiency</a:t>
            </a:r>
          </a:p>
          <a:p>
            <a:r>
              <a:rPr lang="en-US"/>
              <a:t>Vitamin B12 deficiency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Findings of Malnutrition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Falling of growth curve</a:t>
            </a:r>
          </a:p>
          <a:p>
            <a:pPr>
              <a:lnSpc>
                <a:spcPct val="90000"/>
              </a:lnSpc>
            </a:pPr>
            <a:r>
              <a:rPr lang="en-US" sz="2800"/>
              <a:t>Muscular atrophy</a:t>
            </a:r>
          </a:p>
          <a:p>
            <a:pPr>
              <a:lnSpc>
                <a:spcPct val="90000"/>
              </a:lnSpc>
            </a:pPr>
            <a:r>
              <a:rPr lang="en-US" sz="2800"/>
              <a:t>Slowed motor, psychologic and language developement</a:t>
            </a:r>
          </a:p>
          <a:p>
            <a:pPr>
              <a:lnSpc>
                <a:spcPct val="90000"/>
              </a:lnSpc>
            </a:pPr>
            <a:r>
              <a:rPr lang="en-US" sz="2800"/>
              <a:t>Dry and peeling skin</a:t>
            </a:r>
          </a:p>
          <a:p>
            <a:pPr>
              <a:lnSpc>
                <a:spcPct val="90000"/>
              </a:lnSpc>
            </a:pPr>
            <a:r>
              <a:rPr lang="en-US" sz="2800"/>
              <a:t>Fissures on face, lips</a:t>
            </a:r>
          </a:p>
          <a:p>
            <a:pPr>
              <a:lnSpc>
                <a:spcPct val="90000"/>
              </a:lnSpc>
            </a:pPr>
            <a:r>
              <a:rPr lang="en-US" sz="2800"/>
              <a:t>Frequent respiratory tract infections</a:t>
            </a:r>
          </a:p>
          <a:p>
            <a:pPr>
              <a:lnSpc>
                <a:spcPct val="90000"/>
              </a:lnSpc>
            </a:pPr>
            <a:r>
              <a:rPr lang="en-US" sz="2800"/>
              <a:t>Lightened hair color</a:t>
            </a:r>
          </a:p>
          <a:p>
            <a:pPr>
              <a:lnSpc>
                <a:spcPct val="90000"/>
              </a:lnSpc>
            </a:pPr>
            <a:r>
              <a:rPr lang="en-US" sz="2800"/>
              <a:t>Tachycardia</a:t>
            </a:r>
          </a:p>
          <a:p>
            <a:pPr>
              <a:lnSpc>
                <a:spcPct val="90000"/>
              </a:lnSpc>
            </a:pPr>
            <a:r>
              <a:rPr lang="en-US" sz="2800"/>
              <a:t>Delayed puberty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Churcampa, Peru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Isolated province of Huancavelica</a:t>
            </a:r>
          </a:p>
          <a:p>
            <a:r>
              <a:rPr lang="en-US" sz="2800"/>
              <a:t>Population of approximately 30,000</a:t>
            </a:r>
          </a:p>
          <a:p>
            <a:r>
              <a:rPr lang="en-US" sz="2800"/>
              <a:t>Near VRAE</a:t>
            </a:r>
          </a:p>
          <a:p>
            <a:pPr algn="just"/>
            <a:r>
              <a:rPr lang="en-US" sz="2800">
                <a:solidFill>
                  <a:srgbClr val="333333"/>
                </a:solidFill>
              </a:rPr>
              <a:t>3262 meters above sea level</a:t>
            </a:r>
          </a:p>
          <a:p>
            <a:endParaRPr lang="en-US" sz="2800"/>
          </a:p>
        </p:txBody>
      </p:sp>
      <p:pic>
        <p:nvPicPr>
          <p:cNvPr id="4107" name="Picture 11" descr="File:Location of the province Churcampa in Huancavelica.svg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86965" y="1981200"/>
            <a:ext cx="3132469" cy="41148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eru September 2009 1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81000"/>
            <a:ext cx="3394472" cy="4525962"/>
          </a:xfrm>
        </p:spPr>
      </p:pic>
      <p:pic>
        <p:nvPicPr>
          <p:cNvPr id="7" name="Picture 6" descr="Octubre 2009 0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52400"/>
            <a:ext cx="3943350" cy="52578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ru September 2009 3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Changes in Management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More conservative with antibiotics</a:t>
            </a:r>
          </a:p>
          <a:p>
            <a:r>
              <a:rPr lang="en-US"/>
              <a:t>Clinical diagnosis of vitamin deficiencies based on risk factors and prevalence in provinces</a:t>
            </a:r>
          </a:p>
          <a:p>
            <a:r>
              <a:rPr lang="en-US"/>
              <a:t>Provide vitamins to nearly all children in village</a:t>
            </a:r>
          </a:p>
          <a:p>
            <a:r>
              <a:rPr lang="en-US"/>
              <a:t>Low threshold to treat for parasites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Iron deficiency Anemia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64.6% prevalence in Huancavelica</a:t>
            </a:r>
          </a:p>
          <a:p>
            <a:r>
              <a:rPr lang="en-US" sz="2800"/>
              <a:t>Dietary deficiency</a:t>
            </a:r>
          </a:p>
          <a:p>
            <a:r>
              <a:rPr lang="en-US" sz="2800"/>
              <a:t>Normal hemoglobin 2 points higher at altitude</a:t>
            </a:r>
          </a:p>
          <a:p>
            <a:endParaRPr lang="en-US" sz="2800"/>
          </a:p>
        </p:txBody>
      </p:sp>
      <p:pic>
        <p:nvPicPr>
          <p:cNvPr id="31752" name="Picture 8" descr="http://www.portaldenoticias.com/blog-imagen/agosto-2009-10/ninos_ayacucho_320x240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2895600"/>
            <a:ext cx="3048000" cy="228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Treatment of Anemia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Village outreach</a:t>
            </a:r>
          </a:p>
          <a:p>
            <a:r>
              <a:rPr lang="en-US" sz="2800"/>
              <a:t>Clinical Diagnosis</a:t>
            </a:r>
          </a:p>
          <a:p>
            <a:r>
              <a:rPr lang="en-US" sz="2800"/>
              <a:t>Provide iron supplements to nearly all children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33809" name="Picture 17" descr="http://lh5.ggpht.com/_YUQsr_td2Yk/St6zfKQWufI/AAAAAAAAHVU/hd0up4cykfc/s640/Peru%20September%202009%20217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2324100"/>
            <a:ext cx="4191000" cy="3143250"/>
          </a:xfrm>
          <a:noFill/>
          <a:ln/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2378075" y="503238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378075" y="1530350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47109" name="Picture 5" descr="http://lh6.ggpht.com/_YUQsr_td2Yk/St6zqfD-IjI/AAAAAAAAHhg/p04psIBrcUU/s512/Peru%20September%202009%20235%20-%20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1450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34821" name="Picture 5" descr="http://lh3.ggpht.com/_YUQsr_td2Yk/St6zgXWjDvI/AAAAAAAAHVc/DWWV9FxY_vk/s640/Peru%20September%202009%20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914400" y="685800"/>
            <a:ext cx="142875" cy="1027113"/>
            <a:chOff x="0" y="0"/>
            <a:chExt cx="90" cy="647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34822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Parasitosis in Churcampa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162800" cy="4114800"/>
          </a:xfrm>
        </p:spPr>
        <p:txBody>
          <a:bodyPr/>
          <a:lstStyle/>
          <a:p>
            <a:r>
              <a:rPr lang="en-US" sz="2800"/>
              <a:t>Giardia lamblia</a:t>
            </a:r>
          </a:p>
          <a:p>
            <a:r>
              <a:rPr lang="en-US" sz="2800"/>
              <a:t>Ascaris lumbricoides</a:t>
            </a:r>
          </a:p>
          <a:p>
            <a:r>
              <a:rPr lang="en-US" sz="2800"/>
              <a:t>Entamoeba histolytica</a:t>
            </a:r>
          </a:p>
          <a:p>
            <a:r>
              <a:rPr lang="en-US" sz="2800"/>
              <a:t>Taenia solium</a:t>
            </a:r>
          </a:p>
          <a:p>
            <a:r>
              <a:rPr lang="en-US" sz="2800"/>
              <a:t>Taenia sanginata</a:t>
            </a:r>
          </a:p>
          <a:p>
            <a:r>
              <a:rPr lang="en-US" sz="2800"/>
              <a:t>Primary biologist reports prevalence of up to 80% among children of Churcampa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Ascaris lumbricoides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Approximately 30% of O &amp; P done positive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Asymptomatic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Abdominal pain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Abdominal obstruction</a:t>
            </a:r>
          </a:p>
          <a:p>
            <a:pPr>
              <a:lnSpc>
                <a:spcPct val="90000"/>
              </a:lnSpc>
            </a:pPr>
            <a:r>
              <a:rPr lang="en-US" sz="2800" dirty="0" err="1"/>
              <a:t>Hemoptysis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Compounds problems of malnutrition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40972" name="Picture 12" descr="http://upload.wikimedia.org/wikipedia/commons/thumb/7/7e/Ascaris_lumbricoides.jpeg/250px-Ascaris_lumbricoides.jpeg">
            <a:hlinkClick r:id="rId2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7800" y="2895600"/>
            <a:ext cx="2895600" cy="2895600"/>
          </a:xfrm>
          <a:ln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2746375" y="1947863"/>
            <a:ext cx="9144000" cy="0"/>
          </a:xfrm>
          <a:prstGeom prst="rect">
            <a:avLst/>
          </a:prstGeom>
          <a:solidFill>
            <a:srgbClr val="FFDBD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83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39942" name="Group 6"/>
          <p:cNvGrpSpPr>
            <a:grpSpLocks/>
          </p:cNvGrpSpPr>
          <p:nvPr/>
        </p:nvGrpSpPr>
        <p:grpSpPr bwMode="auto">
          <a:xfrm>
            <a:off x="0" y="835025"/>
            <a:ext cx="9144000" cy="5029200"/>
            <a:chOff x="0" y="2138"/>
            <a:chExt cx="5760" cy="3168"/>
          </a:xfrm>
        </p:grpSpPr>
        <p:sp>
          <p:nvSpPr>
            <p:cNvPr id="39939" name="Rectangle 3"/>
            <p:cNvSpPr>
              <a:spLocks noChangeArrowheads="1"/>
            </p:cNvSpPr>
            <p:nvPr/>
          </p:nvSpPr>
          <p:spPr bwMode="auto">
            <a:xfrm>
              <a:off x="0" y="2138"/>
              <a:ext cx="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9940" name="Rectangle 4"/>
            <p:cNvSpPr>
              <a:spLocks noChangeArrowheads="1"/>
            </p:cNvSpPr>
            <p:nvPr/>
          </p:nvSpPr>
          <p:spPr bwMode="auto">
            <a:xfrm>
              <a:off x="0" y="2138"/>
              <a:ext cx="5760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n-US"/>
                <a:t>  </a:t>
              </a:r>
              <a:r>
                <a:rPr lang="en-US" sz="32400"/>
                <a:t> </a:t>
              </a:r>
              <a:r>
                <a:rPr lang="en-US"/>
                <a:t>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39941" name="Picture 5" descr="https://www.msu.edu/course/zol/316/AscariasisLife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7451725" cy="658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Obstetrics in Peru</a:t>
            </a:r>
            <a:br>
              <a:rPr lang="en-US"/>
            </a:br>
            <a:r>
              <a:rPr lang="en-US"/>
              <a:t>600,000 births/year</a:t>
            </a:r>
          </a:p>
        </p:txBody>
      </p:sp>
      <p:graphicFrame>
        <p:nvGraphicFramePr>
          <p:cNvPr id="6177" name="Group 33"/>
          <p:cNvGraphicFramePr>
            <a:graphicFrameLocks noGrp="1"/>
          </p:cNvGraphicFramePr>
          <p:nvPr/>
        </p:nvGraphicFramePr>
        <p:xfrm>
          <a:off x="533400" y="1828800"/>
          <a:ext cx="8153400" cy="4328160"/>
        </p:xfrm>
        <a:graphic>
          <a:graphicData uri="http://schemas.openxmlformats.org/drawingml/2006/table">
            <a:tbl>
              <a:tblPr/>
              <a:tblGrid>
                <a:gridCol w="2717800"/>
                <a:gridCol w="2717800"/>
                <a:gridCol w="27178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Infant mortality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 per 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 per 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Prenatal 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Births attended by professionals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Maternal mortality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421/100,000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185-240/100,000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Treatment of Ascaris lum.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Albendazole 400mg po x 1</a:t>
            </a:r>
          </a:p>
          <a:p>
            <a:pPr>
              <a:lnSpc>
                <a:spcPct val="90000"/>
              </a:lnSpc>
            </a:pPr>
            <a:r>
              <a:rPr lang="en-US" sz="2800"/>
              <a:t>Mebendazole 100mg po BID x 3 days</a:t>
            </a:r>
          </a:p>
          <a:p>
            <a:pPr>
              <a:lnSpc>
                <a:spcPct val="90000"/>
              </a:lnSpc>
            </a:pPr>
            <a:r>
              <a:rPr lang="en-US" sz="2800"/>
              <a:t>Treat family</a:t>
            </a:r>
          </a:p>
          <a:p>
            <a:pPr>
              <a:lnSpc>
                <a:spcPct val="90000"/>
              </a:lnSpc>
            </a:pPr>
            <a:r>
              <a:rPr lang="en-US" sz="2800"/>
              <a:t>Encourage clean water</a:t>
            </a:r>
          </a:p>
          <a:p>
            <a:pPr>
              <a:lnSpc>
                <a:spcPct val="90000"/>
              </a:lnSpc>
            </a:pPr>
            <a:r>
              <a:rPr lang="en-US" sz="2800"/>
              <a:t>Other options: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Pyrantel pamoate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Ivermectin</a:t>
            </a:r>
          </a:p>
        </p:txBody>
      </p:sp>
      <p:pic>
        <p:nvPicPr>
          <p:cNvPr id="45067" name="Picture 11" descr="http://lh6.ggpht.com/_YUQsr_td2Yk/St6zhZmmLvI/AAAAAAAAHVk/nbVWlcxu-FQ/s640/Peru%20September%202009%20227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09850"/>
            <a:ext cx="3810000" cy="2857500"/>
          </a:xfrm>
          <a:noFill/>
          <a:ln/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Giardia lamblia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 smtClean="0"/>
              <a:t>30-40% </a:t>
            </a:r>
            <a:r>
              <a:rPr lang="en-US" sz="2800" dirty="0"/>
              <a:t>of children with stool sample positive</a:t>
            </a:r>
          </a:p>
          <a:p>
            <a:r>
              <a:rPr lang="en-US" sz="2800" dirty="0"/>
              <a:t>Water supply contaminated</a:t>
            </a:r>
          </a:p>
          <a:p>
            <a:r>
              <a:rPr lang="en-US" sz="2800" dirty="0"/>
              <a:t>As few as 10 cysts can cause infection</a:t>
            </a:r>
          </a:p>
        </p:txBody>
      </p:sp>
      <p:pic>
        <p:nvPicPr>
          <p:cNvPr id="41995" name="Picture 11" descr="http://microbewiki.kenyon.edu/images/thumb/9/93/Giardia_troph_2.gif/200px-Giardia_troph_2.gif">
            <a:hlinkClick r:id="rId2" tooltip="Giardia lamblia trophozoite on left (notice characteristic Diplomonada &quot;face-like&quot; appearance). From [http://www.biosci.ohio-state.edu/%7Eparasite/giardia_sem.html Graphic Images of Parasites."/>
          </p:cNvPr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00700" y="3100387"/>
            <a:ext cx="1905000" cy="1876425"/>
          </a:xfrm>
          <a:ln/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901950" y="234950"/>
            <a:ext cx="75104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901950" y="234950"/>
            <a:ext cx="75104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3011" name="Picture 3" descr="http://www.stanford.edu/group/parasites/ParaSites2006/Giardiasis/images/Giardia_LifeCycle cd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33717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Symptoms of Acute </a:t>
            </a:r>
            <a:r>
              <a:rPr lang="en-US" dirty="0" err="1" smtClean="0"/>
              <a:t>Giardiasis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6962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Diarrhea</a:t>
            </a:r>
          </a:p>
          <a:p>
            <a:r>
              <a:rPr lang="en-US" dirty="0" smtClean="0"/>
              <a:t>Abdominal cramps or tenderness.</a:t>
            </a:r>
          </a:p>
          <a:p>
            <a:r>
              <a:rPr lang="en-US" dirty="0" smtClean="0"/>
              <a:t>Nausea and loss of appetite.</a:t>
            </a:r>
          </a:p>
          <a:p>
            <a:r>
              <a:rPr lang="en-US" dirty="0" smtClean="0"/>
              <a:t>Passing more gas or having more bloating than usual.</a:t>
            </a:r>
          </a:p>
          <a:p>
            <a:r>
              <a:rPr lang="en-US" dirty="0" smtClean="0"/>
              <a:t>Fatigue.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lipArt Placeholder 4" descr="Peru September 2009 063.jpg"/>
          <p:cNvPicPr>
            <a:picLocks noGrp="1" noChangeAspect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133600" y="533400"/>
            <a:ext cx="4343400" cy="5791200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Chronic </a:t>
            </a:r>
            <a:r>
              <a:rPr lang="en-US" dirty="0" err="1" smtClean="0"/>
              <a:t>Giardiasis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620000" cy="4114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Loose, soft, greasy stools (not always watery or liquid). Sometimes the stools may be foul-smelling or foamy and are often passed in small amounts.</a:t>
            </a:r>
          </a:p>
          <a:p>
            <a:r>
              <a:rPr lang="en-US" dirty="0" smtClean="0"/>
              <a:t>Discomfort in the abdomen or pit of the stomach that is often worse after a meal.</a:t>
            </a:r>
          </a:p>
          <a:p>
            <a:r>
              <a:rPr lang="en-US" dirty="0" smtClean="0"/>
              <a:t>Belly cramps, bloating, or pain.</a:t>
            </a:r>
          </a:p>
          <a:p>
            <a:r>
              <a:rPr lang="en-US" dirty="0" smtClean="0"/>
              <a:t>Passing more gas than usual.</a:t>
            </a:r>
          </a:p>
          <a:p>
            <a:r>
              <a:rPr lang="en-US" dirty="0" smtClean="0"/>
              <a:t>Persistent bad breath or belching that sometimes smells of sulfur</a:t>
            </a:r>
          </a:p>
          <a:p>
            <a:r>
              <a:rPr lang="en-US" dirty="0" smtClean="0"/>
              <a:t>Occasional headaches.</a:t>
            </a:r>
          </a:p>
          <a:p>
            <a:r>
              <a:rPr lang="en-US" dirty="0" smtClean="0"/>
              <a:t>Weight loss.</a:t>
            </a:r>
          </a:p>
          <a:p>
            <a:r>
              <a:rPr lang="en-US" dirty="0" smtClean="0"/>
              <a:t>General feeling of discomfort or illness (malaise), weakness, or fatigue.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57912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MD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Giardia</a:t>
            </a:r>
            <a:r>
              <a:rPr lang="en-US" dirty="0" smtClean="0"/>
              <a:t> in Children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467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Pale, foamy, foul-smelling diarrhea.</a:t>
            </a:r>
          </a:p>
          <a:p>
            <a:r>
              <a:rPr lang="en-US" dirty="0" smtClean="0"/>
              <a:t>Weight loss or lack of appetite.</a:t>
            </a:r>
          </a:p>
          <a:p>
            <a:r>
              <a:rPr lang="en-US" dirty="0" smtClean="0"/>
              <a:t>Belly pain, nausea, or vomiting.</a:t>
            </a:r>
          </a:p>
          <a:p>
            <a:r>
              <a:rPr lang="en-US" dirty="0" smtClean="0"/>
              <a:t>Nutritional deficiencies caused by not being able to absorb certain nutrients.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Giardia</a:t>
            </a:r>
            <a:r>
              <a:rPr lang="en-US" dirty="0" smtClean="0"/>
              <a:t> and </a:t>
            </a:r>
            <a:r>
              <a:rPr lang="en-US" dirty="0" err="1" smtClean="0"/>
              <a:t>Nutrional</a:t>
            </a:r>
            <a:r>
              <a:rPr lang="en-US" dirty="0" smtClean="0"/>
              <a:t> Deficiency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6962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Failure to thrive</a:t>
            </a:r>
          </a:p>
          <a:p>
            <a:r>
              <a:rPr lang="en-US" dirty="0" smtClean="0"/>
              <a:t>Iron deficiency anemia</a:t>
            </a:r>
          </a:p>
          <a:p>
            <a:r>
              <a:rPr lang="en-US" dirty="0" smtClean="0"/>
              <a:t>Protein malnutrition</a:t>
            </a:r>
          </a:p>
          <a:p>
            <a:r>
              <a:rPr lang="en-US" dirty="0" err="1" smtClean="0"/>
              <a:t>Malabsorbtion</a:t>
            </a:r>
            <a:r>
              <a:rPr lang="en-US" dirty="0" smtClean="0"/>
              <a:t> of;</a:t>
            </a:r>
          </a:p>
          <a:p>
            <a:pPr lvl="1"/>
            <a:r>
              <a:rPr lang="en-US" dirty="0" smtClean="0"/>
              <a:t>Fat</a:t>
            </a:r>
          </a:p>
          <a:p>
            <a:pPr lvl="1"/>
            <a:r>
              <a:rPr lang="en-US" dirty="0" smtClean="0"/>
              <a:t>D-</a:t>
            </a:r>
            <a:r>
              <a:rPr lang="en-US" dirty="0" err="1" smtClean="0"/>
              <a:t>xylose</a:t>
            </a:r>
            <a:endParaRPr lang="en-US" dirty="0" smtClean="0"/>
          </a:p>
          <a:p>
            <a:pPr lvl="1"/>
            <a:r>
              <a:rPr lang="en-US" dirty="0" smtClean="0"/>
              <a:t>Vitamin A </a:t>
            </a:r>
          </a:p>
          <a:p>
            <a:pPr lvl="1"/>
            <a:r>
              <a:rPr lang="en-US" dirty="0" smtClean="0"/>
              <a:t>Vitamin B12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6019800"/>
            <a:ext cx="822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err="1"/>
              <a:t>Giardia</a:t>
            </a:r>
            <a:r>
              <a:rPr lang="en-US" sz="1100" b="1" i="1" dirty="0"/>
              <a:t> </a:t>
            </a:r>
            <a:r>
              <a:rPr lang="en-US" sz="1100" b="1" i="1" dirty="0" err="1"/>
              <a:t>intestinalis</a:t>
            </a:r>
            <a:r>
              <a:rPr lang="en-US" sz="1100" b="1" i="1" dirty="0"/>
              <a:t> and nutritional status in children PARTICIPATING </a:t>
            </a:r>
            <a:r>
              <a:rPr lang="en-US" sz="1100" b="1" i="1" dirty="0" err="1"/>
              <a:t>INTHEcomplementary</a:t>
            </a:r>
            <a:r>
              <a:rPr lang="en-US" sz="1100" b="1" i="1" dirty="0"/>
              <a:t> nutrition program, Antioquia, Colombia, May to October </a:t>
            </a:r>
            <a:r>
              <a:rPr lang="en-US" sz="1100" b="1" i="1" dirty="0" smtClean="0"/>
              <a:t>2006</a:t>
            </a:r>
            <a:endParaRPr lang="en-US" sz="1100" b="1" i="1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Treatment of Giardia lamblia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Metronidazole 25mg/kg divided TID</a:t>
            </a:r>
          </a:p>
          <a:p>
            <a:pPr>
              <a:lnSpc>
                <a:spcPct val="90000"/>
              </a:lnSpc>
            </a:pPr>
            <a:r>
              <a:rPr lang="en-US" sz="2800"/>
              <a:t>Consider treating for other parasites</a:t>
            </a:r>
          </a:p>
          <a:p>
            <a:pPr>
              <a:lnSpc>
                <a:spcPct val="90000"/>
              </a:lnSpc>
            </a:pPr>
            <a:r>
              <a:rPr lang="en-US" sz="2800"/>
              <a:t>Side effects: nausea &amp; vomiting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Jacob’s Treatment Metronidazole 250mg po TID x 5 days</a:t>
            </a:r>
          </a:p>
          <a:p>
            <a:pPr>
              <a:lnSpc>
                <a:spcPct val="90000"/>
              </a:lnSpc>
            </a:pPr>
            <a:r>
              <a:rPr lang="en-US" sz="2800"/>
              <a:t>Other options: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Furazolidone 100mg po QID x 7-10 days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Albendazole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46085" name="Picture 5" descr="http://lh6.ggpht.com/_YUQsr_td2Yk/St6zd2dgQFI/AAAAAAAAHVM/9omUwwU8M_s/s640/Peru%20September%202009%202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46087" name="Group 7"/>
          <p:cNvGrpSpPr>
            <a:grpSpLocks/>
          </p:cNvGrpSpPr>
          <p:nvPr/>
        </p:nvGrpSpPr>
        <p:grpSpPr bwMode="auto">
          <a:xfrm>
            <a:off x="914400" y="685800"/>
            <a:ext cx="142875" cy="1027113"/>
            <a:chOff x="0" y="0"/>
            <a:chExt cx="90" cy="647"/>
          </a:xfrm>
        </p:grpSpPr>
        <p:sp>
          <p:nvSpPr>
            <p:cNvPr id="4608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46086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Maternal Mortality in 1996</a:t>
            </a:r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7174" name="Chart" r:id="rId3" imgW="7772490" imgH="4114800" progId="MSGraph.Chart.8">
              <p:embed followColorScheme="full"/>
            </p:oleObj>
          </a:graphicData>
        </a:graphic>
      </p:graphicFrame>
      <p:pic>
        <p:nvPicPr>
          <p:cNvPr id="7175" name="Picture 7" descr="C:\Documents and Settings\HCMARTINEZ\Desktop\Jacob\Tasa de mortalidad matern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1905000"/>
            <a:ext cx="6892925" cy="421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51205" name="Picture 5" descr="http://lh5.ggpht.com/_YUQsr_td2Yk/St60GW1tzoI/AAAAAAAAHYs/Ejva2fcjbC0/s640/Peru%20September%202009%20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Maternal mortality improving thanks to culturally sensitive care</a:t>
            </a:r>
          </a:p>
          <a:p>
            <a:r>
              <a:rPr lang="en-US" dirty="0"/>
              <a:t>Infant mortality improving</a:t>
            </a:r>
          </a:p>
          <a:p>
            <a:r>
              <a:rPr lang="en-US" dirty="0"/>
              <a:t>Malnutrition still </a:t>
            </a:r>
            <a:r>
              <a:rPr lang="en-US" b="1" dirty="0"/>
              <a:t>large </a:t>
            </a:r>
            <a:r>
              <a:rPr lang="en-US" dirty="0"/>
              <a:t>problem</a:t>
            </a:r>
          </a:p>
          <a:p>
            <a:r>
              <a:rPr lang="en-US" dirty="0"/>
              <a:t>Peruvian health system making </a:t>
            </a:r>
            <a:r>
              <a:rPr lang="en-US" dirty="0" smtClean="0"/>
              <a:t>changes but much work to be done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grpSp>
        <p:nvGrpSpPr>
          <p:cNvPr id="54279" name="Group 7"/>
          <p:cNvGrpSpPr>
            <a:grpSpLocks/>
          </p:cNvGrpSpPr>
          <p:nvPr/>
        </p:nvGrpSpPr>
        <p:grpSpPr bwMode="auto">
          <a:xfrm>
            <a:off x="914400" y="685800"/>
            <a:ext cx="142875" cy="1027113"/>
            <a:chOff x="0" y="0"/>
            <a:chExt cx="90" cy="647"/>
          </a:xfrm>
        </p:grpSpPr>
        <p:sp>
          <p:nvSpPr>
            <p:cNvPr id="542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54278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0" cy="647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914400" y="685800"/>
            <a:ext cx="9144000" cy="0"/>
          </a:xfrm>
          <a:prstGeom prst="rect">
            <a:avLst/>
          </a:prstGeom>
          <a:solidFill>
            <a:srgbClr val="C3D9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US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914400" y="1712913"/>
            <a:ext cx="142875" cy="2317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lIns="268203" tIns="0" rIns="0" bIns="0">
            <a:spAutoFit/>
          </a:bodyPr>
          <a:lstStyle/>
          <a:p>
            <a:endParaRPr lang="en-US"/>
          </a:p>
        </p:txBody>
      </p:sp>
      <p:pic>
        <p:nvPicPr>
          <p:cNvPr id="54283" name="Picture 11" descr="http://lh4.ggpht.com/_YUQsr_td2Yk/St6zivJXacI/AAAAAAAAHVs/nNB36FDG19I/s640/Peru%20September%202009%20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Prenatal Care in Peru</a:t>
            </a:r>
          </a:p>
        </p:txBody>
      </p:sp>
      <p:pic>
        <p:nvPicPr>
          <p:cNvPr id="9222" name="Picture 6" descr="C:\Documents and Settings\HCMARTINEZ\Desktop\Jacob\Controles Prenatales.gif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752600"/>
            <a:ext cx="7543800" cy="4740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Causes of Maternal Mortality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Hemorrhage</a:t>
            </a:r>
          </a:p>
          <a:p>
            <a:r>
              <a:rPr lang="en-US"/>
              <a:t>Preeclampsia</a:t>
            </a:r>
          </a:p>
          <a:p>
            <a:r>
              <a:rPr lang="en-US"/>
              <a:t>Infeccion</a:t>
            </a:r>
          </a:p>
          <a:p>
            <a:r>
              <a:rPr lang="en-US"/>
              <a:t>Complications of abortion</a:t>
            </a:r>
          </a:p>
          <a:p>
            <a:r>
              <a:rPr lang="en-US"/>
              <a:t>Obstructed labor</a:t>
            </a:r>
          </a:p>
          <a:p>
            <a:r>
              <a:rPr lang="en-US"/>
              <a:t>27% prenatal, 26% peripartum, 46% up to 6 weeks post-partum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to reduce maternal mortality?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Amnesty International says: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Eliminate obstacles that impede or slow women’s access to urgent obstetric services</a:t>
            </a:r>
          </a:p>
          <a:p>
            <a:pPr>
              <a:lnSpc>
                <a:spcPct val="90000"/>
              </a:lnSpc>
            </a:pPr>
            <a:r>
              <a:rPr lang="en-US" sz="2800"/>
              <a:t>Barriers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Geographic, economic, cultural, professional, </a:t>
            </a:r>
          </a:p>
        </p:txBody>
      </p:sp>
      <p:pic>
        <p:nvPicPr>
          <p:cNvPr id="11271" name="Picture 7" descr="http://ipsnoticias.net/fotos/parto_Churcampa_Fernando_Carbon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767980"/>
            <a:ext cx="3810000" cy="254124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Where are babies born in 2000</a:t>
            </a:r>
          </a:p>
        </p:txBody>
      </p:sp>
      <p:pic>
        <p:nvPicPr>
          <p:cNvPr id="13317" name="Picture 5" descr="C:\Documents and Settings\HCMARTINEZ\Desktop\Jacob\Atencion de parto.gif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324100"/>
            <a:ext cx="5715000" cy="3429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296</TotalTime>
  <Words>684</Words>
  <Application>Microsoft Office PowerPoint</Application>
  <PresentationFormat>On-screen Show (4:3)</PresentationFormat>
  <Paragraphs>165</Paragraphs>
  <Slides>52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Foundry</vt:lpstr>
      <vt:lpstr>Chart</vt:lpstr>
      <vt:lpstr>Obstetrics and Pediatrics in Rural Huancavelica, Peru</vt:lpstr>
      <vt:lpstr>Huancavelica, Peru</vt:lpstr>
      <vt:lpstr>Churcampa, Peru</vt:lpstr>
      <vt:lpstr>Obstetrics in Peru 600,000 births/year</vt:lpstr>
      <vt:lpstr>Maternal Mortality in 1996</vt:lpstr>
      <vt:lpstr>Prenatal Care in Peru</vt:lpstr>
      <vt:lpstr>Causes of Maternal Mortality</vt:lpstr>
      <vt:lpstr>How to reduce maternal mortality?</vt:lpstr>
      <vt:lpstr>Where are babies born in 2000</vt:lpstr>
      <vt:lpstr>Millennium Goals</vt:lpstr>
      <vt:lpstr>Slide 11</vt:lpstr>
      <vt:lpstr>Slide 12</vt:lpstr>
      <vt:lpstr>Slide 13</vt:lpstr>
      <vt:lpstr>Slide 14</vt:lpstr>
      <vt:lpstr>Slide 15</vt:lpstr>
      <vt:lpstr>Gringichu en Huancavelica</vt:lpstr>
      <vt:lpstr>Slide 17</vt:lpstr>
      <vt:lpstr>Slide 18</vt:lpstr>
      <vt:lpstr>Slide 19</vt:lpstr>
      <vt:lpstr>Slide 20</vt:lpstr>
      <vt:lpstr>Pediatrics in Huancavelica, Peru</vt:lpstr>
      <vt:lpstr>Infant Mortality</vt:lpstr>
      <vt:lpstr>Causes of Infant Mortality</vt:lpstr>
      <vt:lpstr>Slide 24</vt:lpstr>
      <vt:lpstr>Slide 25</vt:lpstr>
      <vt:lpstr>Malnutrition in Peru</vt:lpstr>
      <vt:lpstr>Malnutrition in Huancavelica, Peru 2004</vt:lpstr>
      <vt:lpstr>Malnutrition in Peru</vt:lpstr>
      <vt:lpstr>Findings of Malnutrition</vt:lpstr>
      <vt:lpstr>Slide 30</vt:lpstr>
      <vt:lpstr>Slide 31</vt:lpstr>
      <vt:lpstr>Changes in Management</vt:lpstr>
      <vt:lpstr>Iron deficiency Anemia</vt:lpstr>
      <vt:lpstr>Treatment of Anemia</vt:lpstr>
      <vt:lpstr>Slide 35</vt:lpstr>
      <vt:lpstr>Slide 36</vt:lpstr>
      <vt:lpstr>Parasitosis in Churcampa</vt:lpstr>
      <vt:lpstr>Ascaris lumbricoides</vt:lpstr>
      <vt:lpstr>Slide 39</vt:lpstr>
      <vt:lpstr>Treatment of Ascaris lum.</vt:lpstr>
      <vt:lpstr>Giardia lamblia</vt:lpstr>
      <vt:lpstr>Slide 42</vt:lpstr>
      <vt:lpstr>Symptoms of Acute Giardiasis</vt:lpstr>
      <vt:lpstr>Slide 44</vt:lpstr>
      <vt:lpstr>Chronic Giardiasis </vt:lpstr>
      <vt:lpstr>Giardia in Children</vt:lpstr>
      <vt:lpstr>Giardia and Nutrional Deficiency</vt:lpstr>
      <vt:lpstr>Treatment of Giardia lamblia</vt:lpstr>
      <vt:lpstr>Slide 49</vt:lpstr>
      <vt:lpstr>Slide 50</vt:lpstr>
      <vt:lpstr>Conclusions</vt:lpstr>
      <vt:lpstr>Slide 52</vt:lpstr>
    </vt:vector>
  </TitlesOfParts>
  <Company>Contra Costa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Obstetrics and Pediatrics in Rural Huancavelica, Peru</dc:title>
  <dc:creator>HCMARTINEZ</dc:creator>
  <cp:lastModifiedBy>HCMARTINEZ</cp:lastModifiedBy>
  <cp:revision>23</cp:revision>
  <dcterms:created xsi:type="dcterms:W3CDTF">2009-11-10T11:19:35Z</dcterms:created>
  <dcterms:modified xsi:type="dcterms:W3CDTF">2009-11-23T20:07:08Z</dcterms:modified>
</cp:coreProperties>
</file>