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sldIdLst>
    <p:sldId id="256" r:id="rId2"/>
    <p:sldId id="257" r:id="rId3"/>
    <p:sldId id="339" r:id="rId4"/>
    <p:sldId id="258" r:id="rId5"/>
    <p:sldId id="259" r:id="rId6"/>
    <p:sldId id="291" r:id="rId7"/>
    <p:sldId id="289" r:id="rId8"/>
    <p:sldId id="290" r:id="rId9"/>
    <p:sldId id="292" r:id="rId10"/>
    <p:sldId id="261" r:id="rId11"/>
    <p:sldId id="371" r:id="rId12"/>
    <p:sldId id="372" r:id="rId13"/>
    <p:sldId id="345" r:id="rId14"/>
    <p:sldId id="373" r:id="rId15"/>
    <p:sldId id="361" r:id="rId16"/>
    <p:sldId id="368" r:id="rId17"/>
    <p:sldId id="369" r:id="rId18"/>
    <p:sldId id="363" r:id="rId19"/>
    <p:sldId id="362" r:id="rId20"/>
    <p:sldId id="365" r:id="rId21"/>
    <p:sldId id="370" r:id="rId22"/>
    <p:sldId id="366" r:id="rId23"/>
    <p:sldId id="367" r:id="rId24"/>
    <p:sldId id="375" r:id="rId25"/>
    <p:sldId id="379" r:id="rId26"/>
    <p:sldId id="262" r:id="rId27"/>
    <p:sldId id="374" r:id="rId28"/>
    <p:sldId id="265" r:id="rId29"/>
    <p:sldId id="266" r:id="rId30"/>
    <p:sldId id="308" r:id="rId31"/>
    <p:sldId id="267" r:id="rId32"/>
    <p:sldId id="310" r:id="rId33"/>
    <p:sldId id="275" r:id="rId34"/>
    <p:sldId id="276" r:id="rId35"/>
    <p:sldId id="293" r:id="rId36"/>
    <p:sldId id="340" r:id="rId37"/>
    <p:sldId id="318" r:id="rId38"/>
    <p:sldId id="389" r:id="rId39"/>
    <p:sldId id="320" r:id="rId40"/>
    <p:sldId id="321" r:id="rId41"/>
    <p:sldId id="338" r:id="rId42"/>
    <p:sldId id="322" r:id="rId43"/>
    <p:sldId id="354" r:id="rId44"/>
    <p:sldId id="355" r:id="rId45"/>
    <p:sldId id="356" r:id="rId46"/>
    <p:sldId id="357" r:id="rId47"/>
    <p:sldId id="390" r:id="rId48"/>
    <p:sldId id="323" r:id="rId49"/>
    <p:sldId id="324" r:id="rId50"/>
    <p:sldId id="378" r:id="rId51"/>
    <p:sldId id="325" r:id="rId52"/>
    <p:sldId id="326" r:id="rId53"/>
    <p:sldId id="327" r:id="rId54"/>
    <p:sldId id="328" r:id="rId55"/>
    <p:sldId id="330" r:id="rId56"/>
    <p:sldId id="329" r:id="rId57"/>
    <p:sldId id="331" r:id="rId58"/>
    <p:sldId id="294" r:id="rId59"/>
    <p:sldId id="333" r:id="rId60"/>
    <p:sldId id="332" r:id="rId61"/>
    <p:sldId id="334" r:id="rId62"/>
    <p:sldId id="296" r:id="rId63"/>
    <p:sldId id="297" r:id="rId64"/>
    <p:sldId id="298" r:id="rId65"/>
    <p:sldId id="299" r:id="rId66"/>
    <p:sldId id="312" r:id="rId67"/>
    <p:sldId id="313" r:id="rId68"/>
    <p:sldId id="314" r:id="rId69"/>
    <p:sldId id="301" r:id="rId70"/>
    <p:sldId id="302" r:id="rId71"/>
    <p:sldId id="377" r:id="rId72"/>
    <p:sldId id="316" r:id="rId73"/>
    <p:sldId id="286" r:id="rId74"/>
    <p:sldId id="317" r:id="rId75"/>
    <p:sldId id="341" r:id="rId76"/>
    <p:sldId id="376" r:id="rId77"/>
    <p:sldId id="336" r:id="rId78"/>
    <p:sldId id="347" r:id="rId79"/>
    <p:sldId id="350" r:id="rId80"/>
    <p:sldId id="351" r:id="rId81"/>
    <p:sldId id="352" r:id="rId82"/>
    <p:sldId id="264" r:id="rId83"/>
    <p:sldId id="380" r:id="rId84"/>
    <p:sldId id="381" r:id="rId85"/>
    <p:sldId id="382" r:id="rId86"/>
    <p:sldId id="383" r:id="rId87"/>
    <p:sldId id="384" r:id="rId88"/>
    <p:sldId id="385" r:id="rId89"/>
    <p:sldId id="386" r:id="rId90"/>
    <p:sldId id="387" r:id="rId9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3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861" autoAdjust="0"/>
    <p:restoredTop sz="94660"/>
  </p:normalViewPr>
  <p:slideViewPr>
    <p:cSldViewPr>
      <p:cViewPr varScale="1">
        <p:scale>
          <a:sx n="69" d="100"/>
          <a:sy n="69" d="100"/>
        </p:scale>
        <p:origin x="-45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3A2DDDE8-4DF2-4A61-A029-72E185B39E5B}" type="datetimeFigureOut">
              <a:rPr lang="en-US"/>
              <a:pPr>
                <a:defRPr/>
              </a:pPr>
              <a:t>7/24/2009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5FBD3B5D-956F-4CC7-881F-F6E6E6E709A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BE161D-BEB4-442A-BC3B-96537D6F1D97}" type="slidenum">
              <a:rPr lang="en-US" smtClean="0"/>
              <a:pPr fontAlgn="base">
                <a:spcBef>
                  <a:spcPct val="0"/>
                </a:spcBef>
                <a:spcAft>
                  <a:spcPct val="0"/>
                </a:spcAft>
                <a:defRPr/>
              </a:pPr>
              <a:t>33</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A6E77A-99C0-4F8E-8EDF-B2870D57BA00}" type="slidenum">
              <a:rPr lang="en-US" smtClean="0"/>
              <a:pPr fontAlgn="base">
                <a:spcBef>
                  <a:spcPct val="0"/>
                </a:spcBef>
                <a:spcAft>
                  <a:spcPct val="0"/>
                </a:spcAft>
                <a:defRPr/>
              </a:pPr>
              <a:t>90</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20A616-45E6-47D9-AF4E-D9305A8E5BD4}"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47D8CB2-6873-44E6-8D16-3E2B3FF2472C}" type="slidenum">
              <a:rPr lang="en-US" smtClean="0"/>
              <a:pPr fontAlgn="base">
                <a:spcBef>
                  <a:spcPct val="0"/>
                </a:spcBef>
                <a:spcAft>
                  <a:spcPct val="0"/>
                </a:spcAft>
                <a:defRPr/>
              </a:pPr>
              <a:t>63</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EF5DA7-2564-4627-AEFA-6E27393B0EC6}" type="slidenum">
              <a:rPr lang="en-US" smtClean="0"/>
              <a:pPr fontAlgn="base">
                <a:spcBef>
                  <a:spcPct val="0"/>
                </a:spcBef>
                <a:spcAft>
                  <a:spcPct val="0"/>
                </a:spcAft>
                <a:defRPr/>
              </a:pPr>
              <a:t>65</a:t>
            </a:fld>
            <a:endParaRPr lang="en-US" smtClean="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62F9F6-AC4C-44C9-856C-8BB89181187E}" type="slidenum">
              <a:rPr lang="en-US" smtClean="0"/>
              <a:pPr fontAlgn="base">
                <a:spcBef>
                  <a:spcPct val="0"/>
                </a:spcBef>
                <a:spcAft>
                  <a:spcPct val="0"/>
                </a:spcAft>
                <a:defRPr/>
              </a:pPr>
              <a:t>69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68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AE6103-7897-456A-B8D6-A6ACA275296E}" type="slidenum">
              <a:rPr lang="en-US" smtClean="0"/>
              <a:pPr fontAlgn="base">
                <a:spcBef>
                  <a:spcPct val="0"/>
                </a:spcBef>
                <a:spcAft>
                  <a:spcPct val="0"/>
                </a:spcAft>
                <a:defRPr/>
              </a:pPr>
              <a:t>70</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DB36B8E-CAB4-4BEC-BCF4-013871A28515}" type="slidenum">
              <a:rPr lang="en-US" smtClean="0"/>
              <a:pPr fontAlgn="base">
                <a:spcBef>
                  <a:spcPct val="0"/>
                </a:spcBef>
                <a:spcAft>
                  <a:spcPct val="0"/>
                </a:spcAft>
                <a:defRPr/>
              </a:pPr>
              <a:t>73</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78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1DDE23-AC2A-4531-B2F3-0FF2F3A6DFB5}" type="slidenum">
              <a:rPr lang="en-US" smtClean="0"/>
              <a:pPr fontAlgn="base">
                <a:spcBef>
                  <a:spcPct val="0"/>
                </a:spcBef>
                <a:spcAft>
                  <a:spcPct val="0"/>
                </a:spcAft>
                <a:defRPr/>
              </a:pPr>
              <a:t>88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2FF2F4-BAC9-4F0A-825B-B3895F94CDE1}" type="slidenum">
              <a:rPr lang="en-US" smtClean="0"/>
              <a:pPr fontAlgn="base">
                <a:spcBef>
                  <a:spcPct val="0"/>
                </a:spcBef>
                <a:spcAft>
                  <a:spcPct val="0"/>
                </a:spcAft>
                <a:defRPr/>
              </a:pPr>
              <a:t>89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5ED1051-BAE9-43FA-B418-27B6F561AA18}" type="datetimeFigureOut">
              <a:rPr lang="en-US"/>
              <a:pPr>
                <a:defRPr/>
              </a:pPr>
              <a:t>7/24/2009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FB3BEA-6B28-42DE-B75E-1B9C012D77D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292C12D-8F52-4AB8-AFB1-B5B04DECB8D1}" type="datetimeFigureOut">
              <a:rPr lang="en-US"/>
              <a:pPr>
                <a:defRPr/>
              </a:pPr>
              <a:t>7/24/2009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8DB2283-7B27-4400-85A8-B5D73E01A06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1B74909-4F9E-4BE9-BE80-BA847FCDD924}" type="datetimeFigureOut">
              <a:rPr lang="en-US"/>
              <a:pPr>
                <a:defRPr/>
              </a:pPr>
              <a:t>7/24/2009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CEFB1A-EBA4-449E-8AF5-2183822D569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3F48710-B2F2-4883-B0E7-222518B0AD62}" type="datetimeFigureOut">
              <a:rPr lang="en-US"/>
              <a:pPr>
                <a:defRPr/>
              </a:pPr>
              <a:t>7/24/2009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6BC25C4-612F-4978-82CA-6068EE8DDEC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B62CAF4-1E3E-4DD3-9D56-32AD98134CFA}" type="datetimeFigureOut">
              <a:rPr lang="en-US"/>
              <a:pPr>
                <a:defRPr/>
              </a:pPr>
              <a:t>7/24/2009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CE1BD2-EF85-4969-9D9D-0E65E70EB42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F8EDEDA-A93B-4BAA-B8F3-CC97962EB9BB}" type="datetimeFigureOut">
              <a:rPr lang="en-US"/>
              <a:pPr>
                <a:defRPr/>
              </a:pPr>
              <a:t>7/24/2009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B743FF-3571-493C-AB88-44F47868844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CAD7FD5-D324-41AA-B9D6-1A2AA798D675}" type="datetimeFigureOut">
              <a:rPr lang="en-US"/>
              <a:pPr>
                <a:defRPr/>
              </a:pPr>
              <a:t>7/24/2009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FA07BB1-2860-4E9F-9E97-26BD4490E93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6456286-768F-4662-86B5-06A5DBFDB108}" type="datetimeFigureOut">
              <a:rPr lang="en-US"/>
              <a:pPr>
                <a:defRPr/>
              </a:pPr>
              <a:t>7/24/2009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D1D14DD-A57E-4519-A765-9BAD67FD5F2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067DBFE-46C7-4E59-BDA4-4651C6D760F5}" type="datetimeFigureOut">
              <a:rPr lang="en-US"/>
              <a:pPr>
                <a:defRPr/>
              </a:pPr>
              <a:t>7/24/2009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9551766-2F4F-4802-9DD3-229D690CC07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B5821C6-96AE-4359-B5D8-98CEBA4CA938}" type="datetimeFigureOut">
              <a:rPr lang="en-US"/>
              <a:pPr>
                <a:defRPr/>
              </a:pPr>
              <a:t>7/24/2009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711BE58-4C90-412D-ADE5-B36D1CBC72D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859CBC1-F9D5-49C3-9446-E2B9B16EB253}" type="datetimeFigureOut">
              <a:rPr lang="en-US"/>
              <a:pPr>
                <a:defRPr/>
              </a:pPr>
              <a:t>7/24/2009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89664FB-5B3B-4696-B818-DF46B2F0633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10051AF-965F-47F7-BC61-E8596A355433}" type="datetimeFigureOut">
              <a:rPr lang="en-US"/>
              <a:pPr>
                <a:defRPr/>
              </a:pPr>
              <a:t>7/24/2009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CCF8A36-EBF7-4636-BA18-A880ED0B845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sfgate.com/cgi-bin/article.cgi?f=/c/a/2002/01/30/MN138022.DT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cdcr.ca.gov/Visitors/images/aerialShots/ASP_8x10.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nytimes.com/2009/06/07/health/07health.html" TargetMode="External"/><Relationship Id="rId2" Type="http://schemas.openxmlformats.org/officeDocument/2006/relationships/hyperlink" Target="http://www.istarmd.co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0" y="0"/>
            <a:ext cx="9144000" cy="2895600"/>
          </a:xfrm>
        </p:spPr>
        <p:txBody>
          <a:bodyPr/>
          <a:lstStyle/>
          <a:p>
            <a:pPr marL="342900" indent="-342900" eaLnBrk="1" hangingPunct="1"/>
            <a:r>
              <a:rPr lang="en-US" sz="3600" smtClean="0"/>
              <a:t/>
            </a:r>
            <a:br>
              <a:rPr lang="en-US" sz="3600" smtClean="0"/>
            </a:br>
            <a:r>
              <a:rPr lang="en-US" sz="3600" smtClean="0"/>
              <a:t>Correctional, Concierge and Street Medicine: </a:t>
            </a:r>
            <a:r>
              <a:rPr lang="en-US" sz="2400" smtClean="0"/>
              <a:t>Practicing Family Medicine in Austere Environments </a:t>
            </a:r>
            <a:br>
              <a:rPr lang="en-US" sz="2400" smtClean="0"/>
            </a:br>
            <a:r>
              <a:rPr lang="en-US" sz="2400" smtClean="0"/>
              <a:t/>
            </a:r>
            <a:br>
              <a:rPr lang="en-US" sz="2400" smtClean="0"/>
            </a:br>
            <a:r>
              <a:rPr lang="en-US" sz="2400" smtClean="0">
                <a:solidFill>
                  <a:srgbClr val="FF0000"/>
                </a:solidFill>
              </a:rPr>
              <a:t>Mimi Steiner Doohan MD PhD</a:t>
            </a:r>
            <a:br>
              <a:rPr lang="en-US" sz="2400" smtClean="0">
                <a:solidFill>
                  <a:srgbClr val="FF0000"/>
                </a:solidFill>
              </a:rPr>
            </a:br>
            <a:r>
              <a:rPr lang="en-US" sz="2400" smtClean="0">
                <a:solidFill>
                  <a:srgbClr val="FF0000"/>
                </a:solidFill>
              </a:rPr>
              <a:t>md@iStarMD.com</a:t>
            </a:r>
            <a:br>
              <a:rPr lang="en-US" sz="2400" smtClean="0">
                <a:solidFill>
                  <a:srgbClr val="FF0000"/>
                </a:solidFill>
              </a:rPr>
            </a:br>
            <a:r>
              <a:rPr lang="en-US" sz="2400" smtClean="0">
                <a:solidFill>
                  <a:srgbClr val="FF0000"/>
                </a:solidFill>
              </a:rPr>
              <a:t>July 2009 CCRMC</a:t>
            </a:r>
            <a:r>
              <a:rPr lang="en-US" sz="2800" smtClean="0">
                <a:solidFill>
                  <a:srgbClr val="FF0000"/>
                </a:solidFill>
              </a:rPr>
              <a:t/>
            </a:r>
            <a:br>
              <a:rPr lang="en-US" sz="2800" smtClean="0">
                <a:solidFill>
                  <a:srgbClr val="FF0000"/>
                </a:solidFill>
              </a:rPr>
            </a:br>
            <a:endParaRPr lang="en-US" sz="3600" smtClean="0"/>
          </a:p>
        </p:txBody>
      </p:sp>
      <p:pic>
        <p:nvPicPr>
          <p:cNvPr id="3075" name="Picture 6" descr="http://www.doctormacro1.info/Images/Garland,%20Judy/Annex/NRFPT/Annex%20-%20Garland,%20Judy%20(Wizard%20of%20Oz,%20The)_NRFPT05.jpg"/>
          <p:cNvPicPr>
            <a:picLocks noChangeAspect="1" noChangeArrowheads="1"/>
          </p:cNvPicPr>
          <p:nvPr/>
        </p:nvPicPr>
        <p:blipFill>
          <a:blip r:embed="rId2" cstate="print"/>
          <a:srcRect/>
          <a:stretch>
            <a:fillRect/>
          </a:stretch>
        </p:blipFill>
        <p:spPr bwMode="auto">
          <a:xfrm>
            <a:off x="1974850" y="2667000"/>
            <a:ext cx="5340350" cy="4111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z="2800" smtClean="0">
                <a:solidFill>
                  <a:srgbClr val="002060"/>
                </a:solidFill>
              </a:rPr>
              <a:t>Austere Family Medicine:</a:t>
            </a:r>
            <a:br>
              <a:rPr lang="en-US" sz="2800" smtClean="0">
                <a:solidFill>
                  <a:srgbClr val="002060"/>
                </a:solidFill>
              </a:rPr>
            </a:br>
            <a:r>
              <a:rPr lang="en-US" sz="2800" smtClean="0">
                <a:solidFill>
                  <a:srgbClr val="002060"/>
                </a:solidFill>
              </a:rPr>
              <a:t>street/corrections/concierge</a:t>
            </a:r>
            <a:endParaRPr lang="en-US" sz="2800" smtClean="0"/>
          </a:p>
        </p:txBody>
      </p:sp>
      <p:sp>
        <p:nvSpPr>
          <p:cNvPr id="12291" name="Content Placeholder 2"/>
          <p:cNvSpPr>
            <a:spLocks noGrp="1"/>
          </p:cNvSpPr>
          <p:nvPr>
            <p:ph idx="1"/>
          </p:nvPr>
        </p:nvSpPr>
        <p:spPr>
          <a:xfrm>
            <a:off x="304800" y="1676400"/>
            <a:ext cx="8839200" cy="5181600"/>
          </a:xfrm>
        </p:spPr>
        <p:txBody>
          <a:bodyPr/>
          <a:lstStyle/>
          <a:p>
            <a:pPr lvl="1" eaLnBrk="1" hangingPunct="1"/>
            <a:r>
              <a:rPr lang="en-US" smtClean="0">
                <a:solidFill>
                  <a:srgbClr val="FF0000"/>
                </a:solidFill>
              </a:rPr>
              <a:t>California Corrections Medicine (CDCR)</a:t>
            </a:r>
          </a:p>
          <a:p>
            <a:pPr lvl="2" eaLnBrk="1" hangingPunct="1"/>
            <a:r>
              <a:rPr lang="en-US" smtClean="0"/>
              <a:t>Plata v Davis/Schwarzenegger</a:t>
            </a:r>
          </a:p>
          <a:p>
            <a:pPr lvl="2" eaLnBrk="1" hangingPunct="1"/>
            <a:r>
              <a:rPr lang="en-US" smtClean="0"/>
              <a:t>Prison Law Office (</a:t>
            </a:r>
            <a:r>
              <a:rPr lang="en-US" i="1" smtClean="0"/>
              <a:t>www.</a:t>
            </a:r>
            <a:r>
              <a:rPr lang="en-US" b="1" i="1" smtClean="0"/>
              <a:t>prisonlaw</a:t>
            </a:r>
            <a:r>
              <a:rPr lang="en-US" i="1" smtClean="0"/>
              <a:t>.com</a:t>
            </a:r>
            <a:r>
              <a:rPr lang="en-US" smtClean="0"/>
              <a:t>)</a:t>
            </a:r>
          </a:p>
          <a:p>
            <a:pPr lvl="2" eaLnBrk="1" hangingPunct="1"/>
            <a:r>
              <a:rPr lang="en-US" smtClean="0"/>
              <a:t>Jobs: </a:t>
            </a:r>
          </a:p>
          <a:p>
            <a:pPr lvl="3" eaLnBrk="1" hangingPunct="1"/>
            <a:r>
              <a:rPr lang="en-US" sz="2400" smtClean="0"/>
              <a:t>Contract : Registry of Physician Specialists (</a:t>
            </a:r>
            <a:r>
              <a:rPr lang="en-US" sz="2400" i="1" smtClean="0"/>
              <a:t>www.md</a:t>
            </a:r>
            <a:r>
              <a:rPr lang="en-US" sz="2400" b="1" i="1" smtClean="0"/>
              <a:t>registry</a:t>
            </a:r>
            <a:r>
              <a:rPr lang="en-US" sz="2400" i="1" smtClean="0"/>
              <a:t>.org</a:t>
            </a:r>
            <a:r>
              <a:rPr lang="en-US" sz="2400" smtClean="0"/>
              <a:t>) </a:t>
            </a:r>
          </a:p>
          <a:p>
            <a:pPr lvl="3" eaLnBrk="1" hangingPunct="1"/>
            <a:r>
              <a:rPr lang="en-US" sz="2400" smtClean="0"/>
              <a:t>Civil Service: as a state employee with CDCR</a:t>
            </a:r>
            <a:endParaRPr lang="en-US"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b="1" smtClean="0"/>
              <a:t>Plata v. Davis/Schwarzenegger:</a:t>
            </a:r>
            <a:br>
              <a:rPr lang="en-US" b="1" smtClean="0"/>
            </a:br>
            <a:endParaRPr lang="en-US" smtClean="0"/>
          </a:p>
        </p:txBody>
      </p:sp>
      <p:sp>
        <p:nvSpPr>
          <p:cNvPr id="13315" name="Content Placeholder 2"/>
          <p:cNvSpPr>
            <a:spLocks noGrp="1"/>
          </p:cNvSpPr>
          <p:nvPr>
            <p:ph idx="1"/>
          </p:nvPr>
        </p:nvSpPr>
        <p:spPr>
          <a:xfrm>
            <a:off x="381000" y="1600200"/>
            <a:ext cx="8305800" cy="4876800"/>
          </a:xfrm>
        </p:spPr>
        <p:txBody>
          <a:bodyPr/>
          <a:lstStyle/>
          <a:p>
            <a:pPr eaLnBrk="1" hangingPunct="1"/>
            <a:r>
              <a:rPr lang="en-US" sz="2400" smtClean="0"/>
              <a:t>In the </a:t>
            </a:r>
            <a:r>
              <a:rPr lang="en-US" sz="2400" smtClean="0">
                <a:solidFill>
                  <a:srgbClr val="FF0000"/>
                </a:solidFill>
              </a:rPr>
              <a:t>largest ever prison class action lawsuit</a:t>
            </a:r>
            <a:r>
              <a:rPr lang="en-US" sz="2400" smtClean="0"/>
              <a:t>, prisoners alleged that California officials inflicted cruel and unusual punishment by being deliberately indifferent to serious medical needs.</a:t>
            </a:r>
          </a:p>
          <a:p>
            <a:pPr eaLnBrk="1" hangingPunct="1"/>
            <a:r>
              <a:rPr lang="en-US" sz="2400" smtClean="0"/>
              <a:t>The </a:t>
            </a:r>
            <a:r>
              <a:rPr lang="en-US" sz="2400" smtClean="0">
                <a:solidFill>
                  <a:srgbClr val="FF0000"/>
                </a:solidFill>
              </a:rPr>
              <a:t>Prison Law Office, a non profit legal firm </a:t>
            </a:r>
            <a:r>
              <a:rPr lang="en-US" sz="2400" smtClean="0"/>
              <a:t>located next to San Quentin, represented the inmates</a:t>
            </a:r>
          </a:p>
          <a:p>
            <a:pPr eaLnBrk="1" hangingPunct="1"/>
            <a:r>
              <a:rPr lang="en-US" sz="2400" smtClean="0"/>
              <a:t> A settlement agreement filed in 2002 requires the California Department of Corrections to completely overhaul its medical care policies and procedures, and to pump significant resources into the prisons to ensure timely access to adequate care.  </a:t>
            </a:r>
          </a:p>
          <a:p>
            <a:pPr eaLnBrk="1" hangingPunct="1"/>
            <a:r>
              <a:rPr lang="en-US" sz="2400" smtClean="0"/>
              <a:t>See </a:t>
            </a:r>
            <a:r>
              <a:rPr lang="en-US" sz="2400" u="sng" smtClean="0">
                <a:hlinkClick r:id="rId2"/>
              </a:rPr>
              <a:t>January 30, 2002 SF Chronicle article</a:t>
            </a:r>
            <a:endParaRPr lang="en-US" sz="2400" smtClean="0"/>
          </a:p>
          <a:p>
            <a:pPr eaLnBrk="1" hangingPunct="1">
              <a:buFont typeface="Arial" charset="0"/>
              <a:buNone/>
            </a:pPr>
            <a:endParaRPr lang="en-US" sz="24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228600" y="228600"/>
            <a:ext cx="8458200" cy="6477000"/>
          </a:xfrm>
        </p:spPr>
        <p:txBody>
          <a:bodyPr/>
          <a:lstStyle/>
          <a:p>
            <a:pPr eaLnBrk="1" hangingPunct="1">
              <a:buFont typeface="Arial" charset="0"/>
              <a:buNone/>
            </a:pPr>
            <a:r>
              <a:rPr lang="en-US" sz="2400" smtClean="0"/>
              <a:t>In May 2005, the federal district court judge who oversees the </a:t>
            </a:r>
            <a:r>
              <a:rPr lang="en-US" sz="2400" u="sng" smtClean="0"/>
              <a:t>Plata</a:t>
            </a:r>
            <a:r>
              <a:rPr lang="en-US" sz="2400" smtClean="0"/>
              <a:t> case </a:t>
            </a:r>
            <a:r>
              <a:rPr lang="en-US" sz="2400" smtClean="0">
                <a:solidFill>
                  <a:srgbClr val="FF0000"/>
                </a:solidFill>
              </a:rPr>
              <a:t>described medical treatment in the prisons as "horrifying" and "shocking," </a:t>
            </a:r>
            <a:r>
              <a:rPr lang="en-US" sz="2400" smtClean="0"/>
              <a:t>and discussed expert reports revealing continued widespread medical malpractice and neglect. </a:t>
            </a:r>
          </a:p>
          <a:p>
            <a:pPr eaLnBrk="1" hangingPunct="1">
              <a:buFont typeface="Arial" charset="0"/>
              <a:buNone/>
            </a:pPr>
            <a:endParaRPr lang="en-US" sz="2400" smtClean="0"/>
          </a:p>
          <a:p>
            <a:pPr eaLnBrk="1" hangingPunct="1">
              <a:buFont typeface="Arial" charset="0"/>
              <a:buNone/>
            </a:pPr>
            <a:r>
              <a:rPr lang="en-US" sz="2400" smtClean="0"/>
              <a:t>In October 2005, the federal judge ordered that </a:t>
            </a:r>
            <a:r>
              <a:rPr lang="en-US" sz="2400" smtClean="0">
                <a:solidFill>
                  <a:srgbClr val="FF0000"/>
                </a:solidFill>
              </a:rPr>
              <a:t>California's prison medical care system be placed under the control of a court-appointed federal receiver. </a:t>
            </a:r>
          </a:p>
          <a:p>
            <a:pPr eaLnBrk="1" hangingPunct="1">
              <a:buFont typeface="Arial" charset="0"/>
              <a:buNone/>
            </a:pPr>
            <a:endParaRPr lang="en-US" sz="2400" smtClean="0"/>
          </a:p>
          <a:p>
            <a:pPr eaLnBrk="1" hangingPunct="1">
              <a:buFont typeface="Arial" charset="0"/>
              <a:buNone/>
            </a:pPr>
            <a:r>
              <a:rPr lang="en-US" sz="2400" smtClean="0"/>
              <a:t>The court found that the CDCR system is "broken beyond repair," causing </a:t>
            </a:r>
            <a:r>
              <a:rPr lang="en-US" sz="2400" smtClean="0">
                <a:solidFill>
                  <a:srgbClr val="FF0000"/>
                </a:solidFill>
              </a:rPr>
              <a:t>an "unconscionable degree of suffering and death." </a:t>
            </a:r>
          </a:p>
          <a:p>
            <a:pPr eaLnBrk="1" hangingPunct="1">
              <a:buFont typeface="Arial" charset="0"/>
              <a:buNone/>
            </a:pPr>
            <a:endParaRPr lang="en-US" sz="2400" smtClean="0">
              <a:solidFill>
                <a:srgbClr val="FF0000"/>
              </a:solidFill>
            </a:endParaRPr>
          </a:p>
          <a:p>
            <a:pPr eaLnBrk="1" hangingPunct="1">
              <a:buFont typeface="Arial" charset="0"/>
              <a:buNone/>
            </a:pPr>
            <a:r>
              <a:rPr lang="en-US" sz="2400" smtClean="0"/>
              <a:t>Among the shocking findings are that, on average, </a:t>
            </a:r>
            <a:r>
              <a:rPr lang="en-US" sz="2400" smtClean="0">
                <a:solidFill>
                  <a:srgbClr val="FF0000"/>
                </a:solidFill>
              </a:rPr>
              <a:t>an inmate in one of California's prisons needlessly dies every six to seven days due to grossly deficient medical care</a:t>
            </a:r>
            <a:r>
              <a:rPr lang="en-US" sz="2400" smtClean="0"/>
              <a:t>. </a:t>
            </a:r>
          </a:p>
          <a:p>
            <a:pPr eaLnBrk="1" hangingPunct="1"/>
            <a:endParaRPr 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Aerial view of Avenal State Prison. CLICK to download a copy.  Hit browser &lt;back&gt; arrow to return to this page.">
            <a:hlinkClick r:id="rId2"/>
          </p:cNvPr>
          <p:cNvPicPr>
            <a:picLocks noChangeAspect="1" noChangeArrowheads="1"/>
          </p:cNvPicPr>
          <p:nvPr/>
        </p:nvPicPr>
        <p:blipFill>
          <a:blip r:embed="rId3" cstate="print"/>
          <a:srcRect/>
          <a:stretch>
            <a:fillRect/>
          </a:stretch>
        </p:blipFill>
        <p:spPr bwMode="auto">
          <a:xfrm>
            <a:off x="1447800" y="609600"/>
            <a:ext cx="6456363" cy="3505200"/>
          </a:xfrm>
          <a:prstGeom prst="rect">
            <a:avLst/>
          </a:prstGeom>
          <a:noFill/>
          <a:ln w="9525">
            <a:noFill/>
            <a:miter lim="800000"/>
            <a:headEnd/>
            <a:tailEnd/>
          </a:ln>
        </p:spPr>
      </p:pic>
      <p:sp>
        <p:nvSpPr>
          <p:cNvPr id="15363" name="TextBox 3"/>
          <p:cNvSpPr txBox="1">
            <a:spLocks noChangeArrowheads="1"/>
          </p:cNvSpPr>
          <p:nvPr/>
        </p:nvSpPr>
        <p:spPr bwMode="auto">
          <a:xfrm>
            <a:off x="1295400" y="4648200"/>
            <a:ext cx="6705600" cy="2308225"/>
          </a:xfrm>
          <a:prstGeom prst="rect">
            <a:avLst/>
          </a:prstGeom>
          <a:noFill/>
          <a:ln w="9525">
            <a:noFill/>
            <a:miter lim="800000"/>
            <a:headEnd/>
            <a:tailEnd/>
          </a:ln>
        </p:spPr>
        <p:txBody>
          <a:bodyPr>
            <a:spAutoFit/>
          </a:bodyPr>
          <a:lstStyle/>
          <a:p>
            <a:pPr>
              <a:buFont typeface="Arial" charset="0"/>
              <a:buChar char="•"/>
            </a:pPr>
            <a:r>
              <a:rPr lang="en-US">
                <a:latin typeface="Calibri" pitchFamily="34" charset="0"/>
              </a:rPr>
              <a:t>Avenal State Prison (ASP)</a:t>
            </a:r>
          </a:p>
          <a:p>
            <a:pPr lvl="1">
              <a:buFont typeface="Arial" charset="0"/>
              <a:buChar char="•"/>
            </a:pPr>
            <a:r>
              <a:rPr lang="en-US">
                <a:latin typeface="Calibri" pitchFamily="34" charset="0"/>
              </a:rPr>
              <a:t>opened in January 1987 and covers  640 acres</a:t>
            </a:r>
          </a:p>
          <a:p>
            <a:pPr lvl="1">
              <a:buFont typeface="Arial" charset="0"/>
              <a:buChar char="•"/>
            </a:pPr>
            <a:r>
              <a:rPr lang="en-US">
                <a:latin typeface="Calibri" pitchFamily="34" charset="0"/>
              </a:rPr>
              <a:t>Number of custody staff: 900</a:t>
            </a:r>
            <a:r>
              <a:rPr lang="en-US" baseline="-25000">
                <a:latin typeface="Calibri" pitchFamily="34" charset="0"/>
              </a:rPr>
              <a:t> </a:t>
            </a:r>
          </a:p>
          <a:p>
            <a:pPr lvl="1">
              <a:buFont typeface="Arial" charset="0"/>
              <a:buChar char="•"/>
            </a:pPr>
            <a:r>
              <a:rPr lang="en-US">
                <a:latin typeface="Calibri" pitchFamily="34" charset="0"/>
              </a:rPr>
              <a:t>Number of support services staff: 617</a:t>
            </a:r>
          </a:p>
          <a:p>
            <a:pPr lvl="1">
              <a:buFont typeface="Arial" charset="0"/>
              <a:buChar char="•"/>
            </a:pPr>
            <a:r>
              <a:rPr lang="en-US">
                <a:latin typeface="Calibri" pitchFamily="34" charset="0"/>
              </a:rPr>
              <a:t>Number of Medical Providers (MD, PA, NP): 10</a:t>
            </a:r>
            <a:endParaRPr lang="en-US" baseline="-25000">
              <a:latin typeface="Calibri" pitchFamily="34" charset="0"/>
            </a:endParaRPr>
          </a:p>
          <a:p>
            <a:pPr lvl="1">
              <a:buFont typeface="Arial" charset="0"/>
              <a:buChar char="•"/>
            </a:pPr>
            <a:r>
              <a:rPr lang="en-US">
                <a:latin typeface="Calibri" pitchFamily="34" charset="0"/>
              </a:rPr>
              <a:t>Designed for 2000 inmates, currently housing 7,000 men</a:t>
            </a:r>
          </a:p>
          <a:p>
            <a:pPr lvl="2">
              <a:buFont typeface="Arial" charset="0"/>
              <a:buChar char="•"/>
            </a:pPr>
            <a:r>
              <a:rPr lang="en-US">
                <a:latin typeface="Calibri" pitchFamily="34" charset="0"/>
              </a:rPr>
              <a:t>Level II security, average age 50</a:t>
            </a: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gonemovies.com/WWW/MyWebFilms/Drama/WizardWest2.jpg"/>
          <p:cNvPicPr>
            <a:picLocks noChangeAspect="1" noChangeArrowheads="1"/>
          </p:cNvPicPr>
          <p:nvPr/>
        </p:nvPicPr>
        <p:blipFill>
          <a:blip r:embed="rId2" cstate="print"/>
          <a:srcRect/>
          <a:stretch>
            <a:fillRect/>
          </a:stretch>
        </p:blipFill>
        <p:spPr bwMode="auto">
          <a:xfrm>
            <a:off x="1143000" y="609600"/>
            <a:ext cx="6696075" cy="54864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985838" y="247650"/>
            <a:ext cx="7172325" cy="63627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990600" y="838200"/>
          <a:ext cx="7162799" cy="4724402"/>
        </p:xfrm>
        <a:graphic>
          <a:graphicData uri="http://schemas.openxmlformats.org/drawingml/2006/table">
            <a:tbl>
              <a:tblPr/>
              <a:tblGrid>
                <a:gridCol w="4715501"/>
                <a:gridCol w="2447298"/>
              </a:tblGrid>
              <a:tr h="449943">
                <a:tc>
                  <a:txBody>
                    <a:bodyPr/>
                    <a:lstStyle/>
                    <a:p>
                      <a:pPr marL="0" marR="0">
                        <a:lnSpc>
                          <a:spcPct val="115000"/>
                        </a:lnSpc>
                        <a:spcBef>
                          <a:spcPts val="0"/>
                        </a:spcBef>
                        <a:spcAft>
                          <a:spcPts val="0"/>
                        </a:spcAft>
                      </a:pPr>
                      <a:r>
                        <a:rPr lang="en-US" sz="1800" dirty="0" smtClean="0">
                          <a:solidFill>
                            <a:srgbClr val="FF0000"/>
                          </a:solidFill>
                          <a:latin typeface="Arial"/>
                          <a:ea typeface="Calibri"/>
                        </a:rPr>
                        <a:t>2009 Population </a:t>
                      </a:r>
                      <a:r>
                        <a:rPr lang="en-US" sz="1800" b="1" dirty="0" smtClean="0">
                          <a:solidFill>
                            <a:srgbClr val="000000"/>
                          </a:solidFill>
                          <a:latin typeface="Arial"/>
                          <a:ea typeface="Calibri"/>
                        </a:rPr>
                        <a:t>All  CDCR Institutions</a:t>
                      </a:r>
                      <a:r>
                        <a:rPr lang="en-US" sz="1800" b="1" dirty="0">
                          <a:solidFill>
                            <a:srgbClr val="000000"/>
                          </a:solidFill>
                          <a:latin typeface="Arial"/>
                          <a:ea typeface="Calibri"/>
                        </a:rPr>
                        <a:t>: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171,085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56205">
                <a:tc>
                  <a:txBody>
                    <a:bodyPr/>
                    <a:lstStyle/>
                    <a:p>
                      <a:pPr marL="0" marR="0">
                        <a:lnSpc>
                          <a:spcPct val="115000"/>
                        </a:lnSpc>
                        <a:spcBef>
                          <a:spcPts val="0"/>
                        </a:spcBef>
                        <a:spcAft>
                          <a:spcPts val="0"/>
                        </a:spcAft>
                      </a:pPr>
                      <a:r>
                        <a:rPr lang="en-US" sz="1800" b="1" dirty="0">
                          <a:solidFill>
                            <a:srgbClr val="FF0000"/>
                          </a:solidFill>
                          <a:latin typeface="Arial"/>
                          <a:ea typeface="Calibri"/>
                        </a:rPr>
                        <a:t>Prisons: </a:t>
                      </a:r>
                      <a:endParaRPr lang="en-US" sz="1800" dirty="0">
                        <a:solidFill>
                          <a:srgbClr val="FF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FF0000"/>
                          </a:solidFill>
                          <a:latin typeface="Arial"/>
                          <a:ea typeface="Calibri"/>
                        </a:rPr>
                        <a:t>154,561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56205">
                <a:tc>
                  <a:txBody>
                    <a:bodyPr/>
                    <a:lstStyle/>
                    <a:p>
                      <a:pPr marL="0" marR="0">
                        <a:lnSpc>
                          <a:spcPct val="115000"/>
                        </a:lnSpc>
                        <a:spcBef>
                          <a:spcPts val="0"/>
                        </a:spcBef>
                        <a:spcAft>
                          <a:spcPts val="0"/>
                        </a:spcAft>
                      </a:pPr>
                      <a:r>
                        <a:rPr lang="en-US" sz="1800" b="1" dirty="0">
                          <a:solidFill>
                            <a:srgbClr val="000000"/>
                          </a:solidFill>
                          <a:latin typeface="Arial"/>
                          <a:ea typeface="Calibri"/>
                        </a:rPr>
                        <a:t>Camps: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4,370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56205">
                <a:tc>
                  <a:txBody>
                    <a:bodyPr/>
                    <a:lstStyle/>
                    <a:p>
                      <a:pPr marL="0" marR="0">
                        <a:lnSpc>
                          <a:spcPct val="115000"/>
                        </a:lnSpc>
                        <a:spcBef>
                          <a:spcPts val="0"/>
                        </a:spcBef>
                        <a:spcAft>
                          <a:spcPts val="0"/>
                        </a:spcAft>
                      </a:pPr>
                      <a:r>
                        <a:rPr lang="en-US" sz="1800" b="1" dirty="0">
                          <a:solidFill>
                            <a:srgbClr val="000000"/>
                          </a:solidFill>
                          <a:latin typeface="Arial"/>
                          <a:ea typeface="Calibri"/>
                        </a:rPr>
                        <a:t>Community Facilities: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5,804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56205">
                <a:tc>
                  <a:txBody>
                    <a:bodyPr/>
                    <a:lstStyle/>
                    <a:p>
                      <a:pPr marL="0" marR="0">
                        <a:lnSpc>
                          <a:spcPct val="115000"/>
                        </a:lnSpc>
                        <a:spcBef>
                          <a:spcPts val="0"/>
                        </a:spcBef>
                        <a:spcAft>
                          <a:spcPts val="0"/>
                        </a:spcAft>
                      </a:pPr>
                      <a:r>
                        <a:rPr lang="en-US" sz="1800" b="1" dirty="0">
                          <a:solidFill>
                            <a:srgbClr val="000000"/>
                          </a:solidFill>
                          <a:latin typeface="Arial"/>
                          <a:ea typeface="Calibri"/>
                        </a:rPr>
                        <a:t>Out-of-State Facilities: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6,166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56205">
                <a:tc>
                  <a:txBody>
                    <a:bodyPr/>
                    <a:lstStyle/>
                    <a:p>
                      <a:pPr marL="0" marR="0">
                        <a:lnSpc>
                          <a:spcPct val="115000"/>
                        </a:lnSpc>
                        <a:spcBef>
                          <a:spcPts val="0"/>
                        </a:spcBef>
                        <a:spcAft>
                          <a:spcPts val="0"/>
                        </a:spcAft>
                      </a:pPr>
                      <a:r>
                        <a:rPr lang="en-US" sz="1800" b="1" dirty="0">
                          <a:solidFill>
                            <a:srgbClr val="000000"/>
                          </a:solidFill>
                          <a:latin typeface="Arial"/>
                          <a:ea typeface="Calibri"/>
                        </a:rPr>
                        <a:t>Outside CDCR: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2,067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56205">
                <a:tc>
                  <a:txBody>
                    <a:bodyPr/>
                    <a:lstStyle/>
                    <a:p>
                      <a:pPr marL="0" marR="0">
                        <a:lnSpc>
                          <a:spcPct val="115000"/>
                        </a:lnSpc>
                        <a:spcBef>
                          <a:spcPts val="0"/>
                        </a:spcBef>
                        <a:spcAft>
                          <a:spcPts val="0"/>
                        </a:spcAft>
                      </a:pPr>
                      <a:r>
                        <a:rPr lang="en-US" sz="1800" b="1" dirty="0">
                          <a:solidFill>
                            <a:srgbClr val="000000"/>
                          </a:solidFill>
                          <a:latin typeface="Arial"/>
                          <a:ea typeface="Calibri"/>
                        </a:rPr>
                        <a:t>Escaped: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218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56205">
                <a:tc>
                  <a:txBody>
                    <a:bodyPr/>
                    <a:lstStyle/>
                    <a:p>
                      <a:pPr marL="0" marR="0">
                        <a:lnSpc>
                          <a:spcPct val="115000"/>
                        </a:lnSpc>
                        <a:spcBef>
                          <a:spcPts val="0"/>
                        </a:spcBef>
                        <a:spcAft>
                          <a:spcPts val="0"/>
                        </a:spcAft>
                      </a:pPr>
                      <a:r>
                        <a:rPr lang="en-US" sz="1800" b="1" dirty="0" smtClean="0">
                          <a:solidFill>
                            <a:srgbClr val="000000"/>
                          </a:solidFill>
                          <a:latin typeface="Arial"/>
                          <a:ea typeface="Calibri"/>
                        </a:rPr>
                        <a:t>US INS </a:t>
                      </a:r>
                      <a:r>
                        <a:rPr lang="en-US" sz="1800" b="1" dirty="0">
                          <a:solidFill>
                            <a:srgbClr val="000000"/>
                          </a:solidFill>
                          <a:latin typeface="Arial"/>
                          <a:ea typeface="Calibri"/>
                        </a:rPr>
                        <a:t>Holds: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19,008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781024">
                <a:tc>
                  <a:txBody>
                    <a:bodyPr/>
                    <a:lstStyle/>
                    <a:p>
                      <a:pPr marL="0" marR="0">
                        <a:lnSpc>
                          <a:spcPct val="115000"/>
                        </a:lnSpc>
                        <a:spcBef>
                          <a:spcPts val="0"/>
                        </a:spcBef>
                        <a:spcAft>
                          <a:spcPts val="0"/>
                        </a:spcAft>
                      </a:pPr>
                      <a:r>
                        <a:rPr lang="en-US" sz="1800" b="1" dirty="0">
                          <a:solidFill>
                            <a:srgbClr val="000000"/>
                          </a:solidFill>
                          <a:latin typeface="Arial"/>
                          <a:ea typeface="Calibri"/>
                        </a:rPr>
                        <a:t>Top 5 </a:t>
                      </a:r>
                      <a:r>
                        <a:rPr lang="en-US" sz="1800" b="1" dirty="0" smtClean="0">
                          <a:solidFill>
                            <a:srgbClr val="000000"/>
                          </a:solidFill>
                          <a:latin typeface="Arial"/>
                          <a:ea typeface="Calibri"/>
                        </a:rPr>
                        <a:t>counties where</a:t>
                      </a:r>
                      <a:r>
                        <a:rPr lang="en-US" sz="1800" b="1" baseline="0" dirty="0" smtClean="0">
                          <a:solidFill>
                            <a:srgbClr val="000000"/>
                          </a:solidFill>
                          <a:latin typeface="Arial"/>
                          <a:ea typeface="Calibri"/>
                        </a:rPr>
                        <a:t> arrest occurred leading to incarceration</a:t>
                      </a:r>
                      <a:r>
                        <a:rPr lang="en-US" sz="1800" b="1" dirty="0" smtClean="0">
                          <a:solidFill>
                            <a:srgbClr val="000000"/>
                          </a:solidFill>
                          <a:latin typeface="Arial"/>
                          <a:ea typeface="Calibri"/>
                        </a:rPr>
                        <a:t>: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LA 33.3% </a:t>
                      </a:r>
                    </a:p>
                    <a:p>
                      <a:pPr marL="0" marR="0">
                        <a:lnSpc>
                          <a:spcPct val="115000"/>
                        </a:lnSpc>
                        <a:spcBef>
                          <a:spcPts val="0"/>
                        </a:spcBef>
                        <a:spcAft>
                          <a:spcPts val="0"/>
                        </a:spcAft>
                      </a:pPr>
                      <a:r>
                        <a:rPr lang="en-US" sz="1800" dirty="0">
                          <a:solidFill>
                            <a:srgbClr val="000000"/>
                          </a:solidFill>
                          <a:latin typeface="Arial"/>
                          <a:ea typeface="Calibri"/>
                        </a:rPr>
                        <a:t>San Diego 7.5% </a:t>
                      </a:r>
                    </a:p>
                    <a:p>
                      <a:pPr marL="0" marR="0">
                        <a:lnSpc>
                          <a:spcPct val="115000"/>
                        </a:lnSpc>
                        <a:spcBef>
                          <a:spcPts val="0"/>
                        </a:spcBef>
                        <a:spcAft>
                          <a:spcPts val="0"/>
                        </a:spcAft>
                      </a:pPr>
                      <a:r>
                        <a:rPr lang="en-US" sz="1800" dirty="0">
                          <a:solidFill>
                            <a:srgbClr val="000000"/>
                          </a:solidFill>
                          <a:latin typeface="Arial"/>
                          <a:ea typeface="Calibri"/>
                        </a:rPr>
                        <a:t>San Bernardino 7.4% </a:t>
                      </a:r>
                    </a:p>
                    <a:p>
                      <a:pPr marL="0" marR="0">
                        <a:lnSpc>
                          <a:spcPct val="115000"/>
                        </a:lnSpc>
                        <a:spcBef>
                          <a:spcPts val="0"/>
                        </a:spcBef>
                        <a:spcAft>
                          <a:spcPts val="0"/>
                        </a:spcAft>
                      </a:pPr>
                      <a:r>
                        <a:rPr lang="en-US" sz="1800" dirty="0">
                          <a:solidFill>
                            <a:srgbClr val="000000"/>
                          </a:solidFill>
                          <a:latin typeface="Arial"/>
                          <a:ea typeface="Calibri"/>
                        </a:rPr>
                        <a:t>Riverside 6.5% </a:t>
                      </a:r>
                    </a:p>
                    <a:p>
                      <a:pPr marL="0" marR="0">
                        <a:lnSpc>
                          <a:spcPct val="115000"/>
                        </a:lnSpc>
                        <a:spcBef>
                          <a:spcPts val="0"/>
                        </a:spcBef>
                        <a:spcAft>
                          <a:spcPts val="0"/>
                        </a:spcAft>
                      </a:pPr>
                      <a:r>
                        <a:rPr lang="en-US" sz="1800" dirty="0">
                          <a:solidFill>
                            <a:srgbClr val="000000"/>
                          </a:solidFill>
                          <a:latin typeface="Arial"/>
                          <a:ea typeface="Calibri"/>
                        </a:rPr>
                        <a:t>Orange 5.5%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bl>
          </a:graphicData>
        </a:graphic>
      </p:graphicFrame>
      <p:sp>
        <p:nvSpPr>
          <p:cNvPr id="18466"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latin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09600" y="228600"/>
          <a:ext cx="7543800" cy="5993892"/>
        </p:xfrm>
        <a:graphic>
          <a:graphicData uri="http://schemas.openxmlformats.org/drawingml/2006/table">
            <a:tbl>
              <a:tblPr/>
              <a:tblGrid>
                <a:gridCol w="4966327"/>
                <a:gridCol w="2577473"/>
              </a:tblGrid>
              <a:tr h="312821">
                <a:tc>
                  <a:txBody>
                    <a:bodyPr/>
                    <a:lstStyle/>
                    <a:p>
                      <a:pPr marL="0" marR="0">
                        <a:lnSpc>
                          <a:spcPct val="115000"/>
                        </a:lnSpc>
                        <a:spcBef>
                          <a:spcPts val="0"/>
                        </a:spcBef>
                        <a:spcAft>
                          <a:spcPts val="0"/>
                        </a:spcAft>
                      </a:pPr>
                      <a:r>
                        <a:rPr lang="en-US" sz="1800" b="1" dirty="0">
                          <a:solidFill>
                            <a:srgbClr val="FF0000"/>
                          </a:solidFill>
                          <a:latin typeface="Arial"/>
                          <a:ea typeface="Calibri"/>
                        </a:rPr>
                        <a:t>Males: </a:t>
                      </a:r>
                      <a:endParaRPr lang="en-US" sz="1800" dirty="0">
                        <a:solidFill>
                          <a:srgbClr val="FF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FF0000"/>
                          </a:solidFill>
                          <a:latin typeface="Arial"/>
                          <a:ea typeface="Calibri"/>
                        </a:rPr>
                        <a:t>93.3%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dirty="0">
                          <a:solidFill>
                            <a:srgbClr val="000000"/>
                          </a:solidFill>
                          <a:latin typeface="Arial"/>
                          <a:ea typeface="Calibri"/>
                        </a:rPr>
                        <a:t>Females: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6.7%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dirty="0">
                          <a:solidFill>
                            <a:srgbClr val="000000"/>
                          </a:solidFill>
                          <a:latin typeface="Arial"/>
                          <a:ea typeface="Calibri"/>
                        </a:rPr>
                        <a:t>Parole Violators: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solidFill>
                            <a:srgbClr val="000000"/>
                          </a:solidFill>
                          <a:latin typeface="Arial"/>
                          <a:ea typeface="Calibri"/>
                        </a:rPr>
                        <a:t>10.3%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564105">
                <a:tc>
                  <a:txBody>
                    <a:bodyPr/>
                    <a:lstStyle/>
                    <a:p>
                      <a:pPr marL="0" marR="0">
                        <a:lnSpc>
                          <a:spcPct val="115000"/>
                        </a:lnSpc>
                        <a:spcBef>
                          <a:spcPts val="0"/>
                        </a:spcBef>
                        <a:spcAft>
                          <a:spcPts val="0"/>
                        </a:spcAft>
                      </a:pPr>
                      <a:r>
                        <a:rPr lang="en-US" sz="1800" b="1" dirty="0">
                          <a:solidFill>
                            <a:srgbClr val="FF0000"/>
                          </a:solidFill>
                          <a:latin typeface="Arial"/>
                          <a:ea typeface="Calibri"/>
                        </a:rPr>
                        <a:t>Race: </a:t>
                      </a:r>
                      <a:endParaRPr lang="en-US" sz="1800" dirty="0">
                        <a:solidFill>
                          <a:srgbClr val="FF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800" dirty="0">
                        <a:solidFill>
                          <a:srgbClr val="000000"/>
                        </a:solidFill>
                        <a:latin typeface="Arial"/>
                        <a:ea typeface="Calibri"/>
                      </a:endParaRPr>
                    </a:p>
                    <a:p>
                      <a:pPr marL="0" marR="0">
                        <a:lnSpc>
                          <a:spcPct val="115000"/>
                        </a:lnSpc>
                        <a:spcBef>
                          <a:spcPts val="0"/>
                        </a:spcBef>
                        <a:spcAft>
                          <a:spcPts val="0"/>
                        </a:spcAft>
                      </a:pPr>
                      <a:r>
                        <a:rPr lang="en-US" sz="1800" dirty="0">
                          <a:solidFill>
                            <a:srgbClr val="000000"/>
                          </a:solidFill>
                          <a:latin typeface="Arial"/>
                          <a:ea typeface="Calibri"/>
                        </a:rPr>
                        <a:t>26.0% white </a:t>
                      </a:r>
                    </a:p>
                    <a:p>
                      <a:pPr marL="0" marR="0">
                        <a:lnSpc>
                          <a:spcPct val="115000"/>
                        </a:lnSpc>
                        <a:spcBef>
                          <a:spcPts val="0"/>
                        </a:spcBef>
                        <a:spcAft>
                          <a:spcPts val="0"/>
                        </a:spcAft>
                      </a:pPr>
                      <a:r>
                        <a:rPr lang="en-US" sz="1800" dirty="0">
                          <a:solidFill>
                            <a:srgbClr val="FF0000"/>
                          </a:solidFill>
                          <a:latin typeface="Arial"/>
                          <a:ea typeface="Calibri"/>
                        </a:rPr>
                        <a:t>29.1% black </a:t>
                      </a:r>
                    </a:p>
                    <a:p>
                      <a:pPr marL="0" marR="0">
                        <a:lnSpc>
                          <a:spcPct val="115000"/>
                        </a:lnSpc>
                        <a:spcBef>
                          <a:spcPts val="0"/>
                        </a:spcBef>
                        <a:spcAft>
                          <a:spcPts val="0"/>
                        </a:spcAft>
                      </a:pPr>
                      <a:r>
                        <a:rPr lang="en-US" sz="1800" dirty="0">
                          <a:solidFill>
                            <a:srgbClr val="FF0000"/>
                          </a:solidFill>
                          <a:latin typeface="Arial"/>
                          <a:ea typeface="Calibri"/>
                        </a:rPr>
                        <a:t>39.0% </a:t>
                      </a:r>
                      <a:r>
                        <a:rPr lang="en-US" sz="1800" dirty="0" err="1">
                          <a:solidFill>
                            <a:srgbClr val="FF0000"/>
                          </a:solidFill>
                          <a:latin typeface="Arial"/>
                          <a:ea typeface="Calibri"/>
                        </a:rPr>
                        <a:t>hispanic</a:t>
                      </a:r>
                      <a:r>
                        <a:rPr lang="en-US" sz="1800" dirty="0">
                          <a:solidFill>
                            <a:srgbClr val="FF0000"/>
                          </a:solidFill>
                          <a:latin typeface="Arial"/>
                          <a:ea typeface="Calibri"/>
                        </a:rPr>
                        <a:t> </a:t>
                      </a:r>
                    </a:p>
                    <a:p>
                      <a:pPr marL="0" marR="0">
                        <a:lnSpc>
                          <a:spcPct val="115000"/>
                        </a:lnSpc>
                        <a:spcBef>
                          <a:spcPts val="0"/>
                        </a:spcBef>
                        <a:spcAft>
                          <a:spcPts val="0"/>
                        </a:spcAft>
                      </a:pPr>
                      <a:r>
                        <a:rPr lang="en-US" sz="1800" dirty="0">
                          <a:solidFill>
                            <a:srgbClr val="000000"/>
                          </a:solidFill>
                          <a:latin typeface="Arial"/>
                          <a:ea typeface="Calibri"/>
                        </a:rPr>
                        <a:t>5.9% other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251284">
                <a:tc>
                  <a:txBody>
                    <a:bodyPr/>
                    <a:lstStyle/>
                    <a:p>
                      <a:pPr marL="0" marR="0">
                        <a:lnSpc>
                          <a:spcPct val="115000"/>
                        </a:lnSpc>
                        <a:spcBef>
                          <a:spcPts val="0"/>
                        </a:spcBef>
                        <a:spcAft>
                          <a:spcPts val="0"/>
                        </a:spcAft>
                      </a:pPr>
                      <a:r>
                        <a:rPr lang="en-US" sz="1800" b="1" dirty="0">
                          <a:solidFill>
                            <a:srgbClr val="000000"/>
                          </a:solidFill>
                          <a:latin typeface="Arial"/>
                          <a:ea typeface="Calibri"/>
                        </a:rPr>
                        <a:t>Offense: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solidFill>
                            <a:srgbClr val="000000"/>
                          </a:solidFill>
                          <a:latin typeface="Arial"/>
                          <a:ea typeface="Calibri"/>
                        </a:rPr>
                        <a:t>53.2% persons </a:t>
                      </a:r>
                    </a:p>
                    <a:p>
                      <a:pPr marL="0" marR="0">
                        <a:lnSpc>
                          <a:spcPct val="115000"/>
                        </a:lnSpc>
                        <a:spcBef>
                          <a:spcPts val="0"/>
                        </a:spcBef>
                        <a:spcAft>
                          <a:spcPts val="0"/>
                        </a:spcAft>
                      </a:pPr>
                      <a:r>
                        <a:rPr lang="en-US" sz="1800">
                          <a:solidFill>
                            <a:srgbClr val="000000"/>
                          </a:solidFill>
                          <a:latin typeface="Arial"/>
                          <a:ea typeface="Calibri"/>
                        </a:rPr>
                        <a:t>19.6% property </a:t>
                      </a:r>
                    </a:p>
                    <a:p>
                      <a:pPr marL="0" marR="0">
                        <a:lnSpc>
                          <a:spcPct val="115000"/>
                        </a:lnSpc>
                        <a:spcBef>
                          <a:spcPts val="0"/>
                        </a:spcBef>
                        <a:spcAft>
                          <a:spcPts val="0"/>
                        </a:spcAft>
                      </a:pPr>
                      <a:r>
                        <a:rPr lang="en-US" sz="1800">
                          <a:solidFill>
                            <a:srgbClr val="000000"/>
                          </a:solidFill>
                          <a:latin typeface="Arial"/>
                          <a:ea typeface="Calibri"/>
                        </a:rPr>
                        <a:t>18.2% drugs </a:t>
                      </a:r>
                    </a:p>
                    <a:p>
                      <a:pPr marL="0" marR="0">
                        <a:lnSpc>
                          <a:spcPct val="115000"/>
                        </a:lnSpc>
                        <a:spcBef>
                          <a:spcPts val="0"/>
                        </a:spcBef>
                        <a:spcAft>
                          <a:spcPts val="0"/>
                        </a:spcAft>
                      </a:pPr>
                      <a:r>
                        <a:rPr lang="en-US" sz="1800">
                          <a:solidFill>
                            <a:srgbClr val="000000"/>
                          </a:solidFill>
                          <a:latin typeface="Arial"/>
                          <a:ea typeface="Calibri"/>
                        </a:rPr>
                        <a:t>9.0% other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dirty="0">
                          <a:solidFill>
                            <a:srgbClr val="FF0000"/>
                          </a:solidFill>
                          <a:latin typeface="Arial"/>
                          <a:ea typeface="Calibri"/>
                        </a:rPr>
                        <a:t>Lifers:</a:t>
                      </a:r>
                      <a:r>
                        <a:rPr lang="en-US" sz="1800" b="1" dirty="0">
                          <a:solidFill>
                            <a:srgbClr val="000000"/>
                          </a:solidFill>
                          <a:latin typeface="Arial"/>
                          <a:ea typeface="Calibri"/>
                        </a:rPr>
                        <a:t>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FF0000"/>
                          </a:solidFill>
                          <a:latin typeface="Arial"/>
                          <a:ea typeface="Calibri"/>
                        </a:rPr>
                        <a:t>23,494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dirty="0">
                          <a:solidFill>
                            <a:srgbClr val="000000"/>
                          </a:solidFill>
                          <a:latin typeface="Arial"/>
                          <a:ea typeface="Calibri"/>
                        </a:rPr>
                        <a:t>LWOP's: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solidFill>
                            <a:srgbClr val="000000"/>
                          </a:solidFill>
                          <a:latin typeface="Arial"/>
                          <a:ea typeface="Calibri"/>
                        </a:rPr>
                        <a:t>3,864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dirty="0">
                          <a:solidFill>
                            <a:srgbClr val="000000"/>
                          </a:solidFill>
                          <a:latin typeface="Arial"/>
                          <a:ea typeface="Calibri"/>
                        </a:rPr>
                        <a:t>Condemned: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a:solidFill>
                            <a:srgbClr val="000000"/>
                          </a:solidFill>
                          <a:latin typeface="Arial"/>
                          <a:ea typeface="Calibri"/>
                        </a:rPr>
                        <a:t>678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dirty="0" err="1">
                          <a:solidFill>
                            <a:srgbClr val="000000"/>
                          </a:solidFill>
                          <a:latin typeface="Arial"/>
                          <a:ea typeface="Calibri"/>
                        </a:rPr>
                        <a:t>Avg</a:t>
                      </a:r>
                      <a:r>
                        <a:rPr lang="en-US" sz="1800" b="1" dirty="0">
                          <a:solidFill>
                            <a:srgbClr val="000000"/>
                          </a:solidFill>
                          <a:latin typeface="Arial"/>
                          <a:ea typeface="Calibri"/>
                        </a:rPr>
                        <a:t> Reading Level: </a:t>
                      </a:r>
                      <a:endParaRPr lang="en-US" sz="1800" dirty="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Seventh grade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dirty="0">
                          <a:solidFill>
                            <a:srgbClr val="FF0000"/>
                          </a:solidFill>
                          <a:latin typeface="Arial"/>
                          <a:ea typeface="Calibri"/>
                        </a:rPr>
                        <a:t>Average Age: </a:t>
                      </a:r>
                      <a:endParaRPr lang="en-US" sz="1800" dirty="0">
                        <a:solidFill>
                          <a:srgbClr val="FF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FF0000"/>
                          </a:solidFill>
                          <a:latin typeface="Arial"/>
                          <a:ea typeface="Calibri"/>
                        </a:rPr>
                        <a:t>37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a:solidFill>
                            <a:srgbClr val="000000"/>
                          </a:solidFill>
                          <a:latin typeface="Arial"/>
                          <a:ea typeface="Calibri"/>
                        </a:rPr>
                        <a:t>Avg Sentence: </a:t>
                      </a:r>
                      <a:endParaRPr lang="en-US" sz="180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49.0 months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12821">
                <a:tc>
                  <a:txBody>
                    <a:bodyPr/>
                    <a:lstStyle/>
                    <a:p>
                      <a:pPr marL="0" marR="0">
                        <a:lnSpc>
                          <a:spcPct val="115000"/>
                        </a:lnSpc>
                        <a:spcBef>
                          <a:spcPts val="0"/>
                        </a:spcBef>
                        <a:spcAft>
                          <a:spcPts val="0"/>
                        </a:spcAft>
                      </a:pPr>
                      <a:r>
                        <a:rPr lang="en-US" sz="1800" b="1">
                          <a:solidFill>
                            <a:srgbClr val="000000"/>
                          </a:solidFill>
                          <a:latin typeface="Arial"/>
                          <a:ea typeface="Calibri"/>
                        </a:rPr>
                        <a:t>Avg Time Served: </a:t>
                      </a:r>
                      <a:endParaRPr lang="en-US" sz="1800">
                        <a:solidFill>
                          <a:srgbClr val="000000"/>
                        </a:solidFill>
                        <a:latin typeface="Arial"/>
                        <a:ea typeface="Calibri"/>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1800" dirty="0">
                          <a:solidFill>
                            <a:srgbClr val="000000"/>
                          </a:solidFill>
                          <a:latin typeface="Arial"/>
                          <a:ea typeface="Calibri"/>
                        </a:rPr>
                        <a:t>24.9 months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bl>
          </a:graphicData>
        </a:graphic>
      </p:graphicFrame>
      <p:sp>
        <p:nvSpPr>
          <p:cNvPr id="19499"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latin typeface="Calibri"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828800" y="228600"/>
            <a:ext cx="4953000" cy="1477963"/>
          </a:xfrm>
          <a:prstGeom prst="rect">
            <a:avLst/>
          </a:prstGeom>
          <a:noFill/>
          <a:ln w="9525">
            <a:noFill/>
            <a:miter lim="800000"/>
            <a:headEnd/>
            <a:tailEnd/>
          </a:ln>
        </p:spPr>
        <p:txBody>
          <a:bodyPr>
            <a:spAutoFit/>
          </a:bodyPr>
          <a:lstStyle/>
          <a:p>
            <a:endParaRPr lang="en-US"/>
          </a:p>
          <a:p>
            <a:pPr algn="ctr"/>
            <a:r>
              <a:rPr lang="en-US" b="1">
                <a:solidFill>
                  <a:srgbClr val="0070C0"/>
                </a:solidFill>
              </a:rPr>
              <a:t>Analysis of Year 2007 CDCR Death Reviews </a:t>
            </a:r>
          </a:p>
          <a:p>
            <a:pPr algn="ctr"/>
            <a:r>
              <a:rPr lang="en-US" b="1">
                <a:solidFill>
                  <a:srgbClr val="0070C0"/>
                </a:solidFill>
              </a:rPr>
              <a:t>November 3, 2008 </a:t>
            </a:r>
          </a:p>
          <a:p>
            <a:pPr algn="ctr"/>
            <a:r>
              <a:rPr lang="en-US" b="1">
                <a:solidFill>
                  <a:srgbClr val="0070C0"/>
                </a:solidFill>
              </a:rPr>
              <a:t>Kent Imai, MD </a:t>
            </a:r>
          </a:p>
          <a:p>
            <a:pPr algn="ctr"/>
            <a:r>
              <a:rPr lang="en-US" b="1">
                <a:solidFill>
                  <a:srgbClr val="0070C0"/>
                </a:solidFill>
              </a:rPr>
              <a:t>California Prison Receivership </a:t>
            </a:r>
            <a:endParaRPr lang="en-US">
              <a:solidFill>
                <a:srgbClr val="0070C0"/>
              </a:solidFill>
            </a:endParaRPr>
          </a:p>
        </p:txBody>
      </p:sp>
      <p:sp>
        <p:nvSpPr>
          <p:cNvPr id="20483" name="TextBox 3"/>
          <p:cNvSpPr txBox="1">
            <a:spLocks noChangeArrowheads="1"/>
          </p:cNvSpPr>
          <p:nvPr/>
        </p:nvSpPr>
        <p:spPr bwMode="auto">
          <a:xfrm>
            <a:off x="1524000" y="1752600"/>
            <a:ext cx="6248400" cy="5078413"/>
          </a:xfrm>
          <a:prstGeom prst="rect">
            <a:avLst/>
          </a:prstGeom>
          <a:noFill/>
          <a:ln w="9525">
            <a:noFill/>
            <a:miter lim="800000"/>
            <a:headEnd/>
            <a:tailEnd/>
          </a:ln>
        </p:spPr>
        <p:txBody>
          <a:bodyPr>
            <a:spAutoFit/>
          </a:bodyPr>
          <a:lstStyle/>
          <a:p>
            <a:r>
              <a:rPr lang="en-US">
                <a:solidFill>
                  <a:srgbClr val="FF0000"/>
                </a:solidFill>
              </a:rPr>
              <a:t>Purpose:</a:t>
            </a:r>
          </a:p>
          <a:p>
            <a:r>
              <a:rPr lang="en-US"/>
              <a:t>• Determine the </a:t>
            </a:r>
            <a:r>
              <a:rPr lang="en-US">
                <a:solidFill>
                  <a:srgbClr val="006C31"/>
                </a:solidFill>
              </a:rPr>
              <a:t>preventability</a:t>
            </a:r>
            <a:r>
              <a:rPr lang="en-US"/>
              <a:t> or non-preventability of the death; </a:t>
            </a:r>
          </a:p>
          <a:p>
            <a:r>
              <a:rPr lang="en-US"/>
              <a:t>• Identify </a:t>
            </a:r>
            <a:r>
              <a:rPr lang="en-US">
                <a:solidFill>
                  <a:srgbClr val="006C31"/>
                </a:solidFill>
              </a:rPr>
              <a:t>significant departures </a:t>
            </a:r>
            <a:r>
              <a:rPr lang="en-US"/>
              <a:t>from the community standard of care attributed to an individual provider; </a:t>
            </a:r>
          </a:p>
          <a:p>
            <a:r>
              <a:rPr lang="en-US"/>
              <a:t>• Identify significant health care </a:t>
            </a:r>
            <a:r>
              <a:rPr lang="en-US">
                <a:solidFill>
                  <a:srgbClr val="006C31"/>
                </a:solidFill>
              </a:rPr>
              <a:t>system lapses </a:t>
            </a:r>
            <a:r>
              <a:rPr lang="en-US"/>
              <a:t>in care</a:t>
            </a:r>
          </a:p>
          <a:p>
            <a:r>
              <a:rPr lang="en-US"/>
              <a:t>• Refer for appropriate action, situations in which individual or systemic lapses are noted. </a:t>
            </a:r>
          </a:p>
          <a:p>
            <a:endParaRPr lang="en-US"/>
          </a:p>
          <a:p>
            <a:r>
              <a:rPr lang="en-US">
                <a:solidFill>
                  <a:srgbClr val="FF0000"/>
                </a:solidFill>
              </a:rPr>
              <a:t>History:</a:t>
            </a:r>
          </a:p>
          <a:p>
            <a:pPr>
              <a:buFont typeface="Arial" charset="0"/>
              <a:buChar char="•"/>
            </a:pPr>
            <a:r>
              <a:rPr lang="en-US"/>
              <a:t>Since the creation of the Receivership in 2005, the death review process has focused on identifying and sanctioning unsafe individual practitioners. </a:t>
            </a:r>
          </a:p>
          <a:p>
            <a:pPr>
              <a:buFont typeface="Arial" charset="0"/>
              <a:buChar char="•"/>
            </a:pPr>
            <a:r>
              <a:rPr lang="en-US"/>
              <a:t>Through July 2008, </a:t>
            </a:r>
            <a:r>
              <a:rPr lang="en-US">
                <a:solidFill>
                  <a:srgbClr val="FF0000"/>
                </a:solidFill>
              </a:rPr>
              <a:t>adverse action was taken on a total of 85 practitioners</a:t>
            </a:r>
            <a:r>
              <a:rPr lang="en-US"/>
              <a:t>. The majority of these actions were initiated by a death review. </a:t>
            </a:r>
          </a:p>
          <a:p>
            <a:endParaRPr lang="en-US"/>
          </a:p>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152400"/>
            <a:ext cx="8839200" cy="6740525"/>
          </a:xfrm>
          <a:prstGeom prst="rect">
            <a:avLst/>
          </a:prstGeom>
        </p:spPr>
        <p:txBody>
          <a:bodyPr>
            <a:spAutoFit/>
          </a:bodyPr>
          <a:lstStyle/>
          <a:p>
            <a:pPr>
              <a:defRPr/>
            </a:pPr>
            <a:r>
              <a:rPr lang="en-US" dirty="0">
                <a:solidFill>
                  <a:srgbClr val="FF0000"/>
                </a:solidFill>
              </a:rPr>
              <a:t>The CDCR Death Review Committee assigns extreme departures from the community standard to one of the following 14 lapses in care: </a:t>
            </a:r>
          </a:p>
          <a:p>
            <a:pPr>
              <a:defRPr/>
            </a:pPr>
            <a:endParaRPr lang="en-US" dirty="0"/>
          </a:p>
          <a:p>
            <a:pPr marL="342900" indent="-342900">
              <a:buFont typeface="+mj-lt"/>
              <a:buAutoNum type="arabicPeriod"/>
              <a:defRPr/>
            </a:pPr>
            <a:r>
              <a:rPr lang="en-US" dirty="0"/>
              <a:t>Failure to recognize important “red flag” symptoms/signs. </a:t>
            </a:r>
          </a:p>
          <a:p>
            <a:pPr marL="342900" indent="-342900">
              <a:buFont typeface="+mj-lt"/>
              <a:buAutoNum type="arabicPeriod"/>
              <a:defRPr/>
            </a:pPr>
            <a:r>
              <a:rPr lang="en-US" dirty="0"/>
              <a:t>Failure to follow clinical guidelines.</a:t>
            </a:r>
          </a:p>
          <a:p>
            <a:pPr marL="800100" lvl="1" indent="-342900">
              <a:buFont typeface="Arial" pitchFamily="34" charset="0"/>
              <a:buChar char="•"/>
              <a:defRPr/>
            </a:pPr>
            <a:r>
              <a:rPr lang="en-US" dirty="0"/>
              <a:t>Especially for asthma, hepatitis C, diabetes, and chronic pain. </a:t>
            </a:r>
          </a:p>
          <a:p>
            <a:pPr marL="342900" indent="-342900">
              <a:buFont typeface="+mj-lt"/>
              <a:buAutoNum type="arabicPeriod"/>
              <a:defRPr/>
            </a:pPr>
            <a:r>
              <a:rPr lang="en-US" dirty="0"/>
              <a:t>Delay in access to care </a:t>
            </a:r>
          </a:p>
          <a:p>
            <a:pPr marL="800100" lvl="1" indent="-342900">
              <a:buFont typeface="Arial" pitchFamily="34" charset="0"/>
              <a:buChar char="•"/>
              <a:defRPr/>
            </a:pPr>
            <a:r>
              <a:rPr lang="en-US" dirty="0"/>
              <a:t>to triage, same day, primary care clinic, chronic care or specialty care/procedure. </a:t>
            </a:r>
          </a:p>
          <a:p>
            <a:pPr marL="342900" indent="-342900">
              <a:buFont typeface="+mj-lt"/>
              <a:buAutoNum type="arabicPeriod"/>
              <a:defRPr/>
            </a:pPr>
            <a:r>
              <a:rPr lang="en-US" dirty="0"/>
              <a:t>Failure to identify/follow-up abnormal test results. </a:t>
            </a:r>
          </a:p>
          <a:p>
            <a:pPr marL="342900" indent="-342900">
              <a:buFont typeface="+mj-lt"/>
              <a:buAutoNum type="arabicPeriod"/>
              <a:defRPr/>
            </a:pPr>
            <a:r>
              <a:rPr lang="en-US" dirty="0"/>
              <a:t>Failure of appropriate provider-to-provider communication, including specialty consultation, patient transfers between different levels or sites of care and other handoffs including shift changes. </a:t>
            </a:r>
          </a:p>
          <a:p>
            <a:pPr marL="342900" indent="-342900">
              <a:buFont typeface="+mj-lt"/>
              <a:buAutoNum type="arabicPeriod"/>
              <a:defRPr/>
            </a:pPr>
            <a:r>
              <a:rPr lang="en-US" dirty="0"/>
              <a:t>Fragmentation of care. </a:t>
            </a:r>
          </a:p>
          <a:p>
            <a:pPr marL="800100" lvl="1" indent="-342900">
              <a:buFont typeface="Arial" pitchFamily="34" charset="0"/>
              <a:buChar char="•"/>
              <a:defRPr/>
            </a:pPr>
            <a:r>
              <a:rPr lang="en-US" dirty="0"/>
              <a:t>Episodic care provided in the absence of a primary care system</a:t>
            </a:r>
          </a:p>
          <a:p>
            <a:pPr marL="800100" lvl="1" indent="-342900">
              <a:buFont typeface="Arial" pitchFamily="34" charset="0"/>
              <a:buChar char="•"/>
              <a:defRPr/>
            </a:pPr>
            <a:r>
              <a:rPr lang="en-US" dirty="0"/>
              <a:t>individual provider does not take responsibility for the patient’s outcome. </a:t>
            </a:r>
          </a:p>
          <a:p>
            <a:pPr marL="342900" indent="-342900">
              <a:buFont typeface="+mj-lt"/>
              <a:buAutoNum type="arabicPeriod"/>
              <a:defRPr/>
            </a:pPr>
            <a:r>
              <a:rPr lang="en-US" dirty="0"/>
              <a:t>Surgical or procedural complications resulting in iatrogenic injury. </a:t>
            </a:r>
          </a:p>
          <a:p>
            <a:pPr marL="342900" indent="-342900">
              <a:buFont typeface="+mj-lt"/>
              <a:buAutoNum type="arabicPeriod"/>
              <a:defRPr/>
            </a:pPr>
            <a:r>
              <a:rPr lang="en-US" dirty="0"/>
              <a:t>Medication prescribing error. </a:t>
            </a:r>
          </a:p>
          <a:p>
            <a:pPr marL="342900" indent="-342900">
              <a:buFont typeface="+mj-lt"/>
              <a:buAutoNum type="arabicPeriod"/>
              <a:defRPr/>
            </a:pPr>
            <a:r>
              <a:rPr lang="en-US" dirty="0"/>
              <a:t>Medication delivery error. </a:t>
            </a:r>
          </a:p>
          <a:p>
            <a:pPr marL="342900" indent="-342900">
              <a:buFont typeface="+mj-lt"/>
              <a:buAutoNum type="arabicPeriod"/>
              <a:defRPr/>
            </a:pPr>
            <a:r>
              <a:rPr lang="en-US" dirty="0"/>
              <a:t>Practicing outside the scope of one’s professional competence. </a:t>
            </a:r>
          </a:p>
          <a:p>
            <a:pPr marL="342900" indent="-342900">
              <a:buFont typeface="+mj-lt"/>
              <a:buAutoNum type="arabicPeriod"/>
              <a:defRPr/>
            </a:pPr>
            <a:r>
              <a:rPr lang="en-US" dirty="0"/>
              <a:t>Failure to supervise mid-level (nurse practitioner or physician assistant) care. </a:t>
            </a:r>
          </a:p>
          <a:p>
            <a:pPr marL="342900" indent="-342900">
              <a:buFont typeface="+mj-lt"/>
              <a:buAutoNum type="arabicPeriod"/>
              <a:defRPr/>
            </a:pPr>
            <a:r>
              <a:rPr lang="en-US" dirty="0"/>
              <a:t>Failure to communicate effectively with the patient. </a:t>
            </a:r>
          </a:p>
          <a:p>
            <a:pPr marL="342900" indent="-342900">
              <a:buFont typeface="+mj-lt"/>
              <a:buAutoNum type="arabicPeriod"/>
              <a:defRPr/>
            </a:pPr>
            <a:r>
              <a:rPr lang="en-US" dirty="0"/>
              <a:t>Patient non-adherence with suggestions for optimal care. </a:t>
            </a:r>
          </a:p>
          <a:p>
            <a:pPr marL="342900" indent="-342900">
              <a:buFont typeface="+mj-lt"/>
              <a:buAutoNum type="arabicPeriod"/>
              <a:defRPr/>
            </a:pPr>
            <a:r>
              <a:rPr lang="en-US" dirty="0"/>
              <a:t>Delay/failure in emergency response.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0"/>
            <a:ext cx="8229600" cy="1143000"/>
          </a:xfrm>
        </p:spPr>
        <p:txBody>
          <a:bodyPr/>
          <a:lstStyle/>
          <a:p>
            <a:pPr eaLnBrk="1" hangingPunct="1"/>
            <a:r>
              <a:rPr lang="en-US" smtClean="0">
                <a:solidFill>
                  <a:srgbClr val="FF0000"/>
                </a:solidFill>
              </a:rPr>
              <a:t>The 3 minute wizard of Oz</a:t>
            </a:r>
          </a:p>
        </p:txBody>
      </p:sp>
      <p:sp>
        <p:nvSpPr>
          <p:cNvPr id="3" name="Content Placeholder 2"/>
          <p:cNvSpPr>
            <a:spLocks noGrp="1"/>
          </p:cNvSpPr>
          <p:nvPr>
            <p:ph idx="1"/>
          </p:nvPr>
        </p:nvSpPr>
        <p:spPr>
          <a:xfrm>
            <a:off x="0" y="1066800"/>
            <a:ext cx="4876800" cy="5334000"/>
          </a:xfrm>
        </p:spPr>
        <p:txBody>
          <a:bodyPr rtlCol="0">
            <a:normAutofit fontScale="92500" lnSpcReduction="20000"/>
          </a:bodyPr>
          <a:lstStyle/>
          <a:p>
            <a:pPr eaLnBrk="1" fontAlgn="auto" hangingPunct="1">
              <a:spcAft>
                <a:spcPts val="0"/>
              </a:spcAft>
              <a:buFont typeface="Arial" pitchFamily="34" charset="0"/>
              <a:buChar char="•"/>
              <a:defRPr/>
            </a:pPr>
            <a:r>
              <a:rPr lang="en-US" sz="3000" dirty="0" smtClean="0"/>
              <a:t>You are in the </a:t>
            </a:r>
            <a:r>
              <a:rPr lang="en-US" sz="3000" dirty="0" smtClean="0">
                <a:solidFill>
                  <a:srgbClr val="006C31"/>
                </a:solidFill>
              </a:rPr>
              <a:t>Emerald City </a:t>
            </a:r>
            <a:r>
              <a:rPr lang="en-US" sz="3000" dirty="0" smtClean="0"/>
              <a:t>(CCRMC)</a:t>
            </a:r>
          </a:p>
          <a:p>
            <a:pPr eaLnBrk="1" fontAlgn="auto" hangingPunct="1">
              <a:spcAft>
                <a:spcPts val="0"/>
              </a:spcAft>
              <a:buFont typeface="Arial" pitchFamily="34" charset="0"/>
              <a:buChar char="•"/>
              <a:defRPr/>
            </a:pPr>
            <a:r>
              <a:rPr lang="en-US" sz="3000" dirty="0" smtClean="0"/>
              <a:t>Provided here is the perfect preparation needed for surviving </a:t>
            </a:r>
            <a:r>
              <a:rPr lang="en-US" sz="3000" dirty="0" smtClean="0">
                <a:solidFill>
                  <a:srgbClr val="006C31"/>
                </a:solidFill>
              </a:rPr>
              <a:t>Austere Family Medicine Environments</a:t>
            </a:r>
            <a:r>
              <a:rPr lang="en-US" sz="3000" dirty="0" smtClean="0"/>
              <a:t>: the homes of the Wicked Witch of the WEST</a:t>
            </a:r>
          </a:p>
          <a:p>
            <a:pPr lvl="1" eaLnBrk="1" fontAlgn="auto" hangingPunct="1">
              <a:spcAft>
                <a:spcPts val="0"/>
              </a:spcAft>
              <a:buFont typeface="Arial" pitchFamily="34" charset="0"/>
              <a:buChar char="–"/>
              <a:defRPr/>
            </a:pPr>
            <a:r>
              <a:rPr lang="en-US" dirty="0" smtClean="0">
                <a:solidFill>
                  <a:srgbClr val="FF0000"/>
                </a:solidFill>
              </a:rPr>
              <a:t>Homeless medicine </a:t>
            </a:r>
            <a:r>
              <a:rPr lang="en-US" dirty="0" smtClean="0"/>
              <a:t>(street medicine)</a:t>
            </a:r>
          </a:p>
          <a:p>
            <a:pPr lvl="1" eaLnBrk="1" fontAlgn="auto" hangingPunct="1">
              <a:spcAft>
                <a:spcPts val="0"/>
              </a:spcAft>
              <a:buFont typeface="Arial" pitchFamily="34" charset="0"/>
              <a:buChar char="–"/>
              <a:defRPr/>
            </a:pPr>
            <a:r>
              <a:rPr lang="en-US" dirty="0" smtClean="0">
                <a:solidFill>
                  <a:srgbClr val="FF0000"/>
                </a:solidFill>
              </a:rPr>
              <a:t>Human Rights medicine </a:t>
            </a:r>
            <a:r>
              <a:rPr lang="en-US" dirty="0" smtClean="0"/>
              <a:t>(corrections)</a:t>
            </a:r>
          </a:p>
          <a:p>
            <a:pPr lvl="1" eaLnBrk="1" fontAlgn="auto" hangingPunct="1">
              <a:spcAft>
                <a:spcPts val="0"/>
              </a:spcAft>
              <a:buFont typeface="Arial" pitchFamily="34" charset="0"/>
              <a:buChar char="–"/>
              <a:defRPr/>
            </a:pPr>
            <a:r>
              <a:rPr lang="en-US" dirty="0" smtClean="0">
                <a:solidFill>
                  <a:srgbClr val="FF0000"/>
                </a:solidFill>
              </a:rPr>
              <a:t>Subspecialty driven urban medicine </a:t>
            </a:r>
            <a:r>
              <a:rPr lang="en-US" dirty="0" smtClean="0"/>
              <a:t>(concierge) </a:t>
            </a:r>
          </a:p>
        </p:txBody>
      </p:sp>
      <p:pic>
        <p:nvPicPr>
          <p:cNvPr id="4100" name="Picture 5" descr="http://3.bp.blogspot.com/_Qzd9HIsRWeA/R4lior-tb6I/AAAAAAAAFoQ/exFwuvF1yXM/s400/Wizard+of+Oz+Emerald+City.bmp"/>
          <p:cNvPicPr>
            <a:picLocks noChangeAspect="1" noChangeArrowheads="1"/>
          </p:cNvPicPr>
          <p:nvPr/>
        </p:nvPicPr>
        <p:blipFill>
          <a:blip r:embed="rId2" cstate="print"/>
          <a:srcRect/>
          <a:stretch>
            <a:fillRect/>
          </a:stretch>
        </p:blipFill>
        <p:spPr bwMode="auto">
          <a:xfrm>
            <a:off x="5029200" y="1143000"/>
            <a:ext cx="3810000" cy="295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auto">
          <a:xfrm>
            <a:off x="228600" y="0"/>
            <a:ext cx="8077200" cy="6894513"/>
          </a:xfrm>
          <a:prstGeom prst="rect">
            <a:avLst/>
          </a:prstGeom>
          <a:noFill/>
          <a:ln w="9525">
            <a:noFill/>
            <a:miter lim="800000"/>
            <a:headEnd/>
            <a:tailEnd/>
          </a:ln>
        </p:spPr>
        <p:txBody>
          <a:bodyPr>
            <a:spAutoFit/>
          </a:bodyPr>
          <a:lstStyle/>
          <a:p>
            <a:r>
              <a:rPr lang="en-US" b="1">
                <a:solidFill>
                  <a:srgbClr val="0070C0"/>
                </a:solidFill>
              </a:rPr>
              <a:t>Total year 2006 </a:t>
            </a:r>
            <a:r>
              <a:rPr lang="en-US" b="1"/>
              <a:t>CDCR deaths 426</a:t>
            </a:r>
          </a:p>
          <a:p>
            <a:r>
              <a:rPr lang="en-US"/>
              <a:t>Suicides (not included in this analysis) 43</a:t>
            </a:r>
          </a:p>
          <a:p>
            <a:r>
              <a:rPr lang="en-US"/>
              <a:t>Execution (not included) 1</a:t>
            </a:r>
          </a:p>
          <a:p>
            <a:r>
              <a:rPr lang="en-US"/>
              <a:t>Death Reviews unavailable for this report 1</a:t>
            </a:r>
            <a:endParaRPr lang="en-US" b="1"/>
          </a:p>
          <a:p>
            <a:endParaRPr lang="en-US" b="1"/>
          </a:p>
          <a:p>
            <a:r>
              <a:rPr lang="en-US" b="1">
                <a:solidFill>
                  <a:srgbClr val="0070C0"/>
                </a:solidFill>
              </a:rPr>
              <a:t>Death reviews evaluated by death review analysis 381</a:t>
            </a:r>
          </a:p>
          <a:p>
            <a:r>
              <a:rPr lang="en-US"/>
              <a:t>Non-preventable deaths 315</a:t>
            </a:r>
          </a:p>
          <a:p>
            <a:r>
              <a:rPr lang="en-US">
                <a:solidFill>
                  <a:srgbClr val="FF0000"/>
                </a:solidFill>
              </a:rPr>
              <a:t>Preventable deaths 18</a:t>
            </a:r>
          </a:p>
          <a:p>
            <a:r>
              <a:rPr lang="en-US">
                <a:solidFill>
                  <a:srgbClr val="FF0000"/>
                </a:solidFill>
              </a:rPr>
              <a:t>Possibly preventable deaths 48</a:t>
            </a:r>
          </a:p>
          <a:p>
            <a:endParaRPr lang="en-US"/>
          </a:p>
          <a:p>
            <a:r>
              <a:rPr lang="en-US" b="1" i="1"/>
              <a:t>Causes of </a:t>
            </a:r>
            <a:r>
              <a:rPr lang="en-US" b="1" i="1">
                <a:solidFill>
                  <a:srgbClr val="0070C0"/>
                </a:solidFill>
              </a:rPr>
              <a:t>preventable</a:t>
            </a:r>
            <a:r>
              <a:rPr lang="en-US" b="1" i="1"/>
              <a:t> deaths</a:t>
            </a:r>
          </a:p>
          <a:p>
            <a:r>
              <a:rPr lang="en-US">
                <a:solidFill>
                  <a:srgbClr val="FF0000"/>
                </a:solidFill>
              </a:rPr>
              <a:t>6 Asthma</a:t>
            </a:r>
          </a:p>
          <a:p>
            <a:r>
              <a:rPr lang="en-US">
                <a:solidFill>
                  <a:srgbClr val="FF0000"/>
                </a:solidFill>
              </a:rPr>
              <a:t>3 Sudden cardiac arrest</a:t>
            </a:r>
          </a:p>
          <a:p>
            <a:r>
              <a:rPr lang="en-US">
                <a:solidFill>
                  <a:srgbClr val="FF0000"/>
                </a:solidFill>
              </a:rPr>
              <a:t>2 Congestive heart failure</a:t>
            </a:r>
          </a:p>
          <a:p>
            <a:r>
              <a:rPr lang="en-US"/>
              <a:t>1 Acute myocardial infarction</a:t>
            </a:r>
          </a:p>
          <a:p>
            <a:r>
              <a:rPr lang="en-US"/>
              <a:t>1 Duodenal ulcer, perforated</a:t>
            </a:r>
          </a:p>
          <a:p>
            <a:r>
              <a:rPr lang="en-US"/>
              <a:t>1 Hyperthermia [redacted]</a:t>
            </a:r>
          </a:p>
          <a:p>
            <a:r>
              <a:rPr lang="en-US"/>
              <a:t>1 Incarcerated hernia</a:t>
            </a:r>
          </a:p>
          <a:p>
            <a:r>
              <a:rPr lang="en-US"/>
              <a:t>1 Acute pancreatitis</a:t>
            </a:r>
          </a:p>
          <a:p>
            <a:r>
              <a:rPr lang="en-US"/>
              <a:t>1 Stroke (probable)</a:t>
            </a:r>
          </a:p>
          <a:p>
            <a:r>
              <a:rPr lang="en-US"/>
              <a:t>1 Testicular cancer</a:t>
            </a:r>
          </a:p>
          <a:p>
            <a:r>
              <a:rPr lang="en-US" b="1">
                <a:solidFill>
                  <a:srgbClr val="FF0000"/>
                </a:solidFill>
              </a:rPr>
              <a:t>18 Total</a:t>
            </a:r>
          </a:p>
          <a:p>
            <a:endParaRPr lang="en-US" sz="1600" b="1"/>
          </a:p>
          <a:p>
            <a:r>
              <a:rPr lang="en-US" sz="1600" b="1"/>
              <a:t>From Analysis of CDCR Death Reviews 2006 </a:t>
            </a:r>
            <a:r>
              <a:rPr lang="en-US" sz="1600" i="1"/>
              <a:t>Public Version, </a:t>
            </a:r>
            <a:r>
              <a:rPr lang="en-US" sz="1600"/>
              <a:t>August 20, 2007, </a:t>
            </a:r>
          </a:p>
          <a:p>
            <a:r>
              <a:rPr lang="en-US" sz="1600"/>
              <a:t>Kent Imai, MD, Consultant, California Prison Health Care Receivership</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304800" y="381000"/>
            <a:ext cx="8382000" cy="6462713"/>
          </a:xfrm>
          <a:prstGeom prst="rect">
            <a:avLst/>
          </a:prstGeom>
          <a:noFill/>
          <a:ln w="9525">
            <a:noFill/>
            <a:miter lim="800000"/>
            <a:headEnd/>
            <a:tailEnd/>
          </a:ln>
        </p:spPr>
        <p:txBody>
          <a:bodyPr>
            <a:spAutoFit/>
          </a:bodyPr>
          <a:lstStyle/>
          <a:p>
            <a:r>
              <a:rPr lang="en-US" b="1" i="1">
                <a:solidFill>
                  <a:srgbClr val="0070C0"/>
                </a:solidFill>
              </a:rPr>
              <a:t>Causes of possibly preventable deaths CDCR 2006</a:t>
            </a:r>
          </a:p>
          <a:p>
            <a:endParaRPr lang="en-US" b="1" i="1">
              <a:solidFill>
                <a:srgbClr val="0070C0"/>
              </a:solidFill>
            </a:endParaRPr>
          </a:p>
          <a:p>
            <a:r>
              <a:rPr lang="en-US" b="1">
                <a:solidFill>
                  <a:srgbClr val="FF0000"/>
                </a:solidFill>
              </a:rPr>
              <a:t>48 Total</a:t>
            </a:r>
            <a:endParaRPr lang="en-US">
              <a:solidFill>
                <a:srgbClr val="FF0000"/>
              </a:solidFill>
            </a:endParaRPr>
          </a:p>
          <a:p>
            <a:endParaRPr lang="en-US" b="1" i="1"/>
          </a:p>
          <a:p>
            <a:r>
              <a:rPr lang="en-US">
                <a:solidFill>
                  <a:srgbClr val="FF0000"/>
                </a:solidFill>
              </a:rPr>
              <a:t>5 Sudden cardiac arrest</a:t>
            </a:r>
          </a:p>
          <a:p>
            <a:r>
              <a:rPr lang="en-US">
                <a:solidFill>
                  <a:srgbClr val="FF0000"/>
                </a:solidFill>
              </a:rPr>
              <a:t>4 Coccidioidomycosis</a:t>
            </a:r>
          </a:p>
          <a:p>
            <a:r>
              <a:rPr lang="en-US">
                <a:solidFill>
                  <a:srgbClr val="FF0000"/>
                </a:solidFill>
              </a:rPr>
              <a:t>4 AIDS</a:t>
            </a:r>
          </a:p>
          <a:p>
            <a:r>
              <a:rPr lang="en-US">
                <a:solidFill>
                  <a:srgbClr val="FF0000"/>
                </a:solidFill>
              </a:rPr>
              <a:t>3 Acute myocardial infarction</a:t>
            </a:r>
          </a:p>
          <a:p>
            <a:r>
              <a:rPr lang="en-US">
                <a:solidFill>
                  <a:srgbClr val="FF0000"/>
                </a:solidFill>
              </a:rPr>
              <a:t>3 Bowel perforation</a:t>
            </a:r>
          </a:p>
          <a:p>
            <a:r>
              <a:rPr lang="en-US">
                <a:solidFill>
                  <a:srgbClr val="FF0000"/>
                </a:solidFill>
              </a:rPr>
              <a:t>3 Sepsis</a:t>
            </a:r>
          </a:p>
          <a:p>
            <a:r>
              <a:rPr lang="en-US"/>
              <a:t>2 Coronary artery disease</a:t>
            </a:r>
          </a:p>
          <a:p>
            <a:r>
              <a:rPr lang="en-US"/>
              <a:t>2 Congestive heart failure</a:t>
            </a:r>
          </a:p>
          <a:p>
            <a:r>
              <a:rPr lang="en-US"/>
              <a:t>2 Drug overdose</a:t>
            </a:r>
          </a:p>
          <a:p>
            <a:r>
              <a:rPr lang="en-US"/>
              <a:t>2 Gastrointestinal hemorrhage</a:t>
            </a:r>
          </a:p>
          <a:p>
            <a:r>
              <a:rPr lang="en-US"/>
              <a:t>2 Subdural hematoma</a:t>
            </a:r>
          </a:p>
          <a:p>
            <a:r>
              <a:rPr lang="en-US"/>
              <a:t>2 Colorectal cancer</a:t>
            </a:r>
          </a:p>
          <a:p>
            <a:r>
              <a:rPr lang="en-US"/>
              <a:t>2 Opiate toxicity</a:t>
            </a:r>
          </a:p>
          <a:p>
            <a:endParaRPr lang="en-US"/>
          </a:p>
          <a:p>
            <a:r>
              <a:rPr lang="en-US"/>
              <a:t>12-1 each of COPD, gastric cancer, cholecystitis in end-stage liver</a:t>
            </a:r>
          </a:p>
          <a:p>
            <a:r>
              <a:rPr lang="en-US"/>
              <a:t>disease, acute renal failure from rhabdomyolysis following trauma,</a:t>
            </a:r>
          </a:p>
          <a:p>
            <a:r>
              <a:rPr lang="en-US"/>
              <a:t>cervical cancer, lung cancer, pneumonia, aortic dissection, drug</a:t>
            </a:r>
          </a:p>
          <a:p>
            <a:r>
              <a:rPr lang="en-US"/>
              <a:t>induced hepatitis, diabetic ketoacidosis, carcinoma of thymus, seizure</a:t>
            </a:r>
          </a:p>
          <a:p>
            <a:r>
              <a:rPr lang="en-US"/>
              <a:t>disorder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6462713"/>
          </a:xfrm>
          <a:prstGeom prst="rect">
            <a:avLst/>
          </a:prstGeom>
        </p:spPr>
        <p:txBody>
          <a:bodyPr>
            <a:spAutoFit/>
          </a:bodyPr>
          <a:lstStyle/>
          <a:p>
            <a:pPr>
              <a:defRPr/>
            </a:pPr>
            <a:r>
              <a:rPr lang="en-US" dirty="0"/>
              <a:t>In </a:t>
            </a:r>
            <a:r>
              <a:rPr lang="en-US" dirty="0">
                <a:solidFill>
                  <a:srgbClr val="0070C0"/>
                </a:solidFill>
              </a:rPr>
              <a:t>2007 there were 397 California inmate deaths</a:t>
            </a:r>
            <a:r>
              <a:rPr lang="en-US" dirty="0"/>
              <a:t>. The vast majority of deaths, 83 percent (327 cases) were identified as non-preventable (Figure 1)</a:t>
            </a:r>
          </a:p>
          <a:p>
            <a:pPr>
              <a:defRPr/>
            </a:pPr>
            <a:endParaRPr lang="en-US" dirty="0"/>
          </a:p>
          <a:p>
            <a:pPr>
              <a:defRPr/>
            </a:pPr>
            <a:r>
              <a:rPr lang="en-US" b="1" dirty="0"/>
              <a:t>Causes of </a:t>
            </a:r>
            <a:r>
              <a:rPr lang="en-US" b="1" dirty="0">
                <a:solidFill>
                  <a:srgbClr val="FF0000"/>
                </a:solidFill>
              </a:rPr>
              <a:t>3 preventable deaths </a:t>
            </a:r>
            <a:r>
              <a:rPr lang="en-US" b="1" dirty="0"/>
              <a:t>in 2007.         </a:t>
            </a:r>
          </a:p>
          <a:p>
            <a:pPr>
              <a:defRPr/>
            </a:pPr>
            <a:r>
              <a:rPr lang="en-US" b="1" dirty="0"/>
              <a:t>Cases 	              Cause of Death 	</a:t>
            </a:r>
          </a:p>
          <a:p>
            <a:pPr>
              <a:defRPr/>
            </a:pPr>
            <a:r>
              <a:rPr lang="en-US" dirty="0"/>
              <a:t>1 	     	drug induced hepatitis 	</a:t>
            </a:r>
          </a:p>
          <a:p>
            <a:pPr>
              <a:defRPr/>
            </a:pPr>
            <a:r>
              <a:rPr lang="en-US" dirty="0"/>
              <a:t>1 	     	adrenal insufficiency, disseminated </a:t>
            </a:r>
            <a:r>
              <a:rPr lang="en-US" dirty="0" err="1"/>
              <a:t>cocci</a:t>
            </a:r>
            <a:r>
              <a:rPr lang="en-US" dirty="0"/>
              <a:t> 	</a:t>
            </a:r>
          </a:p>
          <a:p>
            <a:pPr>
              <a:defRPr/>
            </a:pPr>
            <a:r>
              <a:rPr lang="en-US" dirty="0"/>
              <a:t>1 	     	pulmonary embolism 	</a:t>
            </a:r>
          </a:p>
          <a:p>
            <a:pPr marL="342900" indent="-342900">
              <a:defRPr/>
            </a:pPr>
            <a:r>
              <a:rPr lang="en-US" b="1" dirty="0"/>
              <a:t>Causes of </a:t>
            </a:r>
            <a:r>
              <a:rPr lang="en-US" b="1" dirty="0">
                <a:solidFill>
                  <a:srgbClr val="FF0000"/>
                </a:solidFill>
              </a:rPr>
              <a:t>65 possibly preventable deaths</a:t>
            </a:r>
            <a:r>
              <a:rPr lang="en-US" b="1" dirty="0"/>
              <a:t> in 2007   </a:t>
            </a:r>
          </a:p>
          <a:p>
            <a:pPr marL="342900" indent="-342900">
              <a:defRPr/>
            </a:pPr>
            <a:r>
              <a:rPr lang="en-US" b="1" dirty="0"/>
              <a:t>Cases 		Cause of Death 	</a:t>
            </a:r>
          </a:p>
          <a:p>
            <a:pPr marL="342900" indent="-342900">
              <a:defRPr/>
            </a:pPr>
            <a:r>
              <a:rPr lang="en-US" dirty="0"/>
              <a:t>14 			sudden cardiac arrest 	</a:t>
            </a:r>
          </a:p>
          <a:p>
            <a:pPr>
              <a:defRPr/>
            </a:pPr>
            <a:r>
              <a:rPr lang="en-US" dirty="0"/>
              <a:t>7 		cancer 	</a:t>
            </a:r>
          </a:p>
          <a:p>
            <a:pPr>
              <a:defRPr/>
            </a:pPr>
            <a:r>
              <a:rPr lang="en-US" dirty="0"/>
              <a:t>6 		end-stage liver disease 	</a:t>
            </a:r>
          </a:p>
          <a:p>
            <a:pPr>
              <a:defRPr/>
            </a:pPr>
            <a:r>
              <a:rPr lang="en-US" dirty="0"/>
              <a:t>5 		stroke 	</a:t>
            </a:r>
          </a:p>
          <a:p>
            <a:pPr>
              <a:defRPr/>
            </a:pPr>
            <a:r>
              <a:rPr lang="en-US" dirty="0"/>
              <a:t>3 each 		pulmonary embolism, sepsis 	</a:t>
            </a:r>
          </a:p>
          <a:p>
            <a:pPr>
              <a:defRPr/>
            </a:pPr>
            <a:r>
              <a:rPr lang="en-US" dirty="0"/>
              <a:t>2 each 		AIDS, aneurysm (aortic), congestive heart failure  			</a:t>
            </a:r>
            <a:r>
              <a:rPr lang="en-US" dirty="0" err="1"/>
              <a:t>coccidioidomycosis</a:t>
            </a:r>
            <a:r>
              <a:rPr lang="en-US" dirty="0"/>
              <a:t>, pneumonia, suicide 	</a:t>
            </a:r>
          </a:p>
          <a:p>
            <a:pPr>
              <a:defRPr/>
            </a:pPr>
            <a:r>
              <a:rPr lang="en-US" dirty="0"/>
              <a:t>1 each 		acute myocardial infarction , bowel perforation, coronary 		artery disease (CAD), </a:t>
            </a:r>
            <a:r>
              <a:rPr lang="en-US" dirty="0" err="1"/>
              <a:t>cardiomyopathy</a:t>
            </a:r>
            <a:r>
              <a:rPr lang="en-US" dirty="0"/>
              <a:t>, colitis, chronic 			obstructive pulmonary disease (COPD), DKA , drug 			overdose, </a:t>
            </a:r>
            <a:r>
              <a:rPr lang="en-US" dirty="0" err="1"/>
              <a:t>ependymoma</a:t>
            </a:r>
            <a:r>
              <a:rPr lang="en-US" dirty="0"/>
              <a:t>, homicide, metabolic acidosis, 		spinal </a:t>
            </a:r>
            <a:r>
              <a:rPr lang="en-US" dirty="0" err="1"/>
              <a:t>stenosis</a:t>
            </a:r>
            <a:r>
              <a:rPr lang="en-US" dirty="0"/>
              <a:t>, ulcer, </a:t>
            </a:r>
            <a:r>
              <a:rPr lang="en-US" dirty="0" err="1"/>
              <a:t>urosepsis</a:t>
            </a:r>
            <a:r>
              <a:rPr lang="en-US" dirty="0"/>
              <a:t>, </a:t>
            </a:r>
            <a:r>
              <a:rPr lang="en-US" dirty="0" err="1"/>
              <a:t>volvulus</a:t>
            </a:r>
            <a:endParaRPr lang="en-US" b="1" dirty="0"/>
          </a:p>
          <a:p>
            <a:pPr marL="342900" indent="-342900">
              <a:defRPr/>
            </a:pPr>
            <a:endParaRPr 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sz="2400" b="1" smtClean="0"/>
              <a:t>Table 9. Death rates per quarter and annualized among California inmates, 2006-2008</a:t>
            </a:r>
            <a:r>
              <a:rPr lang="en-US" b="1" smtClean="0"/>
              <a:t>.</a:t>
            </a:r>
            <a:endParaRPr lang="en-US" smtClean="0"/>
          </a:p>
        </p:txBody>
      </p:sp>
      <p:sp>
        <p:nvSpPr>
          <p:cNvPr id="25603" name="Content Placeholder 2"/>
          <p:cNvSpPr>
            <a:spLocks noGrp="1"/>
          </p:cNvSpPr>
          <p:nvPr>
            <p:ph idx="1"/>
          </p:nvPr>
        </p:nvSpPr>
        <p:spPr/>
        <p:txBody>
          <a:bodyPr/>
          <a:lstStyle/>
          <a:p>
            <a:pPr eaLnBrk="1" hangingPunct="1"/>
            <a:r>
              <a:rPr lang="en-US" sz="1600" b="1" smtClean="0"/>
              <a:t>Quarter          # of Deaths    # of Inmates     Quarterly Rate per 100,000 inmates 						   </a:t>
            </a:r>
            <a:r>
              <a:rPr lang="en-US" sz="1600" b="1" smtClean="0">
                <a:solidFill>
                  <a:srgbClr val="FF0000"/>
                </a:solidFill>
              </a:rPr>
              <a:t>Annualized Rate per 100,000 Inmates 	</a:t>
            </a:r>
          </a:p>
          <a:p>
            <a:pPr eaLnBrk="1" hangingPunct="1"/>
            <a:r>
              <a:rPr lang="fr-FR" sz="1800" smtClean="0"/>
              <a:t>Q1 2006 	124 	170,475 		72.7 	</a:t>
            </a:r>
            <a:r>
              <a:rPr lang="fr-FR" sz="1800" smtClean="0">
                <a:solidFill>
                  <a:srgbClr val="FF0000"/>
                </a:solidFill>
              </a:rPr>
              <a:t>290.9 </a:t>
            </a:r>
            <a:r>
              <a:rPr lang="fr-FR" sz="1800" smtClean="0"/>
              <a:t>	</a:t>
            </a:r>
          </a:p>
          <a:p>
            <a:pPr eaLnBrk="1" hangingPunct="1"/>
            <a:r>
              <a:rPr lang="fr-FR" sz="1800" smtClean="0"/>
              <a:t>Q2 2006 	108 	172,561 		62.6 	</a:t>
            </a:r>
            <a:r>
              <a:rPr lang="fr-FR" sz="1800" smtClean="0">
                <a:solidFill>
                  <a:srgbClr val="FF0000"/>
                </a:solidFill>
              </a:rPr>
              <a:t>250.3</a:t>
            </a:r>
            <a:r>
              <a:rPr lang="fr-FR" sz="1800" smtClean="0"/>
              <a:t> 	</a:t>
            </a:r>
          </a:p>
          <a:p>
            <a:pPr eaLnBrk="1" hangingPunct="1"/>
            <a:r>
              <a:rPr lang="fr-FR" sz="1800" smtClean="0"/>
              <a:t>Q3 2006 	103 	173,101 		59.5 	</a:t>
            </a:r>
            <a:r>
              <a:rPr lang="fr-FR" sz="1800" smtClean="0">
                <a:solidFill>
                  <a:srgbClr val="FF0000"/>
                </a:solidFill>
              </a:rPr>
              <a:t>238.0</a:t>
            </a:r>
            <a:r>
              <a:rPr lang="fr-FR" sz="1800" smtClean="0"/>
              <a:t> 	</a:t>
            </a:r>
          </a:p>
          <a:p>
            <a:pPr eaLnBrk="1" hangingPunct="1"/>
            <a:r>
              <a:rPr lang="fr-FR" sz="1800" smtClean="0"/>
              <a:t>Q4 2006 	93 	172,528 		53.9 	</a:t>
            </a:r>
            <a:r>
              <a:rPr lang="fr-FR" sz="1800" smtClean="0">
                <a:solidFill>
                  <a:srgbClr val="FF0000"/>
                </a:solidFill>
              </a:rPr>
              <a:t>215.6 </a:t>
            </a:r>
            <a:r>
              <a:rPr lang="fr-FR" sz="1800" smtClean="0"/>
              <a:t>	</a:t>
            </a:r>
          </a:p>
          <a:p>
            <a:pPr eaLnBrk="1" hangingPunct="1"/>
            <a:r>
              <a:rPr lang="fr-FR" sz="1800" smtClean="0"/>
              <a:t>Q1 2007 	112 	172,284 		65.0 	</a:t>
            </a:r>
            <a:r>
              <a:rPr lang="fr-FR" sz="1800" smtClean="0">
                <a:solidFill>
                  <a:srgbClr val="FF0000"/>
                </a:solidFill>
              </a:rPr>
              <a:t>260.0 	</a:t>
            </a:r>
          </a:p>
          <a:p>
            <a:pPr eaLnBrk="1" hangingPunct="1"/>
            <a:r>
              <a:rPr lang="fr-FR" sz="1800" smtClean="0"/>
              <a:t>Q2 2007 	100 	173,312 		57.7 	</a:t>
            </a:r>
            <a:r>
              <a:rPr lang="fr-FR" sz="1800" smtClean="0">
                <a:solidFill>
                  <a:srgbClr val="FF0000"/>
                </a:solidFill>
              </a:rPr>
              <a:t>230.8 </a:t>
            </a:r>
            <a:r>
              <a:rPr lang="fr-FR" sz="1800" smtClean="0"/>
              <a:t>	</a:t>
            </a:r>
          </a:p>
          <a:p>
            <a:pPr eaLnBrk="1" hangingPunct="1"/>
            <a:r>
              <a:rPr lang="fr-FR" sz="1800" smtClean="0"/>
              <a:t>Q3 2007 	91 	172,645 		52.7 	</a:t>
            </a:r>
            <a:r>
              <a:rPr lang="fr-FR" sz="1800" smtClean="0">
                <a:solidFill>
                  <a:srgbClr val="FF0000"/>
                </a:solidFill>
              </a:rPr>
              <a:t>210.8 </a:t>
            </a:r>
            <a:r>
              <a:rPr lang="fr-FR" sz="1800" smtClean="0"/>
              <a:t>	</a:t>
            </a:r>
          </a:p>
          <a:p>
            <a:pPr eaLnBrk="1" hangingPunct="1"/>
            <a:r>
              <a:rPr lang="fr-FR" sz="1800" smtClean="0"/>
              <a:t>Q4 2007 	94 	171,444 		54.8 	</a:t>
            </a:r>
            <a:r>
              <a:rPr lang="fr-FR" sz="1800" smtClean="0">
                <a:solidFill>
                  <a:srgbClr val="FF0000"/>
                </a:solidFill>
              </a:rPr>
              <a:t>219.3 </a:t>
            </a:r>
            <a:r>
              <a:rPr lang="fr-FR" sz="1800" smtClean="0"/>
              <a:t>	</a:t>
            </a:r>
          </a:p>
          <a:p>
            <a:pPr eaLnBrk="1" hangingPunct="1"/>
            <a:r>
              <a:rPr lang="fr-FR" sz="1800" smtClean="0"/>
              <a:t>Q1 2008 	99 	169,949 		58.3 	</a:t>
            </a:r>
            <a:r>
              <a:rPr lang="fr-FR" sz="1800" smtClean="0">
                <a:solidFill>
                  <a:srgbClr val="FF0000"/>
                </a:solidFill>
              </a:rPr>
              <a:t>233.0 </a:t>
            </a:r>
            <a:r>
              <a:rPr lang="fr-FR" sz="1800" smtClean="0"/>
              <a:t>	</a:t>
            </a:r>
          </a:p>
          <a:p>
            <a:pPr eaLnBrk="1" hangingPunct="1"/>
            <a:r>
              <a:rPr lang="fr-FR" sz="1800" smtClean="0"/>
              <a:t>Q2 2008 	87 	170,983 		50.9 	</a:t>
            </a:r>
            <a:r>
              <a:rPr lang="fr-FR" sz="1800" smtClean="0">
                <a:solidFill>
                  <a:srgbClr val="FF0000"/>
                </a:solidFill>
              </a:rPr>
              <a:t>203.5 </a:t>
            </a:r>
            <a:r>
              <a:rPr lang="fr-FR" sz="1800" smtClean="0"/>
              <a:t>	</a:t>
            </a:r>
          </a:p>
          <a:p>
            <a:pPr eaLnBrk="1" hangingPunct="1"/>
            <a:endParaRPr lang="en-US" sz="180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6" descr="51319_m"/>
          <p:cNvPicPr>
            <a:picLocks noGrp="1" noChangeAspect="1" noChangeArrowheads="1"/>
          </p:cNvPicPr>
          <p:nvPr>
            <p:ph idx="1"/>
          </p:nvPr>
        </p:nvPicPr>
        <p:blipFill>
          <a:blip r:embed="rId2" cstate="print"/>
          <a:srcRect/>
          <a:stretch>
            <a:fillRect/>
          </a:stretch>
        </p:blipFill>
        <p:spPr>
          <a:xfrm>
            <a:off x="1295400" y="76200"/>
            <a:ext cx="6705600" cy="6705600"/>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Why Did this man Die?</a:t>
            </a:r>
          </a:p>
        </p:txBody>
      </p:sp>
      <p:pic>
        <p:nvPicPr>
          <p:cNvPr id="27651" name="Picture 2" descr="http://www.bbc.co.uk/blogs/ni/michael-jackson.jpg"/>
          <p:cNvPicPr>
            <a:picLocks noChangeAspect="1" noChangeArrowheads="1"/>
          </p:cNvPicPr>
          <p:nvPr/>
        </p:nvPicPr>
        <p:blipFill>
          <a:blip r:embed="rId2" cstate="print"/>
          <a:srcRect/>
          <a:stretch>
            <a:fillRect/>
          </a:stretch>
        </p:blipFill>
        <p:spPr bwMode="auto">
          <a:xfrm>
            <a:off x="2136775" y="1524000"/>
            <a:ext cx="4721225" cy="49530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Connection between street/corrections/concierge</a:t>
            </a:r>
          </a:p>
        </p:txBody>
      </p:sp>
      <p:sp>
        <p:nvSpPr>
          <p:cNvPr id="28675" name="Content Placeholder 2"/>
          <p:cNvSpPr>
            <a:spLocks noGrp="1"/>
          </p:cNvSpPr>
          <p:nvPr>
            <p:ph idx="1"/>
          </p:nvPr>
        </p:nvSpPr>
        <p:spPr>
          <a:xfrm>
            <a:off x="304800" y="1676400"/>
            <a:ext cx="8839200" cy="4800600"/>
          </a:xfrm>
        </p:spPr>
        <p:txBody>
          <a:bodyPr/>
          <a:lstStyle/>
          <a:p>
            <a:pPr lvl="1" eaLnBrk="1" hangingPunct="1"/>
            <a:r>
              <a:rPr lang="en-US" smtClean="0">
                <a:solidFill>
                  <a:srgbClr val="FF0000"/>
                </a:solidFill>
              </a:rPr>
              <a:t>Concierge Medicine</a:t>
            </a:r>
          </a:p>
          <a:p>
            <a:pPr lvl="2" eaLnBrk="1" hangingPunct="1"/>
            <a:r>
              <a:rPr lang="en-US" smtClean="0"/>
              <a:t>Other names for the Concierge Practice: </a:t>
            </a:r>
          </a:p>
          <a:p>
            <a:pPr lvl="3" eaLnBrk="1" hangingPunct="1">
              <a:buFont typeface="Arial" charset="0"/>
              <a:buChar char="•"/>
            </a:pPr>
            <a:r>
              <a:rPr lang="en-US" smtClean="0">
                <a:solidFill>
                  <a:srgbClr val="0070C0"/>
                </a:solidFill>
              </a:rPr>
              <a:t>Direct</a:t>
            </a:r>
          </a:p>
          <a:p>
            <a:pPr lvl="3" eaLnBrk="1" hangingPunct="1">
              <a:buFont typeface="Arial" charset="0"/>
              <a:buChar char="•"/>
            </a:pPr>
            <a:r>
              <a:rPr lang="en-US" smtClean="0">
                <a:solidFill>
                  <a:srgbClr val="0070C0"/>
                </a:solidFill>
              </a:rPr>
              <a:t>Boutique</a:t>
            </a:r>
          </a:p>
          <a:p>
            <a:pPr lvl="3" eaLnBrk="1" hangingPunct="1">
              <a:buFont typeface="Arial" charset="0"/>
              <a:buChar char="•"/>
            </a:pPr>
            <a:r>
              <a:rPr lang="en-US" smtClean="0">
                <a:solidFill>
                  <a:srgbClr val="0070C0"/>
                </a:solidFill>
              </a:rPr>
              <a:t>fee-for-service</a:t>
            </a:r>
          </a:p>
          <a:p>
            <a:pPr lvl="2" eaLnBrk="1" hangingPunct="1"/>
            <a:r>
              <a:rPr lang="en-US" smtClean="0"/>
              <a:t>Direct financial relationship between doctor and patient</a:t>
            </a:r>
          </a:p>
          <a:p>
            <a:pPr lvl="2" eaLnBrk="1" hangingPunct="1"/>
            <a:r>
              <a:rPr lang="en-US" smtClean="0"/>
              <a:t>Doctor has no, or minimal, contracts with medical insurance providers</a:t>
            </a:r>
          </a:p>
          <a:p>
            <a:pPr lvl="2" eaLnBrk="1" hangingPunct="1"/>
            <a:r>
              <a:rPr lang="en-US" smtClean="0"/>
              <a:t>Legal issues are critical to consider</a:t>
            </a:r>
          </a:p>
          <a:p>
            <a:pPr lvl="3" eaLnBrk="1" hangingPunct="1">
              <a:buFont typeface="Arial" charset="0"/>
              <a:buChar char="•"/>
            </a:pPr>
            <a:r>
              <a:rPr lang="en-US" smtClean="0"/>
              <a:t>If a doctor works in any environment where Medicare is billed, then Medicare rules must be followed in all work environments or a FEDERAL law could be violated.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Concierge Medicine</a:t>
            </a:r>
          </a:p>
        </p:txBody>
      </p:sp>
      <p:sp>
        <p:nvSpPr>
          <p:cNvPr id="29699" name="Content Placeholder 2"/>
          <p:cNvSpPr>
            <a:spLocks noGrp="1"/>
          </p:cNvSpPr>
          <p:nvPr>
            <p:ph idx="1"/>
          </p:nvPr>
        </p:nvSpPr>
        <p:spPr>
          <a:xfrm>
            <a:off x="609600" y="1600200"/>
            <a:ext cx="8077200" cy="5029200"/>
          </a:xfrm>
        </p:spPr>
        <p:txBody>
          <a:bodyPr/>
          <a:lstStyle/>
          <a:p>
            <a:pPr lvl="2" eaLnBrk="1" hangingPunct="1"/>
            <a:r>
              <a:rPr lang="en-US" smtClean="0"/>
              <a:t>Myths about Concierge Medicine</a:t>
            </a:r>
          </a:p>
          <a:p>
            <a:pPr lvl="3" eaLnBrk="1" hangingPunct="1">
              <a:buFont typeface="Arial" charset="0"/>
              <a:buChar char="•"/>
            </a:pPr>
            <a:r>
              <a:rPr lang="en-US" smtClean="0">
                <a:solidFill>
                  <a:srgbClr val="FF0000"/>
                </a:solidFill>
              </a:rPr>
              <a:t>Only rich patients can afford it </a:t>
            </a:r>
          </a:p>
          <a:p>
            <a:pPr lvl="3" eaLnBrk="1" hangingPunct="1">
              <a:buFont typeface="Arial" charset="0"/>
              <a:buChar char="•"/>
            </a:pPr>
            <a:r>
              <a:rPr lang="en-US" smtClean="0">
                <a:solidFill>
                  <a:srgbClr val="FF0000"/>
                </a:solidFill>
              </a:rPr>
              <a:t>the doctors are getting rich</a:t>
            </a:r>
          </a:p>
          <a:p>
            <a:pPr lvl="3" eaLnBrk="1" hangingPunct="1">
              <a:buFont typeface="Arial" charset="0"/>
              <a:buChar char="•"/>
            </a:pPr>
            <a:r>
              <a:rPr lang="en-US" smtClean="0">
                <a:solidFill>
                  <a:srgbClr val="FF0000"/>
                </a:solidFill>
              </a:rPr>
              <a:t>The doctors work less and get more money</a:t>
            </a:r>
          </a:p>
          <a:p>
            <a:pPr lvl="3" eaLnBrk="1" hangingPunct="1">
              <a:buFont typeface="Arial" charset="0"/>
              <a:buChar char="•"/>
            </a:pPr>
            <a:r>
              <a:rPr lang="en-US" smtClean="0">
                <a:solidFill>
                  <a:srgbClr val="FF0000"/>
                </a:solidFill>
              </a:rPr>
              <a:t>The doctors can be bought</a:t>
            </a:r>
          </a:p>
          <a:p>
            <a:pPr lvl="2" eaLnBrk="1" hangingPunct="1"/>
            <a:r>
              <a:rPr lang="en-US" smtClean="0">
                <a:hlinkClick r:id="rId2"/>
              </a:rPr>
              <a:t>www.istarMD.com</a:t>
            </a:r>
            <a:r>
              <a:rPr lang="en-US" smtClean="0"/>
              <a:t> (my solo practice in Goleta CA)</a:t>
            </a:r>
          </a:p>
          <a:p>
            <a:pPr lvl="2" eaLnBrk="1" hangingPunct="1"/>
            <a:r>
              <a:rPr lang="en-US" smtClean="0"/>
              <a:t>Important articles:</a:t>
            </a:r>
          </a:p>
          <a:p>
            <a:pPr lvl="3" eaLnBrk="1" hangingPunct="1">
              <a:buFont typeface="Arial" charset="0"/>
              <a:buChar char="•"/>
            </a:pPr>
            <a:r>
              <a:rPr lang="en-US" smtClean="0"/>
              <a:t>About Qliance in Seattle Washington:  6/7/9 New York Times </a:t>
            </a:r>
          </a:p>
          <a:p>
            <a:pPr lvl="3" eaLnBrk="1" hangingPunct="1">
              <a:buFont typeface="Arial" charset="0"/>
              <a:buNone/>
            </a:pPr>
            <a:r>
              <a:rPr lang="en-US" smtClean="0">
                <a:hlinkClick r:id="rId3" tooltip="If All Doctors Had More Time to Listen"/>
              </a:rPr>
              <a:t>If All Doctors Had More Time to Listen</a:t>
            </a:r>
            <a:endParaRPr lang="en-US" smtClean="0"/>
          </a:p>
          <a:p>
            <a:pPr lvl="2" eaLnBrk="1" hangingPunct="1"/>
            <a:r>
              <a:rPr lang="en-US" smtClean="0"/>
              <a:t>Important Organizations:</a:t>
            </a:r>
          </a:p>
          <a:p>
            <a:pPr lvl="3" eaLnBrk="1" hangingPunct="1"/>
            <a:r>
              <a:rPr lang="en-US" smtClean="0"/>
              <a:t>Society of Innovative Medical Practice Design (SIMPD.ORG)</a:t>
            </a:r>
          </a:p>
          <a:p>
            <a:pPr lvl="3" eaLnBrk="1" hangingPunct="1"/>
            <a:r>
              <a:rPr lang="en-US" smtClean="0"/>
              <a:t>Gordon Moore MD and idealmedicalpractices.org</a:t>
            </a:r>
          </a:p>
          <a:p>
            <a:pPr lvl="3" eaLnBrk="1" hangingPunct="1">
              <a:buFont typeface="Arial" charset="0"/>
              <a:buNone/>
            </a:pPr>
            <a:endParaRPr lang="en-US"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ctrTitle"/>
          </p:nvPr>
        </p:nvSpPr>
        <p:spPr>
          <a:xfrm>
            <a:off x="533400" y="76200"/>
            <a:ext cx="8382000" cy="1752600"/>
          </a:xfrm>
        </p:spPr>
        <p:txBody>
          <a:bodyPr/>
          <a:lstStyle/>
          <a:p>
            <a:pPr eaLnBrk="1" hangingPunct="1"/>
            <a:r>
              <a:rPr lang="en-US" sz="2700" smtClean="0"/>
              <a:t>Doctors Without Walls-Santa Barbara Street Medicine</a:t>
            </a:r>
            <a:br>
              <a:rPr lang="en-US" sz="2700" smtClean="0"/>
            </a:br>
            <a:r>
              <a:rPr lang="en-US" sz="2700" smtClean="0"/>
              <a:t> (DWW-SBSM)</a:t>
            </a:r>
            <a:r>
              <a:rPr lang="en-US" smtClean="0"/>
              <a:t/>
            </a:r>
            <a:br>
              <a:rPr lang="en-US" smtClean="0"/>
            </a:br>
            <a:endParaRPr lang="en-US" smtClean="0"/>
          </a:p>
        </p:txBody>
      </p:sp>
      <p:pic>
        <p:nvPicPr>
          <p:cNvPr id="30723" name="Picture 1" descr="ROUND DWW LOGO (s).jpg"/>
          <p:cNvPicPr>
            <a:picLocks noChangeAspect="1"/>
          </p:cNvPicPr>
          <p:nvPr/>
        </p:nvPicPr>
        <p:blipFill>
          <a:blip r:embed="rId2" cstate="print"/>
          <a:srcRect/>
          <a:stretch>
            <a:fillRect/>
          </a:stretch>
        </p:blipFill>
        <p:spPr bwMode="auto">
          <a:xfrm>
            <a:off x="2133600" y="1600200"/>
            <a:ext cx="5480050" cy="42672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ctrTitle"/>
          </p:nvPr>
        </p:nvSpPr>
        <p:spPr>
          <a:xfrm>
            <a:off x="304800" y="152400"/>
            <a:ext cx="8534400" cy="1600200"/>
          </a:xfrm>
        </p:spPr>
        <p:txBody>
          <a:bodyPr/>
          <a:lstStyle/>
          <a:p>
            <a:pPr eaLnBrk="1" hangingPunct="1"/>
            <a:r>
              <a:rPr lang="en-US" sz="2800" smtClean="0"/>
              <a:t>Doctors Without Walls-Santa Barbara Street Medicine (DWW-SBSM)</a:t>
            </a:r>
          </a:p>
        </p:txBody>
      </p:sp>
      <p:sp>
        <p:nvSpPr>
          <p:cNvPr id="3" name="Subtitle 2"/>
          <p:cNvSpPr>
            <a:spLocks noGrp="1"/>
          </p:cNvSpPr>
          <p:nvPr>
            <p:ph type="subTitle" idx="1"/>
          </p:nvPr>
        </p:nvSpPr>
        <p:spPr>
          <a:xfrm>
            <a:off x="609600" y="1752600"/>
            <a:ext cx="7848600" cy="4419600"/>
          </a:xfrm>
        </p:spPr>
        <p:txBody>
          <a:bodyPr rtlCol="0">
            <a:normAutofit/>
          </a:bodyPr>
          <a:lstStyle/>
          <a:p>
            <a:pPr eaLnBrk="1" fontAlgn="auto" hangingPunct="1">
              <a:spcAft>
                <a:spcPts val="0"/>
              </a:spcAft>
              <a:buFont typeface="Arial" pitchFamily="34" charset="0"/>
              <a:buNone/>
              <a:defRPr/>
            </a:pPr>
            <a:r>
              <a:rPr lang="en-US" sz="2800" dirty="0" smtClean="0">
                <a:solidFill>
                  <a:srgbClr val="FF0000"/>
                </a:solidFill>
              </a:rPr>
              <a:t>Mission:</a:t>
            </a:r>
          </a:p>
          <a:p>
            <a:pPr eaLnBrk="1" fontAlgn="auto" hangingPunct="1">
              <a:spcAft>
                <a:spcPts val="0"/>
              </a:spcAft>
              <a:buFont typeface="Arial" pitchFamily="34" charset="0"/>
              <a:buNone/>
              <a:defRPr/>
            </a:pPr>
            <a:r>
              <a:rPr lang="en-US" sz="2800" dirty="0" smtClean="0">
                <a:solidFill>
                  <a:srgbClr val="FF0000"/>
                </a:solidFill>
              </a:rPr>
              <a:t>to provide free, volunteer medical care for the most vulnerable of Santa Barbara California, when and where they are in need, including in times of disaster; and to provide education and training for SBSM volunteers and others, in order to promote the excellent practice of humanitarian medicine in our hometown and elsewhere.</a:t>
            </a:r>
          </a:p>
          <a:p>
            <a:pPr eaLnBrk="1" fontAlgn="auto" hangingPunct="1">
              <a:spcAft>
                <a:spcPts val="0"/>
              </a:spcAft>
              <a:buFont typeface="Arial" pitchFamily="34" charset="0"/>
              <a:buNone/>
              <a:defRPr/>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Connection between street/corrections/concierge???</a:t>
            </a:r>
          </a:p>
        </p:txBody>
      </p:sp>
      <p:sp>
        <p:nvSpPr>
          <p:cNvPr id="5123" name="Content Placeholder 2"/>
          <p:cNvSpPr>
            <a:spLocks noGrp="1"/>
          </p:cNvSpPr>
          <p:nvPr>
            <p:ph idx="1"/>
          </p:nvPr>
        </p:nvSpPr>
        <p:spPr>
          <a:xfrm>
            <a:off x="0" y="1752600"/>
            <a:ext cx="8763000" cy="5105400"/>
          </a:xfrm>
        </p:spPr>
        <p:txBody>
          <a:bodyPr/>
          <a:lstStyle/>
          <a:p>
            <a:pPr eaLnBrk="1" hangingPunct="1"/>
            <a:r>
              <a:rPr lang="en-US" smtClean="0">
                <a:solidFill>
                  <a:srgbClr val="FF0000"/>
                </a:solidFill>
              </a:rPr>
              <a:t>What qualities characterize an Austere Family Medicine Environment?</a:t>
            </a:r>
          </a:p>
          <a:p>
            <a:pPr lvl="1" eaLnBrk="1" hangingPunct="1"/>
            <a:r>
              <a:rPr lang="en-US" smtClean="0"/>
              <a:t>Lacking Resources </a:t>
            </a:r>
          </a:p>
          <a:p>
            <a:pPr lvl="2" eaLnBrk="1" hangingPunct="1"/>
            <a:r>
              <a:rPr lang="en-US" smtClean="0"/>
              <a:t>Medicine and supplies</a:t>
            </a:r>
          </a:p>
          <a:p>
            <a:pPr lvl="2" eaLnBrk="1" hangingPunct="1"/>
            <a:r>
              <a:rPr lang="en-US" smtClean="0"/>
              <a:t>Collegiality</a:t>
            </a:r>
          </a:p>
          <a:p>
            <a:pPr lvl="2" eaLnBrk="1" hangingPunct="1"/>
            <a:r>
              <a:rPr lang="en-US" smtClean="0"/>
              <a:t>Professional Community</a:t>
            </a:r>
          </a:p>
          <a:p>
            <a:pPr lvl="2" eaLnBrk="1" hangingPunct="1"/>
            <a:r>
              <a:rPr lang="en-US" smtClean="0"/>
              <a:t>Barriers to care</a:t>
            </a:r>
          </a:p>
          <a:p>
            <a:pPr lvl="1" eaLnBrk="1" hangingPunct="1"/>
            <a:r>
              <a:rPr lang="en-US" smtClean="0"/>
              <a:t>The great need for primary</a:t>
            </a:r>
          </a:p>
          <a:p>
            <a:pPr lvl="1" eaLnBrk="1" hangingPunct="1">
              <a:buFont typeface="Arial" charset="0"/>
              <a:buNone/>
            </a:pPr>
            <a:r>
              <a:rPr lang="en-US" smtClean="0"/>
              <a:t> care exceeds resources</a:t>
            </a:r>
          </a:p>
        </p:txBody>
      </p:sp>
      <p:pic>
        <p:nvPicPr>
          <p:cNvPr id="5124" name="Picture 5" descr="http://i17.ebayimg.com/03/i/000/fd/a8/0a1f_1.JPG"/>
          <p:cNvPicPr>
            <a:picLocks noChangeAspect="1" noChangeArrowheads="1"/>
          </p:cNvPicPr>
          <p:nvPr/>
        </p:nvPicPr>
        <p:blipFill>
          <a:blip r:embed="rId2" cstate="print"/>
          <a:srcRect/>
          <a:stretch>
            <a:fillRect/>
          </a:stretch>
        </p:blipFill>
        <p:spPr bwMode="auto">
          <a:xfrm>
            <a:off x="4953000" y="2867025"/>
            <a:ext cx="3810000" cy="3076575"/>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81000" y="274638"/>
            <a:ext cx="8305800" cy="1249362"/>
          </a:xfrm>
        </p:spPr>
        <p:txBody>
          <a:bodyPr rtlCol="0">
            <a:normAutofit fontScale="90000"/>
          </a:bodyPr>
          <a:lstStyle/>
          <a:p>
            <a:pPr eaLnBrk="1" fontAlgn="auto" hangingPunct="1">
              <a:spcAft>
                <a:spcPts val="0"/>
              </a:spcAft>
              <a:defRPr/>
            </a:pPr>
            <a:r>
              <a:rPr lang="en-US" sz="6000" dirty="0" smtClean="0">
                <a:solidFill>
                  <a:srgbClr val="C00000"/>
                </a:solidFill>
              </a:rPr>
              <a:t>Mark Stinson MD</a:t>
            </a:r>
            <a:br>
              <a:rPr lang="en-US" sz="6000" dirty="0" smtClean="0">
                <a:solidFill>
                  <a:srgbClr val="C00000"/>
                </a:solidFill>
              </a:rPr>
            </a:br>
            <a:r>
              <a:rPr lang="en-US" dirty="0" smtClean="0">
                <a:solidFill>
                  <a:srgbClr val="C00000"/>
                </a:solidFill>
              </a:rPr>
              <a:t>2/20/1958-3/1/2007</a:t>
            </a:r>
          </a:p>
        </p:txBody>
      </p:sp>
      <p:pic>
        <p:nvPicPr>
          <p:cNvPr id="32771" name="Picture 2" descr="C:\Documents and Settings\MD\Desktop\Mark Stinson course\MS.jpg"/>
          <p:cNvPicPr>
            <a:picLocks noGrp="1" noChangeAspect="1" noChangeArrowheads="1"/>
          </p:cNvPicPr>
          <p:nvPr>
            <p:ph idx="1"/>
          </p:nvPr>
        </p:nvPicPr>
        <p:blipFill>
          <a:blip r:embed="rId2" cstate="print"/>
          <a:srcRect/>
          <a:stretch>
            <a:fillRect/>
          </a:stretch>
        </p:blipFill>
        <p:spPr>
          <a:xfrm>
            <a:off x="2254250" y="1524000"/>
            <a:ext cx="4222750" cy="5257800"/>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152400" y="0"/>
            <a:ext cx="8128000" cy="571500"/>
          </a:xfrm>
        </p:spPr>
        <p:txBody>
          <a:bodyPr/>
          <a:lstStyle/>
          <a:p>
            <a:pPr eaLnBrk="1" hangingPunct="1"/>
            <a:r>
              <a:rPr lang="en-US" sz="3600" smtClean="0"/>
              <a:t>DWW-SBSM Programs</a:t>
            </a:r>
          </a:p>
        </p:txBody>
      </p:sp>
      <p:sp>
        <p:nvSpPr>
          <p:cNvPr id="33795" name="Content Placeholder 2"/>
          <p:cNvSpPr>
            <a:spLocks noGrp="1"/>
          </p:cNvSpPr>
          <p:nvPr>
            <p:ph idx="1"/>
          </p:nvPr>
        </p:nvSpPr>
        <p:spPr>
          <a:xfrm>
            <a:off x="457200" y="457200"/>
            <a:ext cx="8686800" cy="6629400"/>
          </a:xfrm>
        </p:spPr>
        <p:txBody>
          <a:bodyPr/>
          <a:lstStyle/>
          <a:p>
            <a:pPr eaLnBrk="1" hangingPunct="1">
              <a:buFont typeface="Arial" charset="0"/>
              <a:buNone/>
            </a:pPr>
            <a:r>
              <a:rPr lang="en-US" sz="1600" b="1" smtClean="0"/>
              <a:t>	</a:t>
            </a:r>
            <a:r>
              <a:rPr lang="en-US" sz="1800" b="1" smtClean="0"/>
              <a:t>		</a:t>
            </a:r>
            <a:r>
              <a:rPr lang="en-US" sz="2400" b="1" smtClean="0">
                <a:solidFill>
                  <a:srgbClr val="FF0000"/>
                </a:solidFill>
              </a:rPr>
              <a:t>WRAP-AROUND-CARE</a:t>
            </a:r>
            <a:endParaRPr lang="en-US" sz="2400" smtClean="0">
              <a:solidFill>
                <a:srgbClr val="FF0000"/>
              </a:solidFill>
            </a:endParaRPr>
          </a:p>
          <a:p>
            <a:pPr eaLnBrk="1" hangingPunct="1">
              <a:buFont typeface="Arial" charset="0"/>
              <a:buNone/>
            </a:pPr>
            <a:r>
              <a:rPr lang="en-US" sz="2000" smtClean="0"/>
              <a:t> 	</a:t>
            </a:r>
            <a:r>
              <a:rPr lang="en-US" sz="2000" u="sng" smtClean="0">
                <a:solidFill>
                  <a:srgbClr val="33CC33"/>
                </a:solidFill>
              </a:rPr>
              <a:t>Women’s Free Shelter Clinic (WFSC) </a:t>
            </a:r>
            <a:endParaRPr lang="en-US" sz="2000" smtClean="0">
              <a:solidFill>
                <a:srgbClr val="33CC33"/>
              </a:solidFill>
            </a:endParaRPr>
          </a:p>
          <a:p>
            <a:pPr lvl="1" eaLnBrk="1" hangingPunct="1"/>
            <a:r>
              <a:rPr lang="en-US" sz="2000" smtClean="0"/>
              <a:t>A bi-monthly free women’s health clinic and social center</a:t>
            </a:r>
          </a:p>
          <a:p>
            <a:pPr lvl="1" eaLnBrk="1" hangingPunct="1"/>
            <a:r>
              <a:rPr lang="en-US" sz="2000" smtClean="0"/>
              <a:t> 2</a:t>
            </a:r>
            <a:r>
              <a:rPr lang="en-US" sz="2000" baseline="30000" smtClean="0"/>
              <a:t>nd</a:t>
            </a:r>
            <a:r>
              <a:rPr lang="en-US" sz="2000" smtClean="0"/>
              <a:t> and 4</a:t>
            </a:r>
            <a:r>
              <a:rPr lang="en-US" sz="2000" baseline="30000" smtClean="0"/>
              <a:t>th</a:t>
            </a:r>
            <a:r>
              <a:rPr lang="en-US" sz="2000" smtClean="0"/>
              <a:t> Friday of every month at Transition House Shelter for Homeless families</a:t>
            </a:r>
          </a:p>
          <a:p>
            <a:pPr lvl="1" eaLnBrk="1" hangingPunct="1">
              <a:buFont typeface="Arial" charset="0"/>
              <a:buNone/>
            </a:pPr>
            <a:r>
              <a:rPr lang="en-US" sz="2000" u="sng" smtClean="0">
                <a:solidFill>
                  <a:srgbClr val="33CC33"/>
                </a:solidFill>
              </a:rPr>
              <a:t>Street Medicine:</a:t>
            </a:r>
          </a:p>
          <a:p>
            <a:pPr lvl="1" eaLnBrk="1" hangingPunct="1"/>
            <a:r>
              <a:rPr lang="en-US" sz="2000" smtClean="0"/>
              <a:t>Weekly Street Rounds Since 2007</a:t>
            </a:r>
            <a:endParaRPr lang="en-US" sz="2000" b="1" smtClean="0"/>
          </a:p>
          <a:p>
            <a:pPr eaLnBrk="1" hangingPunct="1">
              <a:buFont typeface="Arial" charset="0"/>
              <a:buNone/>
            </a:pPr>
            <a:r>
              <a:rPr lang="en-US" sz="2000" b="1" smtClean="0">
                <a:solidFill>
                  <a:srgbClr val="FF0000"/>
                </a:solidFill>
              </a:rPr>
              <a:t>			</a:t>
            </a:r>
            <a:r>
              <a:rPr lang="en-US" sz="2400" b="1" smtClean="0">
                <a:solidFill>
                  <a:srgbClr val="FF0000"/>
                </a:solidFill>
              </a:rPr>
              <a:t>EDUCATION</a:t>
            </a:r>
            <a:endParaRPr lang="en-US" sz="2400" smtClean="0">
              <a:solidFill>
                <a:srgbClr val="FF0000"/>
              </a:solidFill>
            </a:endParaRPr>
          </a:p>
          <a:p>
            <a:pPr eaLnBrk="1" hangingPunct="1">
              <a:buFont typeface="Arial" charset="0"/>
              <a:buNone/>
            </a:pPr>
            <a:r>
              <a:rPr lang="en-US" sz="2000" smtClean="0"/>
              <a:t>	</a:t>
            </a:r>
            <a:r>
              <a:rPr lang="en-US" sz="2000" u="sng" smtClean="0">
                <a:solidFill>
                  <a:srgbClr val="33CC33"/>
                </a:solidFill>
              </a:rPr>
              <a:t>Mark Stinson Memorial Austere Medicine /MRC  Leaders Course</a:t>
            </a:r>
            <a:r>
              <a:rPr lang="en-US" sz="2000" smtClean="0">
                <a:solidFill>
                  <a:srgbClr val="33CC33"/>
                </a:solidFill>
              </a:rPr>
              <a:t> </a:t>
            </a:r>
            <a:endParaRPr lang="en-US" sz="2000" smtClean="0"/>
          </a:p>
          <a:p>
            <a:pPr lvl="1" eaLnBrk="1" hangingPunct="1"/>
            <a:r>
              <a:rPr lang="en-US" sz="2000" smtClean="0"/>
              <a:t>3</a:t>
            </a:r>
            <a:r>
              <a:rPr lang="en-US" sz="2000" baseline="30000" smtClean="0"/>
              <a:t>rd</a:t>
            </a:r>
            <a:r>
              <a:rPr lang="en-US" sz="2000" smtClean="0"/>
              <a:t> annual Feb 2010 </a:t>
            </a:r>
          </a:p>
          <a:p>
            <a:pPr lvl="1" eaLnBrk="1" hangingPunct="1">
              <a:buFont typeface="Arial" charset="0"/>
              <a:buNone/>
            </a:pPr>
            <a:r>
              <a:rPr lang="en-US" sz="2000" u="sng" smtClean="0">
                <a:solidFill>
                  <a:srgbClr val="33CC33"/>
                </a:solidFill>
              </a:rPr>
              <a:t>Underserved Medicine Seminar UCSB</a:t>
            </a:r>
          </a:p>
          <a:p>
            <a:pPr lvl="1" eaLnBrk="1" hangingPunct="1"/>
            <a:r>
              <a:rPr lang="en-US" sz="2000" smtClean="0"/>
              <a:t>annually winter quarter since 2008</a:t>
            </a:r>
            <a:endParaRPr lang="en-US" sz="2000" b="1" smtClean="0"/>
          </a:p>
          <a:p>
            <a:pPr lvl="1" eaLnBrk="1" hangingPunct="1">
              <a:buFont typeface="Arial" charset="0"/>
              <a:buNone/>
            </a:pPr>
            <a:r>
              <a:rPr lang="en-US" sz="2000" b="1" smtClean="0"/>
              <a:t>			</a:t>
            </a:r>
            <a:r>
              <a:rPr lang="en-US" sz="2400" b="1" smtClean="0">
                <a:solidFill>
                  <a:srgbClr val="FF0000"/>
                </a:solidFill>
              </a:rPr>
              <a:t>DISASTER CORP</a:t>
            </a:r>
            <a:endParaRPr lang="en-US" sz="2400" smtClean="0">
              <a:solidFill>
                <a:srgbClr val="FF0000"/>
              </a:solidFill>
            </a:endParaRPr>
          </a:p>
          <a:p>
            <a:pPr eaLnBrk="1" hangingPunct="1">
              <a:buFont typeface="Arial" charset="0"/>
              <a:buNone/>
            </a:pPr>
            <a:r>
              <a:rPr lang="en-US" sz="2000" smtClean="0"/>
              <a:t>	</a:t>
            </a:r>
            <a:r>
              <a:rPr lang="en-US" sz="2000" u="sng" smtClean="0">
                <a:solidFill>
                  <a:srgbClr val="33CC33"/>
                </a:solidFill>
              </a:rPr>
              <a:t>Medical Reserve Corp (MRC) </a:t>
            </a:r>
            <a:r>
              <a:rPr lang="en-US" sz="2000" smtClean="0"/>
              <a:t>(in partnership with Santa Barbara County EMSA)</a:t>
            </a:r>
          </a:p>
          <a:p>
            <a:pPr eaLnBrk="1" hangingPunct="1">
              <a:buFont typeface="Arial" charset="0"/>
              <a:buNone/>
            </a:pPr>
            <a:r>
              <a:rPr lang="en-US" sz="2000" smtClean="0"/>
              <a:t>	</a:t>
            </a:r>
            <a:r>
              <a:rPr lang="en-US" sz="2000" u="sng" smtClean="0">
                <a:solidFill>
                  <a:srgbClr val="33CC33"/>
                </a:solidFill>
              </a:rPr>
              <a:t>Isla Vista Halloween Recovery Zone and First Aid Station</a:t>
            </a:r>
            <a:r>
              <a:rPr lang="en-US" sz="2000" smtClean="0">
                <a:solidFill>
                  <a:srgbClr val="33CC33"/>
                </a:solidFill>
              </a:rPr>
              <a:t>  </a:t>
            </a:r>
          </a:p>
          <a:p>
            <a:pPr lvl="1" eaLnBrk="1" hangingPunct="1"/>
            <a:r>
              <a:rPr lang="en-US" sz="2000" smtClean="0"/>
              <a:t>assisting the multi-agency effort to keep Isla Vista safe during one of the nation’s largest student street parties.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0"/>
            <a:ext cx="8229600" cy="1143000"/>
          </a:xfrm>
        </p:spPr>
        <p:txBody>
          <a:bodyPr/>
          <a:lstStyle/>
          <a:p>
            <a:pPr eaLnBrk="1" hangingPunct="1"/>
            <a:r>
              <a:rPr lang="en-US" sz="2800" smtClean="0"/>
              <a:t>Collaboration</a:t>
            </a:r>
          </a:p>
        </p:txBody>
      </p:sp>
      <p:pic>
        <p:nvPicPr>
          <p:cNvPr id="34819" name="Content Placeholder 3" descr="scan0001.jpg"/>
          <p:cNvPicPr>
            <a:picLocks noGrp="1" noChangeAspect="1"/>
          </p:cNvPicPr>
          <p:nvPr>
            <p:ph idx="1"/>
          </p:nvPr>
        </p:nvPicPr>
        <p:blipFill>
          <a:blip r:embed="rId2" cstate="print"/>
          <a:srcRect/>
          <a:stretch>
            <a:fillRect/>
          </a:stretch>
        </p:blipFill>
        <p:spPr>
          <a:xfrm>
            <a:off x="2667000" y="1023938"/>
            <a:ext cx="4038600" cy="5834062"/>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40800" cy="1257300"/>
          </a:xfrm>
        </p:spPr>
        <p:txBody>
          <a:bodyPr rtlCol="0">
            <a:normAutofit fontScale="90000"/>
          </a:bodyPr>
          <a:lstStyle/>
          <a:p>
            <a:pPr eaLnBrk="1" fontAlgn="auto" hangingPunct="1">
              <a:spcAft>
                <a:spcPts val="0"/>
              </a:spcAft>
              <a:defRPr/>
            </a:pPr>
            <a:r>
              <a:rPr lang="en-US" sz="4800" dirty="0" smtClean="0">
                <a:latin typeface="Californian FB" pitchFamily="18" charset="0"/>
              </a:rPr>
              <a:t>When natural disasters strike, we may all become homeless…</a:t>
            </a:r>
            <a:endParaRPr lang="en-US" sz="4800" dirty="0">
              <a:latin typeface="Californian FB" pitchFamily="18" charset="0"/>
            </a:endParaRPr>
          </a:p>
        </p:txBody>
      </p:sp>
      <p:pic>
        <p:nvPicPr>
          <p:cNvPr id="35843" name="Content Placeholder 3" descr="NOPDchief.bmp"/>
          <p:cNvPicPr>
            <a:picLocks noGrp="1" noChangeAspect="1"/>
          </p:cNvPicPr>
          <p:nvPr>
            <p:ph idx="1"/>
          </p:nvPr>
        </p:nvPicPr>
        <p:blipFill>
          <a:blip r:embed="rId3" cstate="print"/>
          <a:srcRect/>
          <a:stretch>
            <a:fillRect/>
          </a:stretch>
        </p:blipFill>
        <p:spPr>
          <a:xfrm>
            <a:off x="2514600" y="1343025"/>
            <a:ext cx="3878263" cy="5416550"/>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descr="Picture 033.jpg"/>
          <p:cNvPicPr>
            <a:picLocks noChangeAspect="1"/>
          </p:cNvPicPr>
          <p:nvPr/>
        </p:nvPicPr>
        <p:blipFill>
          <a:blip r:embed="rId3" cstate="print"/>
          <a:srcRect/>
          <a:stretch>
            <a:fillRect/>
          </a:stretch>
        </p:blipFill>
        <p:spPr bwMode="auto">
          <a:xfrm>
            <a:off x="0" y="914400"/>
            <a:ext cx="91440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stranded"/>
          <p:cNvPicPr>
            <a:picLocks noChangeAspect="1" noChangeArrowheads="1"/>
          </p:cNvPicPr>
          <p:nvPr/>
        </p:nvPicPr>
        <p:blipFill>
          <a:blip r:embed="rId2" cstate="print"/>
          <a:srcRect/>
          <a:stretch>
            <a:fillRect/>
          </a:stretch>
        </p:blipFill>
        <p:spPr bwMode="auto">
          <a:xfrm>
            <a:off x="685800" y="1600200"/>
            <a:ext cx="7239000" cy="5060950"/>
          </a:xfrm>
          <a:prstGeom prst="rect">
            <a:avLst/>
          </a:prstGeom>
          <a:noFill/>
          <a:ln w="9525">
            <a:noFill/>
            <a:miter lim="800000"/>
            <a:headEnd/>
            <a:tailEnd/>
          </a:ln>
        </p:spPr>
      </p:pic>
      <p:sp>
        <p:nvSpPr>
          <p:cNvPr id="37891" name="Text Box 3"/>
          <p:cNvSpPr txBox="1">
            <a:spLocks noChangeArrowheads="1"/>
          </p:cNvSpPr>
          <p:nvPr/>
        </p:nvSpPr>
        <p:spPr bwMode="auto">
          <a:xfrm>
            <a:off x="228600" y="76200"/>
            <a:ext cx="8534400" cy="1200150"/>
          </a:xfrm>
          <a:prstGeom prst="rect">
            <a:avLst/>
          </a:prstGeom>
          <a:noFill/>
          <a:ln w="9525">
            <a:noFill/>
            <a:miter lim="800000"/>
            <a:headEnd/>
            <a:tailEnd/>
          </a:ln>
        </p:spPr>
        <p:txBody>
          <a:bodyPr>
            <a:spAutoFit/>
          </a:bodyPr>
          <a:lstStyle/>
          <a:p>
            <a:pPr>
              <a:spcBef>
                <a:spcPct val="50000"/>
              </a:spcBef>
              <a:buFontTx/>
              <a:buChar char="•"/>
            </a:pPr>
            <a:r>
              <a:rPr lang="en-US">
                <a:latin typeface="Calibri" pitchFamily="34" charset="0"/>
              </a:rPr>
              <a:t>Santa Barbara is vulnerable to isolation in times of disaster</a:t>
            </a:r>
          </a:p>
          <a:p>
            <a:pPr>
              <a:spcBef>
                <a:spcPct val="50000"/>
              </a:spcBef>
              <a:buFontTx/>
              <a:buChar char="•"/>
            </a:pPr>
            <a:r>
              <a:rPr lang="en-US">
                <a:latin typeface="Calibri" pitchFamily="34" charset="0"/>
              </a:rPr>
              <a:t>MRC teams are preparing to practice medicine in austere environments</a:t>
            </a:r>
          </a:p>
          <a:p>
            <a:pPr>
              <a:spcBef>
                <a:spcPct val="50000"/>
              </a:spcBef>
              <a:buFontTx/>
              <a:buChar char="•"/>
            </a:pPr>
            <a:r>
              <a:rPr lang="en-US">
                <a:latin typeface="Calibri" pitchFamily="34" charset="0"/>
              </a:rPr>
              <a:t>La Conchita: Jan 10, 2005: 10 people killed, 18 homes destroyed, Santa Barbara isolated</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smtClean="0"/>
              <a:t>Jesusita Fire</a:t>
            </a:r>
          </a:p>
        </p:txBody>
      </p:sp>
      <p:pic>
        <p:nvPicPr>
          <p:cNvPr id="38915" name="Picture 5" descr="http://laist.com/attachments/lindsayrebecca/Jesusita_Fire_May5.jpg"/>
          <p:cNvPicPr>
            <a:picLocks noChangeAspect="1" noChangeArrowheads="1"/>
          </p:cNvPicPr>
          <p:nvPr/>
        </p:nvPicPr>
        <p:blipFill>
          <a:blip r:embed="rId2" cstate="print"/>
          <a:srcRect/>
          <a:stretch>
            <a:fillRect/>
          </a:stretch>
        </p:blipFill>
        <p:spPr bwMode="auto">
          <a:xfrm>
            <a:off x="1752600" y="1819275"/>
            <a:ext cx="6096000" cy="4048125"/>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609600" y="-76200"/>
            <a:ext cx="8077200" cy="762000"/>
          </a:xfrm>
        </p:spPr>
        <p:txBody>
          <a:bodyPr/>
          <a:lstStyle/>
          <a:p>
            <a:pPr eaLnBrk="1" hangingPunct="1"/>
            <a:r>
              <a:rPr lang="en-US" sz="3600" smtClean="0"/>
              <a:t>Medical Reserve Corp (MRC)</a:t>
            </a:r>
          </a:p>
        </p:txBody>
      </p:sp>
      <p:sp>
        <p:nvSpPr>
          <p:cNvPr id="39939" name="Content Placeholder 2"/>
          <p:cNvSpPr>
            <a:spLocks noGrp="1"/>
          </p:cNvSpPr>
          <p:nvPr>
            <p:ph idx="1"/>
          </p:nvPr>
        </p:nvSpPr>
        <p:spPr>
          <a:xfrm>
            <a:off x="228600" y="762000"/>
            <a:ext cx="8458200" cy="6096000"/>
          </a:xfrm>
        </p:spPr>
        <p:txBody>
          <a:bodyPr/>
          <a:lstStyle/>
          <a:p>
            <a:pPr eaLnBrk="1" hangingPunct="1"/>
            <a:r>
              <a:rPr lang="en-US" sz="2400" smtClean="0">
                <a:solidFill>
                  <a:srgbClr val="FF0000"/>
                </a:solidFill>
              </a:rPr>
              <a:t> founded after President Bush’s 2002 State of the Union Address</a:t>
            </a:r>
            <a:r>
              <a:rPr lang="en-US" sz="2400" smtClean="0"/>
              <a:t> asking for American volunteerism  </a:t>
            </a:r>
          </a:p>
          <a:p>
            <a:pPr eaLnBrk="1" hangingPunct="1"/>
            <a:endParaRPr lang="en-US" sz="2400" smtClean="0"/>
          </a:p>
          <a:p>
            <a:pPr eaLnBrk="1" hangingPunct="1"/>
            <a:r>
              <a:rPr lang="en-US" sz="2400" smtClean="0"/>
              <a:t>Partner program with Citizens Corp</a:t>
            </a:r>
          </a:p>
          <a:p>
            <a:pPr lvl="1" eaLnBrk="1" hangingPunct="1">
              <a:buFont typeface="Arial" charset="0"/>
              <a:buChar char="•"/>
            </a:pPr>
            <a:r>
              <a:rPr lang="en-US" sz="2400" smtClean="0">
                <a:solidFill>
                  <a:srgbClr val="002060"/>
                </a:solidFill>
              </a:rPr>
              <a:t>Citizen Corp</a:t>
            </a:r>
            <a:r>
              <a:rPr lang="en-US" sz="2400" smtClean="0"/>
              <a:t>,  </a:t>
            </a:r>
            <a:r>
              <a:rPr lang="en-US" sz="2400" smtClean="0">
                <a:solidFill>
                  <a:srgbClr val="002060"/>
                </a:solidFill>
              </a:rPr>
              <a:t>AmeriCorps, Senior Corps</a:t>
            </a:r>
            <a:r>
              <a:rPr lang="en-US" sz="2400" smtClean="0"/>
              <a:t>, and the </a:t>
            </a:r>
            <a:r>
              <a:rPr lang="en-US" sz="2400" smtClean="0">
                <a:solidFill>
                  <a:srgbClr val="002060"/>
                </a:solidFill>
              </a:rPr>
              <a:t>Peace Corps</a:t>
            </a:r>
            <a:r>
              <a:rPr lang="en-US" sz="2400" smtClean="0"/>
              <a:t>, are part of the</a:t>
            </a:r>
          </a:p>
          <a:p>
            <a:pPr lvl="1" eaLnBrk="1" hangingPunct="1">
              <a:buFont typeface="Arial" charset="0"/>
              <a:buNone/>
            </a:pPr>
            <a:r>
              <a:rPr lang="en-US" sz="2400" smtClean="0"/>
              <a:t>USA Freedom Corp:  promoting </a:t>
            </a:r>
            <a:r>
              <a:rPr lang="en-US" sz="2400" smtClean="0">
                <a:solidFill>
                  <a:srgbClr val="FF0000"/>
                </a:solidFill>
              </a:rPr>
              <a:t>volunteerism </a:t>
            </a:r>
            <a:r>
              <a:rPr lang="en-US" sz="2400" smtClean="0"/>
              <a:t>nationwide. </a:t>
            </a:r>
            <a:br>
              <a:rPr lang="en-US" sz="2400" smtClean="0"/>
            </a:br>
            <a:r>
              <a:rPr lang="en-US" sz="2400" smtClean="0"/>
              <a:t>  </a:t>
            </a:r>
          </a:p>
          <a:p>
            <a:pPr eaLnBrk="1" hangingPunct="1"/>
            <a:r>
              <a:rPr lang="en-US" sz="2400" smtClean="0"/>
              <a:t>There is no "typical" MRC unit. </a:t>
            </a:r>
          </a:p>
          <a:p>
            <a:pPr lvl="1" eaLnBrk="1" hangingPunct="1">
              <a:buFont typeface="Arial" charset="0"/>
              <a:buChar char="•"/>
            </a:pPr>
            <a:r>
              <a:rPr lang="en-US" sz="2400" smtClean="0"/>
              <a:t>Each unit organizes in response to their area's specific needs. </a:t>
            </a:r>
          </a:p>
          <a:p>
            <a:pPr lvl="1" eaLnBrk="1" hangingPunct="1">
              <a:buFont typeface="Arial" charset="0"/>
              <a:buChar char="•"/>
            </a:pPr>
            <a:r>
              <a:rPr lang="en-US" sz="2400" smtClean="0"/>
              <a:t>No blueprint</a:t>
            </a:r>
          </a:p>
          <a:p>
            <a:pPr lvl="1" eaLnBrk="1" hangingPunct="1">
              <a:buFont typeface="Arial" charset="0"/>
              <a:buChar char="•"/>
            </a:pPr>
            <a:r>
              <a:rPr lang="en-US" sz="2400" smtClean="0"/>
              <a:t>Minimal government funding</a:t>
            </a:r>
          </a:p>
          <a:p>
            <a:pPr lvl="1" eaLnBrk="1" hangingPunct="1">
              <a:buFont typeface="Arial" charset="0"/>
              <a:buChar char="•"/>
            </a:pPr>
            <a:r>
              <a:rPr lang="en-US" sz="2400" b="1" smtClean="0"/>
              <a:t>Santa  Barbara County and Contra Costa County are organized under County EMSA leadership</a:t>
            </a:r>
            <a:r>
              <a:rPr lang="en-US" sz="2000" b="1" smtClean="0"/>
              <a:t/>
            </a:r>
            <a:br>
              <a:rPr lang="en-US" sz="2000" b="1" smtClean="0"/>
            </a:br>
            <a:r>
              <a:rPr lang="en-US" sz="2000" b="1" smtClean="0"/>
              <a:t>  </a:t>
            </a:r>
          </a:p>
          <a:p>
            <a:pPr eaLnBrk="1" hangingPunct="1"/>
            <a:endParaRPr lang="en-US" sz="160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a:xfrm>
            <a:off x="457200" y="274638"/>
            <a:ext cx="8229600" cy="715962"/>
          </a:xfrm>
        </p:spPr>
        <p:txBody>
          <a:bodyPr/>
          <a:lstStyle/>
          <a:p>
            <a:r>
              <a:rPr lang="en-US" sz="2000" smtClean="0"/>
              <a:t>Santa Barbara County Medical Reserve Corps</a:t>
            </a:r>
          </a:p>
        </p:txBody>
      </p:sp>
      <p:sp>
        <p:nvSpPr>
          <p:cNvPr id="40963" name="Rectangle 5"/>
          <p:cNvSpPr>
            <a:spLocks noGrp="1" noChangeArrowheads="1"/>
          </p:cNvSpPr>
          <p:nvPr>
            <p:ph type="body" sz="half" idx="1"/>
          </p:nvPr>
        </p:nvSpPr>
        <p:spPr>
          <a:xfrm>
            <a:off x="304800" y="1524000"/>
            <a:ext cx="4038600" cy="4525963"/>
          </a:xfrm>
        </p:spPr>
        <p:txBody>
          <a:bodyPr/>
          <a:lstStyle/>
          <a:p>
            <a:pPr>
              <a:lnSpc>
                <a:spcPct val="90000"/>
              </a:lnSpc>
              <a:buFontTx/>
              <a:buNone/>
            </a:pPr>
            <a:r>
              <a:rPr lang="en-US" sz="2000" b="1" smtClean="0"/>
              <a:t>What is the Medical Reserve Corps?</a:t>
            </a:r>
            <a:endParaRPr lang="en-US" sz="2000" smtClean="0">
              <a:solidFill>
                <a:schemeClr val="accent2"/>
              </a:solidFill>
            </a:endParaRPr>
          </a:p>
          <a:p>
            <a:pPr>
              <a:lnSpc>
                <a:spcPct val="90000"/>
              </a:lnSpc>
              <a:buFontTx/>
              <a:buNone/>
            </a:pPr>
            <a:r>
              <a:rPr lang="en-US" sz="2000" smtClean="0">
                <a:solidFill>
                  <a:schemeClr val="accent2"/>
                </a:solidFill>
              </a:rPr>
              <a:t>The Medical Reserve Corps is a volunteer-based community resource trained and equipped to respond to a local medical or public health emergency.</a:t>
            </a:r>
            <a:r>
              <a:rPr lang="en-US" sz="2000" smtClean="0"/>
              <a:t> </a:t>
            </a:r>
          </a:p>
          <a:p>
            <a:pPr>
              <a:lnSpc>
                <a:spcPct val="90000"/>
              </a:lnSpc>
              <a:buFontTx/>
              <a:buNone/>
            </a:pPr>
            <a:r>
              <a:rPr lang="en-US" sz="2000" smtClean="0"/>
              <a:t>MRC’s support existing emergency response efforts provided by local, state, and federal authorities.</a:t>
            </a:r>
          </a:p>
          <a:p>
            <a:pPr>
              <a:lnSpc>
                <a:spcPct val="90000"/>
              </a:lnSpc>
              <a:buFontTx/>
              <a:buNone/>
            </a:pPr>
            <a:r>
              <a:rPr lang="en-US" sz="2000" smtClean="0"/>
              <a:t>MRC’s are made up of volunteer medical, emergency medical and public health professionals, community clinicians, and support personnel.</a:t>
            </a:r>
          </a:p>
          <a:p>
            <a:pPr>
              <a:lnSpc>
                <a:spcPct val="90000"/>
              </a:lnSpc>
              <a:buFontTx/>
              <a:buNone/>
            </a:pPr>
            <a:endParaRPr lang="en-US" sz="2000" smtClean="0"/>
          </a:p>
          <a:p>
            <a:pPr>
              <a:lnSpc>
                <a:spcPct val="90000"/>
              </a:lnSpc>
              <a:buFontTx/>
              <a:buNone/>
            </a:pPr>
            <a:endParaRPr lang="en-US" sz="2000" smtClean="0"/>
          </a:p>
        </p:txBody>
      </p:sp>
      <p:sp>
        <p:nvSpPr>
          <p:cNvPr id="40964" name="Rectangle 7"/>
          <p:cNvSpPr>
            <a:spLocks noGrp="1" noChangeArrowheads="1"/>
          </p:cNvSpPr>
          <p:nvPr>
            <p:ph type="body" sz="half" idx="2"/>
          </p:nvPr>
        </p:nvSpPr>
        <p:spPr>
          <a:xfrm>
            <a:off x="4724400" y="1447800"/>
            <a:ext cx="4038600" cy="4525963"/>
          </a:xfrm>
        </p:spPr>
        <p:txBody>
          <a:bodyPr/>
          <a:lstStyle/>
          <a:p>
            <a:pPr>
              <a:lnSpc>
                <a:spcPct val="90000"/>
              </a:lnSpc>
              <a:buFontTx/>
              <a:buNone/>
            </a:pPr>
            <a:r>
              <a:rPr lang="en-US" sz="1000" smtClean="0"/>
              <a:t> </a:t>
            </a:r>
          </a:p>
          <a:p>
            <a:pPr>
              <a:lnSpc>
                <a:spcPct val="90000"/>
              </a:lnSpc>
              <a:buFontTx/>
              <a:buNone/>
            </a:pPr>
            <a:endParaRPr lang="en-US" smtClean="0"/>
          </a:p>
          <a:p>
            <a:pPr>
              <a:lnSpc>
                <a:spcPct val="90000"/>
              </a:lnSpc>
            </a:pPr>
            <a:endParaRPr lang="en-US" smtClean="0"/>
          </a:p>
        </p:txBody>
      </p:sp>
      <p:pic>
        <p:nvPicPr>
          <p:cNvPr id="40965" name="Picture 6" descr="MRC GIF Logo1"/>
          <p:cNvPicPr>
            <a:picLocks noChangeAspect="1" noChangeArrowheads="1"/>
          </p:cNvPicPr>
          <p:nvPr/>
        </p:nvPicPr>
        <p:blipFill>
          <a:blip r:embed="rId2" cstate="print"/>
          <a:srcRect/>
          <a:stretch>
            <a:fillRect/>
          </a:stretch>
        </p:blipFill>
        <p:spPr bwMode="auto">
          <a:xfrm>
            <a:off x="7239000" y="152400"/>
            <a:ext cx="1724025" cy="1123950"/>
          </a:xfrm>
          <a:prstGeom prst="rect">
            <a:avLst/>
          </a:prstGeom>
          <a:noFill/>
          <a:ln w="9525">
            <a:noFill/>
            <a:miter lim="800000"/>
            <a:headEnd/>
            <a:tailEnd/>
          </a:ln>
        </p:spPr>
      </p:pic>
      <p:sp>
        <p:nvSpPr>
          <p:cNvPr id="40966" name="Text Box 100"/>
          <p:cNvSpPr txBox="1">
            <a:spLocks noChangeArrowheads="1"/>
          </p:cNvSpPr>
          <p:nvPr/>
        </p:nvSpPr>
        <p:spPr bwMode="auto">
          <a:xfrm>
            <a:off x="4876800" y="1524000"/>
            <a:ext cx="4038600" cy="4933950"/>
          </a:xfrm>
          <a:prstGeom prst="rect">
            <a:avLst/>
          </a:prstGeom>
          <a:noFill/>
          <a:ln w="9525">
            <a:noFill/>
            <a:miter lim="800000"/>
            <a:headEnd/>
            <a:tailEnd/>
          </a:ln>
        </p:spPr>
        <p:txBody>
          <a:bodyPr>
            <a:spAutoFit/>
          </a:bodyPr>
          <a:lstStyle/>
          <a:p>
            <a:pPr>
              <a:spcBef>
                <a:spcPct val="50000"/>
              </a:spcBef>
            </a:pPr>
            <a:r>
              <a:rPr lang="en-US" sz="2000" b="1">
                <a:latin typeface="Calibri" pitchFamily="34" charset="0"/>
              </a:rPr>
              <a:t>Santa Barbara County MRC Info</a:t>
            </a:r>
          </a:p>
          <a:p>
            <a:pPr>
              <a:buFontTx/>
              <a:buChar char="•"/>
            </a:pPr>
            <a:r>
              <a:rPr lang="en-US" sz="1200">
                <a:latin typeface="Calibri" pitchFamily="34" charset="0"/>
              </a:rPr>
              <a:t>Established in 2006</a:t>
            </a:r>
          </a:p>
          <a:p>
            <a:pPr>
              <a:buFontTx/>
              <a:buChar char="•"/>
            </a:pPr>
            <a:r>
              <a:rPr lang="en-US" sz="1200">
                <a:latin typeface="Calibri" pitchFamily="34" charset="0"/>
              </a:rPr>
              <a:t>Administered by Santa Barbara County EMS Agency</a:t>
            </a:r>
          </a:p>
          <a:p>
            <a:pPr>
              <a:buFontTx/>
              <a:buChar char="•"/>
            </a:pPr>
            <a:r>
              <a:rPr lang="en-US" sz="1200">
                <a:latin typeface="Calibri" pitchFamily="34" charset="0"/>
              </a:rPr>
              <a:t>Partners: Doctors Without Walls-Santa Barbara Street Medicine, Direct Relief International</a:t>
            </a:r>
          </a:p>
          <a:p>
            <a:pPr>
              <a:buFontTx/>
              <a:buChar char="•"/>
            </a:pPr>
            <a:r>
              <a:rPr lang="en-US" sz="1200">
                <a:latin typeface="Calibri" pitchFamily="34" charset="0"/>
              </a:rPr>
              <a:t>Volunteer Count:</a:t>
            </a:r>
          </a:p>
          <a:p>
            <a:pPr lvl="1"/>
            <a:r>
              <a:rPr lang="en-US" sz="1000">
                <a:latin typeface="Calibri" pitchFamily="34" charset="0"/>
              </a:rPr>
              <a:t>Physicians   16</a:t>
            </a:r>
          </a:p>
          <a:p>
            <a:pPr lvl="1"/>
            <a:r>
              <a:rPr lang="en-US" sz="1000">
                <a:latin typeface="Calibri" pitchFamily="34" charset="0"/>
              </a:rPr>
              <a:t>Physician Assistants   0</a:t>
            </a:r>
          </a:p>
          <a:p>
            <a:pPr lvl="1"/>
            <a:r>
              <a:rPr lang="en-US" sz="1000">
                <a:latin typeface="Calibri" pitchFamily="34" charset="0"/>
              </a:rPr>
              <a:t>Nurse Practitioners   0</a:t>
            </a:r>
          </a:p>
          <a:p>
            <a:pPr lvl="1"/>
            <a:r>
              <a:rPr lang="en-US" sz="1000">
                <a:latin typeface="Calibri" pitchFamily="34" charset="0"/>
              </a:rPr>
              <a:t>Nurses   28</a:t>
            </a:r>
          </a:p>
          <a:p>
            <a:pPr lvl="1"/>
            <a:r>
              <a:rPr lang="en-US" sz="1000">
                <a:latin typeface="Calibri" pitchFamily="34" charset="0"/>
              </a:rPr>
              <a:t>Pharmacists   1</a:t>
            </a:r>
          </a:p>
          <a:p>
            <a:pPr lvl="1"/>
            <a:r>
              <a:rPr lang="en-US" sz="1000">
                <a:latin typeface="Calibri" pitchFamily="34" charset="0"/>
              </a:rPr>
              <a:t>Dentists   0</a:t>
            </a:r>
          </a:p>
          <a:p>
            <a:pPr lvl="1"/>
            <a:r>
              <a:rPr lang="en-US" sz="1000">
                <a:latin typeface="Calibri" pitchFamily="34" charset="0"/>
              </a:rPr>
              <a:t>Veterinarians   1</a:t>
            </a:r>
          </a:p>
          <a:p>
            <a:pPr lvl="1"/>
            <a:r>
              <a:rPr lang="en-US" sz="1000">
                <a:latin typeface="Calibri" pitchFamily="34" charset="0"/>
              </a:rPr>
              <a:t>Mental Health Professionals   1</a:t>
            </a:r>
          </a:p>
          <a:p>
            <a:pPr lvl="1"/>
            <a:r>
              <a:rPr lang="en-US" sz="1000">
                <a:latin typeface="Calibri" pitchFamily="34" charset="0"/>
              </a:rPr>
              <a:t>EMS Professionals   11</a:t>
            </a:r>
          </a:p>
          <a:p>
            <a:pPr lvl="1"/>
            <a:r>
              <a:rPr lang="en-US" sz="1000">
                <a:latin typeface="Calibri" pitchFamily="34" charset="0"/>
              </a:rPr>
              <a:t>Respiratory Therapists   1</a:t>
            </a:r>
          </a:p>
          <a:p>
            <a:pPr lvl="1"/>
            <a:r>
              <a:rPr lang="en-US" sz="1000">
                <a:latin typeface="Calibri" pitchFamily="34" charset="0"/>
              </a:rPr>
              <a:t>Other Public Health/Medical   3</a:t>
            </a:r>
          </a:p>
          <a:p>
            <a:pPr lvl="1"/>
            <a:r>
              <a:rPr lang="en-US" sz="1000">
                <a:latin typeface="Calibri" pitchFamily="34" charset="0"/>
              </a:rPr>
              <a:t>Non-Public Health/Non-Medical   8</a:t>
            </a:r>
          </a:p>
          <a:p>
            <a:pPr lvl="1"/>
            <a:r>
              <a:rPr lang="en-US" sz="1000">
                <a:latin typeface="Calibri" pitchFamily="34" charset="0"/>
              </a:rPr>
              <a:t>Total 70. . . </a:t>
            </a:r>
            <a:r>
              <a:rPr lang="en-US" sz="1000" b="1">
                <a:latin typeface="Calibri" pitchFamily="34" charset="0"/>
              </a:rPr>
              <a:t> and growing!!</a:t>
            </a:r>
          </a:p>
          <a:p>
            <a:pPr>
              <a:buFontTx/>
              <a:buChar char="•"/>
            </a:pPr>
            <a:r>
              <a:rPr lang="en-US" sz="1200">
                <a:latin typeface="Calibri" pitchFamily="34" charset="0"/>
              </a:rPr>
              <a:t>Ongoing Activities:</a:t>
            </a:r>
          </a:p>
          <a:p>
            <a:pPr lvl="1">
              <a:buFontTx/>
              <a:buChar char="•"/>
            </a:pPr>
            <a:r>
              <a:rPr lang="en-US" sz="1200">
                <a:latin typeface="Calibri" pitchFamily="34" charset="0"/>
              </a:rPr>
              <a:t>MRC Leaders Course</a:t>
            </a:r>
          </a:p>
          <a:p>
            <a:pPr lvl="1">
              <a:buFontTx/>
              <a:buChar char="•"/>
            </a:pPr>
            <a:r>
              <a:rPr lang="en-US" sz="1200">
                <a:latin typeface="Calibri" pitchFamily="34" charset="0"/>
              </a:rPr>
              <a:t>Education &amp; Training </a:t>
            </a:r>
          </a:p>
          <a:p>
            <a:pPr lvl="1">
              <a:buFontTx/>
              <a:buChar char="•"/>
            </a:pPr>
            <a:r>
              <a:rPr lang="en-US" sz="1200">
                <a:latin typeface="Calibri" pitchFamily="34" charset="0"/>
              </a:rPr>
              <a:t>General Membership Meetings</a:t>
            </a:r>
          </a:p>
          <a:p>
            <a:pPr lvl="1">
              <a:buFontTx/>
              <a:buChar char="•"/>
            </a:pPr>
            <a:r>
              <a:rPr lang="en-US" sz="1200">
                <a:latin typeface="Calibri" pitchFamily="34" charset="0"/>
              </a:rPr>
              <a:t>Exercises &amp; Drills </a:t>
            </a:r>
          </a:p>
          <a:p>
            <a:pPr lvl="1">
              <a:buFontTx/>
              <a:buChar char="•"/>
            </a:pPr>
            <a:r>
              <a:rPr lang="en-US" sz="1200">
                <a:latin typeface="Calibri" pitchFamily="34" charset="0"/>
              </a:rPr>
              <a:t>First Aid Support at Community Events (i.e. Fiesta) </a:t>
            </a:r>
          </a:p>
          <a:p>
            <a:pPr>
              <a:buFontTx/>
              <a:buChar char="•"/>
            </a:pPr>
            <a:r>
              <a:rPr lang="en-US" sz="1200">
                <a:latin typeface="Calibri" pitchFamily="34" charset="0"/>
              </a:rPr>
              <a:t>Recent Deployments – N-95 mask distribution, Jesusita Fire  and Red Cross medical assistance desk, Tea Fire</a:t>
            </a:r>
          </a:p>
          <a:p>
            <a:pPr lvl="1">
              <a:buFontTx/>
              <a:buChar char="•"/>
            </a:pPr>
            <a:endParaRPr lang="en-US" sz="1200">
              <a:latin typeface="Calibri"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2673350" y="1468438"/>
            <a:ext cx="238125" cy="923925"/>
          </a:xfrm>
          <a:prstGeom prst="rect">
            <a:avLst/>
          </a:prstGeom>
          <a:solidFill>
            <a:srgbClr val="FFFFFF"/>
          </a:solidFill>
          <a:ln w="9525">
            <a:noFill/>
            <a:miter lim="800000"/>
            <a:headEnd/>
            <a:tailEnd/>
          </a:ln>
        </p:spPr>
        <p:txBody>
          <a:bodyPr wrap="none" anchor="ctr">
            <a:spAutoFit/>
          </a:bodyPr>
          <a:lstStyle/>
          <a:p>
            <a:r>
              <a:rPr lang="en-US">
                <a:latin typeface="Calibri" pitchFamily="34" charset="0"/>
              </a:rPr>
              <a:t> </a:t>
            </a:r>
          </a:p>
          <a:p>
            <a:pPr eaLnBrk="0" hangingPunct="0"/>
            <a:r>
              <a:rPr lang="en-US">
                <a:latin typeface="Calibri" pitchFamily="34" charset="0"/>
              </a:rPr>
              <a:t> </a:t>
            </a:r>
          </a:p>
          <a:p>
            <a:pPr eaLnBrk="0" hangingPunct="0"/>
            <a:endParaRPr lang="en-US">
              <a:latin typeface="Calibri" pitchFamily="34" charset="0"/>
            </a:endParaRPr>
          </a:p>
        </p:txBody>
      </p:sp>
      <p:sp>
        <p:nvSpPr>
          <p:cNvPr id="41987" name="Rectangle 5"/>
          <p:cNvSpPr>
            <a:spLocks noChangeArrowheads="1"/>
          </p:cNvSpPr>
          <p:nvPr/>
        </p:nvSpPr>
        <p:spPr bwMode="auto">
          <a:xfrm>
            <a:off x="-1776413" y="1743075"/>
            <a:ext cx="9147176" cy="369888"/>
          </a:xfrm>
          <a:prstGeom prst="rect">
            <a:avLst/>
          </a:prstGeom>
          <a:noFill/>
          <a:ln w="9525">
            <a:noFill/>
            <a:miter lim="800000"/>
            <a:headEnd/>
            <a:tailEnd/>
          </a:ln>
        </p:spPr>
        <p:txBody>
          <a:bodyPr anchor="ctr">
            <a:spAutoFit/>
          </a:bodyPr>
          <a:lstStyle/>
          <a:p>
            <a:endParaRPr lang="en-US">
              <a:latin typeface="Calibri" pitchFamily="34" charset="0"/>
            </a:endParaRPr>
          </a:p>
        </p:txBody>
      </p:sp>
      <p:sp>
        <p:nvSpPr>
          <p:cNvPr id="41988" name="Rectangle 6"/>
          <p:cNvSpPr>
            <a:spLocks noChangeArrowheads="1"/>
          </p:cNvSpPr>
          <p:nvPr/>
        </p:nvSpPr>
        <p:spPr bwMode="auto">
          <a:xfrm>
            <a:off x="-1776413" y="1743075"/>
            <a:ext cx="9147176" cy="369888"/>
          </a:xfrm>
          <a:prstGeom prst="rect">
            <a:avLst/>
          </a:prstGeom>
          <a:noFill/>
          <a:ln w="9525">
            <a:noFill/>
            <a:miter lim="800000"/>
            <a:headEnd/>
            <a:tailEnd/>
          </a:ln>
        </p:spPr>
        <p:txBody>
          <a:bodyPr anchor="ctr">
            <a:spAutoFit/>
          </a:bodyPr>
          <a:lstStyle/>
          <a:p>
            <a:endParaRPr lang="en-US">
              <a:latin typeface="Calibri" pitchFamily="34" charset="0"/>
            </a:endParaRPr>
          </a:p>
        </p:txBody>
      </p:sp>
      <p:sp>
        <p:nvSpPr>
          <p:cNvPr id="41989" name="Rectangle 7"/>
          <p:cNvSpPr>
            <a:spLocks noChangeArrowheads="1"/>
          </p:cNvSpPr>
          <p:nvPr/>
        </p:nvSpPr>
        <p:spPr bwMode="auto">
          <a:xfrm>
            <a:off x="-1776413" y="1743075"/>
            <a:ext cx="9147176" cy="369888"/>
          </a:xfrm>
          <a:prstGeom prst="rect">
            <a:avLst/>
          </a:prstGeom>
          <a:noFill/>
          <a:ln w="9525">
            <a:noFill/>
            <a:miter lim="800000"/>
            <a:headEnd/>
            <a:tailEnd/>
          </a:ln>
        </p:spPr>
        <p:txBody>
          <a:bodyPr anchor="ctr">
            <a:spAutoFit/>
          </a:bodyPr>
          <a:lstStyle/>
          <a:p>
            <a:endParaRPr lang="en-US">
              <a:latin typeface="Calibri" pitchFamily="34" charset="0"/>
            </a:endParaRPr>
          </a:p>
        </p:txBody>
      </p:sp>
      <p:sp>
        <p:nvSpPr>
          <p:cNvPr id="41990" name="Rectangle 8"/>
          <p:cNvSpPr>
            <a:spLocks noChangeArrowheads="1"/>
          </p:cNvSpPr>
          <p:nvPr/>
        </p:nvSpPr>
        <p:spPr bwMode="auto">
          <a:xfrm>
            <a:off x="-1776413" y="1925638"/>
            <a:ext cx="9147176" cy="1200150"/>
          </a:xfrm>
          <a:prstGeom prst="rect">
            <a:avLst/>
          </a:prstGeom>
          <a:noFill/>
          <a:ln w="9525">
            <a:noFill/>
            <a:miter lim="800000"/>
            <a:headEnd/>
            <a:tailEnd/>
          </a:ln>
        </p:spPr>
        <p:txBody>
          <a:bodyPr anchor="ctr">
            <a:spAutoFit/>
          </a:bodyPr>
          <a:lstStyle/>
          <a:p>
            <a:r>
              <a:rPr lang="en-US">
                <a:latin typeface="Calibri" pitchFamily="34" charset="0"/>
              </a:rPr>
              <a:t> </a:t>
            </a:r>
          </a:p>
          <a:p>
            <a:pPr eaLnBrk="0" hangingPunct="0"/>
            <a:r>
              <a:rPr lang="en-US">
                <a:latin typeface="Calibri" pitchFamily="34" charset="0"/>
              </a:rPr>
              <a:t> </a:t>
            </a:r>
          </a:p>
          <a:p>
            <a:pPr eaLnBrk="0" hangingPunct="0"/>
            <a:r>
              <a:rPr lang="en-US">
                <a:latin typeface="Calibri" pitchFamily="34" charset="0"/>
              </a:rPr>
              <a:t> </a:t>
            </a:r>
          </a:p>
          <a:p>
            <a:pPr eaLnBrk="0" hangingPunct="0"/>
            <a:endParaRPr lang="en-US">
              <a:latin typeface="Calibri" pitchFamily="34" charset="0"/>
            </a:endParaRPr>
          </a:p>
        </p:txBody>
      </p:sp>
      <p:pic>
        <p:nvPicPr>
          <p:cNvPr id="41991" name="Picture 9" descr="transparent"/>
          <p:cNvPicPr>
            <a:picLocks noChangeAspect="1" noChangeArrowheads="1"/>
          </p:cNvPicPr>
          <p:nvPr/>
        </p:nvPicPr>
        <p:blipFill>
          <a:blip r:embed="rId2"/>
          <a:srcRect/>
          <a:stretch>
            <a:fillRect/>
          </a:stretch>
        </p:blipFill>
        <p:spPr bwMode="auto">
          <a:xfrm>
            <a:off x="-1776413" y="1925638"/>
            <a:ext cx="11113" cy="9525"/>
          </a:xfrm>
          <a:prstGeom prst="rect">
            <a:avLst/>
          </a:prstGeom>
          <a:noFill/>
          <a:ln w="9525">
            <a:noFill/>
            <a:miter lim="800000"/>
            <a:headEnd/>
            <a:tailEnd/>
          </a:ln>
        </p:spPr>
      </p:pic>
      <p:sp>
        <p:nvSpPr>
          <p:cNvPr id="41992" name="Rectangle 10"/>
          <p:cNvSpPr>
            <a:spLocks noChangeArrowheads="1"/>
          </p:cNvSpPr>
          <p:nvPr/>
        </p:nvSpPr>
        <p:spPr bwMode="auto">
          <a:xfrm>
            <a:off x="-1776413" y="3116263"/>
            <a:ext cx="238125" cy="646112"/>
          </a:xfrm>
          <a:prstGeom prst="rect">
            <a:avLst/>
          </a:prstGeom>
          <a:noFill/>
          <a:ln w="9525">
            <a:noFill/>
            <a:miter lim="800000"/>
            <a:headEnd/>
            <a:tailEnd/>
          </a:ln>
        </p:spPr>
        <p:txBody>
          <a:bodyPr wrap="none" anchor="ctr">
            <a:spAutoFit/>
          </a:bodyPr>
          <a:lstStyle/>
          <a:p>
            <a:r>
              <a:rPr lang="en-US">
                <a:latin typeface="Calibri" pitchFamily="34" charset="0"/>
              </a:rPr>
              <a:t> </a:t>
            </a:r>
          </a:p>
          <a:p>
            <a:pPr eaLnBrk="0" hangingPunct="0"/>
            <a:endParaRPr lang="en-US">
              <a:latin typeface="Calibri" pitchFamily="34" charset="0"/>
            </a:endParaRPr>
          </a:p>
        </p:txBody>
      </p:sp>
      <p:sp>
        <p:nvSpPr>
          <p:cNvPr id="41993" name="Rectangle 11"/>
          <p:cNvSpPr>
            <a:spLocks noChangeArrowheads="1"/>
          </p:cNvSpPr>
          <p:nvPr/>
        </p:nvSpPr>
        <p:spPr bwMode="auto">
          <a:xfrm>
            <a:off x="-1776413" y="2795588"/>
            <a:ext cx="238125" cy="646112"/>
          </a:xfrm>
          <a:prstGeom prst="rect">
            <a:avLst/>
          </a:prstGeom>
          <a:noFill/>
          <a:ln w="9525">
            <a:noFill/>
            <a:miter lim="800000"/>
            <a:headEnd/>
            <a:tailEnd/>
          </a:ln>
        </p:spPr>
        <p:txBody>
          <a:bodyPr wrap="none" anchor="ctr">
            <a:spAutoFit/>
          </a:bodyPr>
          <a:lstStyle/>
          <a:p>
            <a:r>
              <a:rPr lang="en-US">
                <a:latin typeface="Calibri" pitchFamily="34" charset="0"/>
              </a:rPr>
              <a:t> </a:t>
            </a:r>
          </a:p>
          <a:p>
            <a:pPr eaLnBrk="0" hangingPunct="0"/>
            <a:endParaRPr lang="en-US">
              <a:latin typeface="Calibri" pitchFamily="34" charset="0"/>
            </a:endParaRPr>
          </a:p>
        </p:txBody>
      </p:sp>
      <p:sp>
        <p:nvSpPr>
          <p:cNvPr id="41994" name="Rectangle 12"/>
          <p:cNvSpPr>
            <a:spLocks noChangeArrowheads="1"/>
          </p:cNvSpPr>
          <p:nvPr/>
        </p:nvSpPr>
        <p:spPr bwMode="auto">
          <a:xfrm>
            <a:off x="-1776413" y="2795588"/>
            <a:ext cx="238125" cy="646112"/>
          </a:xfrm>
          <a:prstGeom prst="rect">
            <a:avLst/>
          </a:prstGeom>
          <a:noFill/>
          <a:ln w="9525">
            <a:noFill/>
            <a:miter lim="800000"/>
            <a:headEnd/>
            <a:tailEnd/>
          </a:ln>
        </p:spPr>
        <p:txBody>
          <a:bodyPr wrap="none" anchor="ctr">
            <a:spAutoFit/>
          </a:bodyPr>
          <a:lstStyle/>
          <a:p>
            <a:r>
              <a:rPr lang="en-US">
                <a:latin typeface="Calibri" pitchFamily="34" charset="0"/>
              </a:rPr>
              <a:t> </a:t>
            </a:r>
          </a:p>
          <a:p>
            <a:pPr eaLnBrk="0" hangingPunct="0"/>
            <a:endParaRPr lang="en-US">
              <a:latin typeface="Calibri" pitchFamily="34" charset="0"/>
            </a:endParaRPr>
          </a:p>
        </p:txBody>
      </p:sp>
      <p:pic>
        <p:nvPicPr>
          <p:cNvPr id="41995" name="Picture 13" descr="DSC_0021"/>
          <p:cNvPicPr>
            <a:picLocks noChangeAspect="1" noChangeArrowheads="1"/>
          </p:cNvPicPr>
          <p:nvPr/>
        </p:nvPicPr>
        <p:blipFill>
          <a:blip r:embed="rId3" cstate="print"/>
          <a:srcRect/>
          <a:stretch>
            <a:fillRect/>
          </a:stretch>
        </p:blipFill>
        <p:spPr bwMode="auto">
          <a:xfrm>
            <a:off x="2133600" y="1152525"/>
            <a:ext cx="1668463" cy="2505075"/>
          </a:xfrm>
          <a:prstGeom prst="rect">
            <a:avLst/>
          </a:prstGeom>
          <a:noFill/>
          <a:ln w="9525">
            <a:noFill/>
            <a:miter lim="800000"/>
            <a:headEnd/>
            <a:tailEnd/>
          </a:ln>
        </p:spPr>
      </p:pic>
      <p:pic>
        <p:nvPicPr>
          <p:cNvPr id="41996" name="Picture 14" descr="DSC_0031"/>
          <p:cNvPicPr>
            <a:picLocks noChangeAspect="1" noChangeArrowheads="1"/>
          </p:cNvPicPr>
          <p:nvPr/>
        </p:nvPicPr>
        <p:blipFill>
          <a:blip r:embed="rId4" cstate="print"/>
          <a:srcRect/>
          <a:stretch>
            <a:fillRect/>
          </a:stretch>
        </p:blipFill>
        <p:spPr bwMode="auto">
          <a:xfrm>
            <a:off x="7239000" y="4171950"/>
            <a:ext cx="1230313" cy="1847850"/>
          </a:xfrm>
          <a:prstGeom prst="rect">
            <a:avLst/>
          </a:prstGeom>
          <a:noFill/>
          <a:ln w="9525">
            <a:noFill/>
            <a:miter lim="800000"/>
            <a:headEnd/>
            <a:tailEnd/>
          </a:ln>
        </p:spPr>
      </p:pic>
      <p:pic>
        <p:nvPicPr>
          <p:cNvPr id="41997" name="Picture 15" descr="DSC_0032"/>
          <p:cNvPicPr>
            <a:picLocks noChangeAspect="1" noChangeArrowheads="1"/>
          </p:cNvPicPr>
          <p:nvPr/>
        </p:nvPicPr>
        <p:blipFill>
          <a:blip r:embed="rId5" cstate="print"/>
          <a:srcRect/>
          <a:stretch>
            <a:fillRect/>
          </a:stretch>
        </p:blipFill>
        <p:spPr bwMode="auto">
          <a:xfrm>
            <a:off x="4868863" y="1143000"/>
            <a:ext cx="1684337" cy="2533650"/>
          </a:xfrm>
          <a:prstGeom prst="rect">
            <a:avLst/>
          </a:prstGeom>
          <a:noFill/>
          <a:ln w="9525">
            <a:noFill/>
            <a:miter lim="800000"/>
            <a:headEnd/>
            <a:tailEnd/>
          </a:ln>
        </p:spPr>
      </p:pic>
      <p:pic>
        <p:nvPicPr>
          <p:cNvPr id="41998" name="Picture 16" descr="jim"/>
          <p:cNvPicPr>
            <a:picLocks noChangeAspect="1" noChangeArrowheads="1"/>
          </p:cNvPicPr>
          <p:nvPr/>
        </p:nvPicPr>
        <p:blipFill>
          <a:blip r:embed="rId6" cstate="print"/>
          <a:srcRect/>
          <a:stretch>
            <a:fillRect/>
          </a:stretch>
        </p:blipFill>
        <p:spPr bwMode="auto">
          <a:xfrm>
            <a:off x="5573713" y="4343400"/>
            <a:ext cx="1208087" cy="1847850"/>
          </a:xfrm>
          <a:prstGeom prst="rect">
            <a:avLst/>
          </a:prstGeom>
          <a:noFill/>
          <a:ln w="9525">
            <a:noFill/>
            <a:miter lim="800000"/>
            <a:headEnd/>
            <a:tailEnd/>
          </a:ln>
        </p:spPr>
      </p:pic>
      <p:pic>
        <p:nvPicPr>
          <p:cNvPr id="41999" name="Picture 17" descr="DSC_0092"/>
          <p:cNvPicPr>
            <a:picLocks noChangeAspect="1" noChangeArrowheads="1"/>
          </p:cNvPicPr>
          <p:nvPr/>
        </p:nvPicPr>
        <p:blipFill>
          <a:blip r:embed="rId7" cstate="print"/>
          <a:srcRect/>
          <a:stretch>
            <a:fillRect/>
          </a:stretch>
        </p:blipFill>
        <p:spPr bwMode="auto">
          <a:xfrm>
            <a:off x="3657600" y="4038600"/>
            <a:ext cx="1227138" cy="1847850"/>
          </a:xfrm>
          <a:prstGeom prst="rect">
            <a:avLst/>
          </a:prstGeom>
          <a:noFill/>
          <a:ln w="9525">
            <a:noFill/>
            <a:miter lim="800000"/>
            <a:headEnd/>
            <a:tailEnd/>
          </a:ln>
        </p:spPr>
      </p:pic>
      <p:pic>
        <p:nvPicPr>
          <p:cNvPr id="42000" name="Picture 18" descr="DSC_0081"/>
          <p:cNvPicPr>
            <a:picLocks noChangeAspect="1" noChangeArrowheads="1"/>
          </p:cNvPicPr>
          <p:nvPr/>
        </p:nvPicPr>
        <p:blipFill>
          <a:blip r:embed="rId8" cstate="print"/>
          <a:srcRect/>
          <a:stretch>
            <a:fillRect/>
          </a:stretch>
        </p:blipFill>
        <p:spPr bwMode="auto">
          <a:xfrm>
            <a:off x="381000" y="4038600"/>
            <a:ext cx="1227138" cy="1847850"/>
          </a:xfrm>
          <a:prstGeom prst="rect">
            <a:avLst/>
          </a:prstGeom>
          <a:noFill/>
          <a:ln w="9525">
            <a:noFill/>
            <a:miter lim="800000"/>
            <a:headEnd/>
            <a:tailEnd/>
          </a:ln>
        </p:spPr>
      </p:pic>
      <p:pic>
        <p:nvPicPr>
          <p:cNvPr id="42001" name="Picture 19" descr="DSC_0078"/>
          <p:cNvPicPr>
            <a:picLocks noChangeAspect="1" noChangeArrowheads="1"/>
          </p:cNvPicPr>
          <p:nvPr/>
        </p:nvPicPr>
        <p:blipFill>
          <a:blip r:embed="rId9" cstate="print"/>
          <a:srcRect/>
          <a:stretch>
            <a:fillRect/>
          </a:stretch>
        </p:blipFill>
        <p:spPr bwMode="auto">
          <a:xfrm>
            <a:off x="2057400" y="4114800"/>
            <a:ext cx="1249363" cy="1876425"/>
          </a:xfrm>
          <a:prstGeom prst="rect">
            <a:avLst/>
          </a:prstGeom>
          <a:noFill/>
          <a:ln w="9525">
            <a:noFill/>
            <a:miter lim="800000"/>
            <a:headEnd/>
            <a:tailEnd/>
          </a:ln>
        </p:spPr>
      </p:pic>
      <p:sp>
        <p:nvSpPr>
          <p:cNvPr id="42002" name="Text Box 20"/>
          <p:cNvSpPr txBox="1">
            <a:spLocks noChangeArrowheads="1"/>
          </p:cNvSpPr>
          <p:nvPr/>
        </p:nvSpPr>
        <p:spPr bwMode="auto">
          <a:xfrm>
            <a:off x="228600" y="76200"/>
            <a:ext cx="8610600" cy="1077913"/>
          </a:xfrm>
          <a:prstGeom prst="rect">
            <a:avLst/>
          </a:prstGeom>
          <a:noFill/>
          <a:ln w="9525">
            <a:noFill/>
            <a:miter lim="800000"/>
            <a:headEnd/>
            <a:tailEnd/>
          </a:ln>
        </p:spPr>
        <p:txBody>
          <a:bodyPr>
            <a:spAutoFit/>
          </a:bodyPr>
          <a:lstStyle/>
          <a:p>
            <a:pPr algn="ctr">
              <a:spcBef>
                <a:spcPct val="50000"/>
              </a:spcBef>
            </a:pPr>
            <a:r>
              <a:rPr lang="en-US" sz="3200">
                <a:latin typeface="Calibri" pitchFamily="34" charset="0"/>
              </a:rPr>
              <a:t>DWW: 2006 Street/Field Medicine Training Course </a:t>
            </a:r>
            <a:r>
              <a:rPr lang="en-US" sz="3200">
                <a:solidFill>
                  <a:srgbClr val="006600"/>
                </a:solidFill>
                <a:latin typeface="Calibri" pitchFamily="34" charset="0"/>
              </a:rPr>
              <a:t>El Capitan Canyon Resort, Santa Barbara</a:t>
            </a:r>
          </a:p>
        </p:txBody>
      </p:sp>
      <p:sp>
        <p:nvSpPr>
          <p:cNvPr id="42003" name="Text Box 21"/>
          <p:cNvSpPr txBox="1">
            <a:spLocks noChangeArrowheads="1"/>
          </p:cNvSpPr>
          <p:nvPr/>
        </p:nvSpPr>
        <p:spPr bwMode="auto">
          <a:xfrm>
            <a:off x="1890713" y="3541713"/>
            <a:ext cx="1919287" cy="369887"/>
          </a:xfrm>
          <a:prstGeom prst="rect">
            <a:avLst/>
          </a:prstGeom>
          <a:noFill/>
          <a:ln w="9525">
            <a:noFill/>
            <a:miter lim="800000"/>
            <a:headEnd/>
            <a:tailEnd/>
          </a:ln>
        </p:spPr>
        <p:txBody>
          <a:bodyPr>
            <a:spAutoFit/>
          </a:bodyPr>
          <a:lstStyle/>
          <a:p>
            <a:endParaRPr lang="en-US">
              <a:latin typeface="Calibri" pitchFamily="34" charset="0"/>
            </a:endParaRPr>
          </a:p>
        </p:txBody>
      </p:sp>
      <p:sp>
        <p:nvSpPr>
          <p:cNvPr id="42004" name="Text Box 22"/>
          <p:cNvSpPr txBox="1">
            <a:spLocks noChangeArrowheads="1"/>
          </p:cNvSpPr>
          <p:nvPr/>
        </p:nvSpPr>
        <p:spPr bwMode="auto">
          <a:xfrm>
            <a:off x="1981200" y="3671888"/>
            <a:ext cx="2362200" cy="369887"/>
          </a:xfrm>
          <a:prstGeom prst="rect">
            <a:avLst/>
          </a:prstGeom>
          <a:noFill/>
          <a:ln w="9525">
            <a:noFill/>
            <a:miter lim="800000"/>
            <a:headEnd/>
            <a:tailEnd/>
          </a:ln>
        </p:spPr>
        <p:txBody>
          <a:bodyPr>
            <a:spAutoFit/>
          </a:bodyPr>
          <a:lstStyle/>
          <a:p>
            <a:pPr>
              <a:spcBef>
                <a:spcPct val="50000"/>
              </a:spcBef>
            </a:pPr>
            <a:r>
              <a:rPr lang="en-US">
                <a:latin typeface="Calibri" pitchFamily="34" charset="0"/>
              </a:rPr>
              <a:t>Mark Stinson MD</a:t>
            </a:r>
          </a:p>
        </p:txBody>
      </p:sp>
      <p:sp>
        <p:nvSpPr>
          <p:cNvPr id="42005" name="Text Box 23"/>
          <p:cNvSpPr txBox="1">
            <a:spLocks noChangeArrowheads="1"/>
          </p:cNvSpPr>
          <p:nvPr/>
        </p:nvSpPr>
        <p:spPr bwMode="auto">
          <a:xfrm>
            <a:off x="4648200" y="3671888"/>
            <a:ext cx="2667000" cy="369887"/>
          </a:xfrm>
          <a:prstGeom prst="rect">
            <a:avLst/>
          </a:prstGeom>
          <a:noFill/>
          <a:ln w="9525">
            <a:noFill/>
            <a:miter lim="800000"/>
            <a:headEnd/>
            <a:tailEnd/>
          </a:ln>
        </p:spPr>
        <p:txBody>
          <a:bodyPr>
            <a:spAutoFit/>
          </a:bodyPr>
          <a:lstStyle/>
          <a:p>
            <a:pPr>
              <a:spcBef>
                <a:spcPct val="50000"/>
              </a:spcBef>
            </a:pPr>
            <a:r>
              <a:rPr lang="en-US">
                <a:latin typeface="Calibri" pitchFamily="34" charset="0"/>
              </a:rPr>
              <a:t>Mimi Doohan MD, PhD</a:t>
            </a:r>
          </a:p>
        </p:txBody>
      </p:sp>
      <p:sp>
        <p:nvSpPr>
          <p:cNvPr id="42006" name="Text Box 24"/>
          <p:cNvSpPr txBox="1">
            <a:spLocks noChangeArrowheads="1"/>
          </p:cNvSpPr>
          <p:nvPr/>
        </p:nvSpPr>
        <p:spPr bwMode="auto">
          <a:xfrm>
            <a:off x="0" y="6019800"/>
            <a:ext cx="2438400" cy="369888"/>
          </a:xfrm>
          <a:prstGeom prst="rect">
            <a:avLst/>
          </a:prstGeom>
          <a:noFill/>
          <a:ln w="9525">
            <a:noFill/>
            <a:miter lim="800000"/>
            <a:headEnd/>
            <a:tailEnd/>
          </a:ln>
        </p:spPr>
        <p:txBody>
          <a:bodyPr>
            <a:spAutoFit/>
          </a:bodyPr>
          <a:lstStyle/>
          <a:p>
            <a:pPr>
              <a:spcBef>
                <a:spcPct val="50000"/>
              </a:spcBef>
            </a:pPr>
            <a:r>
              <a:rPr lang="en-US">
                <a:latin typeface="Calibri" pitchFamily="34" charset="0"/>
              </a:rPr>
              <a:t>Scotty McKenney EMT</a:t>
            </a:r>
          </a:p>
        </p:txBody>
      </p:sp>
      <p:sp>
        <p:nvSpPr>
          <p:cNvPr id="42007" name="Text Box 25"/>
          <p:cNvSpPr txBox="1">
            <a:spLocks noChangeArrowheads="1"/>
          </p:cNvSpPr>
          <p:nvPr/>
        </p:nvSpPr>
        <p:spPr bwMode="auto">
          <a:xfrm>
            <a:off x="7162800" y="6096000"/>
            <a:ext cx="1752600" cy="369888"/>
          </a:xfrm>
          <a:prstGeom prst="rect">
            <a:avLst/>
          </a:prstGeom>
          <a:noFill/>
          <a:ln w="9525">
            <a:noFill/>
            <a:miter lim="800000"/>
            <a:headEnd/>
            <a:tailEnd/>
          </a:ln>
        </p:spPr>
        <p:txBody>
          <a:bodyPr>
            <a:spAutoFit/>
          </a:bodyPr>
          <a:lstStyle/>
          <a:p>
            <a:pPr>
              <a:spcBef>
                <a:spcPct val="50000"/>
              </a:spcBef>
            </a:pPr>
            <a:r>
              <a:rPr lang="en-US">
                <a:latin typeface="Calibri" pitchFamily="34" charset="0"/>
              </a:rPr>
              <a:t>Jack Ellis MD</a:t>
            </a:r>
          </a:p>
        </p:txBody>
      </p:sp>
      <p:sp>
        <p:nvSpPr>
          <p:cNvPr id="42008" name="Text Box 26"/>
          <p:cNvSpPr txBox="1">
            <a:spLocks noChangeArrowheads="1"/>
          </p:cNvSpPr>
          <p:nvPr/>
        </p:nvSpPr>
        <p:spPr bwMode="auto">
          <a:xfrm>
            <a:off x="1752600" y="6400800"/>
            <a:ext cx="2057400" cy="369888"/>
          </a:xfrm>
          <a:prstGeom prst="rect">
            <a:avLst/>
          </a:prstGeom>
          <a:noFill/>
          <a:ln w="9525">
            <a:noFill/>
            <a:miter lim="800000"/>
            <a:headEnd/>
            <a:tailEnd/>
          </a:ln>
        </p:spPr>
        <p:txBody>
          <a:bodyPr>
            <a:spAutoFit/>
          </a:bodyPr>
          <a:lstStyle/>
          <a:p>
            <a:pPr>
              <a:spcBef>
                <a:spcPct val="50000"/>
              </a:spcBef>
            </a:pPr>
            <a:r>
              <a:rPr lang="en-US">
                <a:latin typeface="Calibri" pitchFamily="34" charset="0"/>
              </a:rPr>
              <a:t>Kelly McQueen MD</a:t>
            </a:r>
          </a:p>
        </p:txBody>
      </p:sp>
      <p:sp>
        <p:nvSpPr>
          <p:cNvPr id="42009" name="Text Box 27"/>
          <p:cNvSpPr txBox="1">
            <a:spLocks noChangeArrowheads="1"/>
          </p:cNvSpPr>
          <p:nvPr/>
        </p:nvSpPr>
        <p:spPr bwMode="auto">
          <a:xfrm>
            <a:off x="3352800" y="5867400"/>
            <a:ext cx="2057400" cy="369888"/>
          </a:xfrm>
          <a:prstGeom prst="rect">
            <a:avLst/>
          </a:prstGeom>
          <a:noFill/>
          <a:ln w="9525">
            <a:noFill/>
            <a:miter lim="800000"/>
            <a:headEnd/>
            <a:tailEnd/>
          </a:ln>
        </p:spPr>
        <p:txBody>
          <a:bodyPr>
            <a:spAutoFit/>
          </a:bodyPr>
          <a:lstStyle/>
          <a:p>
            <a:pPr>
              <a:spcBef>
                <a:spcPct val="50000"/>
              </a:spcBef>
            </a:pPr>
            <a:r>
              <a:rPr lang="en-US">
                <a:latin typeface="Calibri" pitchFamily="34" charset="0"/>
              </a:rPr>
              <a:t>Caroline Upton EMT</a:t>
            </a:r>
          </a:p>
        </p:txBody>
      </p:sp>
      <p:sp>
        <p:nvSpPr>
          <p:cNvPr id="42010" name="Text Box 28"/>
          <p:cNvSpPr txBox="1">
            <a:spLocks noChangeArrowheads="1"/>
          </p:cNvSpPr>
          <p:nvPr/>
        </p:nvSpPr>
        <p:spPr bwMode="auto">
          <a:xfrm>
            <a:off x="5334000" y="6400800"/>
            <a:ext cx="1676400" cy="369888"/>
          </a:xfrm>
          <a:prstGeom prst="rect">
            <a:avLst/>
          </a:prstGeom>
          <a:noFill/>
          <a:ln w="9525">
            <a:noFill/>
            <a:miter lim="800000"/>
            <a:headEnd/>
            <a:tailEnd/>
          </a:ln>
        </p:spPr>
        <p:txBody>
          <a:bodyPr>
            <a:spAutoFit/>
          </a:bodyPr>
          <a:lstStyle/>
          <a:p>
            <a:pPr>
              <a:spcBef>
                <a:spcPct val="50000"/>
              </a:spcBef>
            </a:pPr>
            <a:r>
              <a:rPr lang="en-US">
                <a:latin typeface="Calibri" pitchFamily="34" charset="0"/>
              </a:rPr>
              <a:t>Jim Withers MD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
            <a:ext cx="7086600" cy="1524000"/>
          </a:xfrm>
        </p:spPr>
        <p:txBody>
          <a:bodyPr rtlCol="0">
            <a:normAutofit fontScale="90000"/>
          </a:bodyPr>
          <a:lstStyle/>
          <a:p>
            <a:pPr eaLnBrk="1" fontAlgn="auto" hangingPunct="1">
              <a:spcAft>
                <a:spcPts val="0"/>
              </a:spcAft>
              <a:defRPr/>
            </a:pPr>
            <a:r>
              <a:rPr lang="en-US" dirty="0" smtClean="0"/>
              <a:t/>
            </a:r>
            <a:br>
              <a:rPr lang="en-US" dirty="0" smtClean="0"/>
            </a:br>
            <a:r>
              <a:rPr lang="en-US" dirty="0" smtClean="0"/>
              <a:t/>
            </a:r>
            <a:br>
              <a:rPr lang="en-US" dirty="0" smtClean="0"/>
            </a:br>
            <a:r>
              <a:rPr lang="en-US" dirty="0" smtClean="0">
                <a:solidFill>
                  <a:srgbClr val="FF0000"/>
                </a:solidFill>
              </a:rPr>
              <a:t>Perfect Preparation Provided</a:t>
            </a:r>
            <a:br>
              <a:rPr lang="en-US" dirty="0" smtClean="0">
                <a:solidFill>
                  <a:srgbClr val="FF0000"/>
                </a:solidFill>
              </a:rPr>
            </a:br>
            <a:r>
              <a:rPr lang="en-US" dirty="0" smtClean="0">
                <a:solidFill>
                  <a:srgbClr val="FF0000"/>
                </a:solidFill>
              </a:rPr>
              <a:t> in Oz/CCRMC</a:t>
            </a:r>
            <a:r>
              <a:rPr lang="en-US" dirty="0" smtClean="0"/>
              <a:t/>
            </a:r>
            <a:br>
              <a:rPr lang="en-US" dirty="0" smtClean="0"/>
            </a:br>
            <a:endParaRPr lang="en-US" dirty="0" smtClean="0"/>
          </a:p>
        </p:txBody>
      </p:sp>
      <p:sp>
        <p:nvSpPr>
          <p:cNvPr id="6147" name="Content Placeholder 2"/>
          <p:cNvSpPr>
            <a:spLocks noGrp="1"/>
          </p:cNvSpPr>
          <p:nvPr>
            <p:ph idx="1"/>
          </p:nvPr>
        </p:nvSpPr>
        <p:spPr>
          <a:xfrm>
            <a:off x="457200" y="1874838"/>
            <a:ext cx="8229600" cy="4525962"/>
          </a:xfrm>
        </p:spPr>
        <p:txBody>
          <a:bodyPr/>
          <a:lstStyle/>
          <a:p>
            <a:pPr eaLnBrk="1" hangingPunct="1"/>
            <a:endParaRPr lang="en-US" smtClean="0"/>
          </a:p>
          <a:p>
            <a:pPr eaLnBrk="1" hangingPunct="1"/>
            <a:r>
              <a:rPr lang="en-US" smtClean="0"/>
              <a:t>Excellent training</a:t>
            </a:r>
          </a:p>
          <a:p>
            <a:pPr eaLnBrk="1" hangingPunct="1"/>
            <a:r>
              <a:rPr lang="en-US" smtClean="0"/>
              <a:t>Work ethic</a:t>
            </a:r>
          </a:p>
          <a:p>
            <a:pPr eaLnBrk="1" hangingPunct="1"/>
            <a:r>
              <a:rPr lang="en-US" smtClean="0"/>
              <a:t>Collegiality</a:t>
            </a:r>
          </a:p>
          <a:p>
            <a:pPr eaLnBrk="1" hangingPunct="1"/>
            <a:r>
              <a:rPr lang="en-US" smtClean="0"/>
              <a:t>Full spectrum Care</a:t>
            </a:r>
          </a:p>
          <a:p>
            <a:pPr eaLnBrk="1" hangingPunct="1"/>
            <a:r>
              <a:rPr lang="en-US" smtClean="0"/>
              <a:t>Humanism</a:t>
            </a:r>
          </a:p>
          <a:p>
            <a:pPr eaLnBrk="1" hangingPunct="1"/>
            <a:r>
              <a:rPr lang="en-US" smtClean="0"/>
              <a:t>Commitment to continuity</a:t>
            </a:r>
          </a:p>
          <a:p>
            <a:pPr eaLnBrk="1" hangingPunct="1"/>
            <a:r>
              <a:rPr lang="en-US" smtClean="0"/>
              <a:t>Dedication to Underserved Populations</a:t>
            </a:r>
          </a:p>
        </p:txBody>
      </p:sp>
      <p:pic>
        <p:nvPicPr>
          <p:cNvPr id="6148" name="Picture 5" descr="http://www.beyondtherainbow2oz.com/slippersoz-c.jpg"/>
          <p:cNvPicPr>
            <a:picLocks noChangeAspect="1" noChangeArrowheads="1"/>
          </p:cNvPicPr>
          <p:nvPr/>
        </p:nvPicPr>
        <p:blipFill>
          <a:blip r:embed="rId2" cstate="print"/>
          <a:srcRect/>
          <a:stretch>
            <a:fillRect/>
          </a:stretch>
        </p:blipFill>
        <p:spPr bwMode="auto">
          <a:xfrm>
            <a:off x="4572000" y="2209800"/>
            <a:ext cx="402907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DSC_0090"/>
          <p:cNvPicPr>
            <a:picLocks noChangeAspect="1" noChangeArrowheads="1"/>
          </p:cNvPicPr>
          <p:nvPr/>
        </p:nvPicPr>
        <p:blipFill>
          <a:blip r:embed="rId2" cstate="print"/>
          <a:srcRect/>
          <a:stretch>
            <a:fillRect/>
          </a:stretch>
        </p:blipFill>
        <p:spPr bwMode="auto">
          <a:xfrm>
            <a:off x="685800" y="1790700"/>
            <a:ext cx="7620000" cy="5067300"/>
          </a:xfrm>
          <a:prstGeom prst="rect">
            <a:avLst/>
          </a:prstGeom>
          <a:noFill/>
          <a:ln w="9525">
            <a:noFill/>
            <a:miter lim="800000"/>
            <a:headEnd/>
            <a:tailEnd/>
          </a:ln>
        </p:spPr>
      </p:pic>
      <p:sp>
        <p:nvSpPr>
          <p:cNvPr id="43011" name="Text Box 5"/>
          <p:cNvSpPr txBox="1">
            <a:spLocks noChangeArrowheads="1"/>
          </p:cNvSpPr>
          <p:nvPr/>
        </p:nvSpPr>
        <p:spPr bwMode="auto">
          <a:xfrm>
            <a:off x="914400" y="533400"/>
            <a:ext cx="7162800" cy="369888"/>
          </a:xfrm>
          <a:prstGeom prst="rect">
            <a:avLst/>
          </a:prstGeom>
          <a:noFill/>
          <a:ln w="9525">
            <a:noFill/>
            <a:miter lim="800000"/>
            <a:headEnd/>
            <a:tailEnd/>
          </a:ln>
        </p:spPr>
        <p:txBody>
          <a:bodyPr>
            <a:spAutoFit/>
          </a:bodyPr>
          <a:lstStyle/>
          <a:p>
            <a:pPr>
              <a:spcBef>
                <a:spcPct val="50000"/>
              </a:spcBef>
            </a:pPr>
            <a:endParaRPr lang="en-US">
              <a:latin typeface="Calibri" pitchFamily="34" charset="0"/>
            </a:endParaRPr>
          </a:p>
        </p:txBody>
      </p:sp>
      <p:sp>
        <p:nvSpPr>
          <p:cNvPr id="43012" name="Text Box 6"/>
          <p:cNvSpPr txBox="1">
            <a:spLocks noChangeArrowheads="1"/>
          </p:cNvSpPr>
          <p:nvPr/>
        </p:nvSpPr>
        <p:spPr bwMode="auto">
          <a:xfrm>
            <a:off x="685800" y="300038"/>
            <a:ext cx="8382000" cy="2062162"/>
          </a:xfrm>
          <a:prstGeom prst="rect">
            <a:avLst/>
          </a:prstGeom>
          <a:noFill/>
          <a:ln w="9525">
            <a:noFill/>
            <a:miter lim="800000"/>
            <a:headEnd/>
            <a:tailEnd/>
          </a:ln>
        </p:spPr>
        <p:txBody>
          <a:bodyPr>
            <a:spAutoFit/>
          </a:bodyPr>
          <a:lstStyle/>
          <a:p>
            <a:pPr>
              <a:spcBef>
                <a:spcPct val="50000"/>
              </a:spcBef>
            </a:pPr>
            <a:r>
              <a:rPr lang="en-US" sz="3200">
                <a:solidFill>
                  <a:schemeClr val="accent2"/>
                </a:solidFill>
                <a:latin typeface="Calibri" pitchFamily="34" charset="0"/>
              </a:rPr>
              <a:t>Training in Austere Medicine: patient transport</a:t>
            </a:r>
          </a:p>
          <a:p>
            <a:pPr>
              <a:spcBef>
                <a:spcPct val="50000"/>
              </a:spcBef>
            </a:pPr>
            <a:r>
              <a:rPr lang="en-US" sz="3200">
                <a:solidFill>
                  <a:schemeClr val="accent2"/>
                </a:solidFill>
                <a:latin typeface="Calibri" pitchFamily="34" charset="0"/>
              </a:rPr>
              <a:t>1</a:t>
            </a:r>
            <a:r>
              <a:rPr lang="en-US" sz="3200" baseline="30000">
                <a:solidFill>
                  <a:schemeClr val="accent2"/>
                </a:solidFill>
                <a:latin typeface="Calibri" pitchFamily="34" charset="0"/>
              </a:rPr>
              <a:t>st</a:t>
            </a:r>
            <a:r>
              <a:rPr lang="en-US" sz="3200">
                <a:solidFill>
                  <a:schemeClr val="accent2"/>
                </a:solidFill>
                <a:latin typeface="Calibri" pitchFamily="34" charset="0"/>
              </a:rPr>
              <a:t> Austere Medicine Course-2006</a:t>
            </a:r>
          </a:p>
          <a:p>
            <a:pPr>
              <a:spcBef>
                <a:spcPct val="50000"/>
              </a:spcBef>
            </a:pPr>
            <a:endParaRPr lang="en-US" sz="3200">
              <a:solidFill>
                <a:schemeClr val="accent2"/>
              </a:solidFill>
              <a:latin typeface="Calibri"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solidFill>
                  <a:srgbClr val="FF0000"/>
                </a:solidFill>
              </a:rPr>
              <a:t>Mark Stinson Memorial Austere Medicine-MRC Leaders course</a:t>
            </a:r>
          </a:p>
        </p:txBody>
      </p:sp>
      <p:sp>
        <p:nvSpPr>
          <p:cNvPr id="3" name="Content Placeholder 2"/>
          <p:cNvSpPr>
            <a:spLocks noGrp="1"/>
          </p:cNvSpPr>
          <p:nvPr>
            <p:ph idx="1"/>
          </p:nvPr>
        </p:nvSpPr>
        <p:spPr>
          <a:xfrm>
            <a:off x="457200" y="1524000"/>
            <a:ext cx="8229600" cy="4953000"/>
          </a:xfrm>
        </p:spPr>
        <p:txBody>
          <a:bodyPr rtlCol="0">
            <a:normAutofit fontScale="85000" lnSpcReduction="20000"/>
          </a:bodyPr>
          <a:lstStyle/>
          <a:p>
            <a:pPr eaLnBrk="1" fontAlgn="auto" hangingPunct="1">
              <a:spcAft>
                <a:spcPts val="0"/>
              </a:spcAft>
              <a:buFont typeface="Arial" pitchFamily="34" charset="0"/>
              <a:buChar char="•"/>
              <a:defRPr/>
            </a:pPr>
            <a:r>
              <a:rPr lang="en-US" dirty="0" smtClean="0">
                <a:solidFill>
                  <a:schemeClr val="tx2"/>
                </a:solidFill>
              </a:rPr>
              <a:t>Goal of course is to support and build the Santa Barbara MRC and also to promote the development of a Contra Costa County MRC</a:t>
            </a:r>
          </a:p>
          <a:p>
            <a:pPr lvl="1" eaLnBrk="1" fontAlgn="auto" hangingPunct="1">
              <a:spcAft>
                <a:spcPts val="0"/>
              </a:spcAft>
              <a:buFont typeface="Arial" pitchFamily="34" charset="0"/>
              <a:buChar char="–"/>
              <a:defRPr/>
            </a:pPr>
            <a:r>
              <a:rPr lang="en-US" dirty="0" smtClean="0"/>
              <a:t>Talk to </a:t>
            </a:r>
            <a:r>
              <a:rPr lang="en-US" dirty="0" smtClean="0">
                <a:solidFill>
                  <a:srgbClr val="FF0000"/>
                </a:solidFill>
              </a:rPr>
              <a:t>Neil </a:t>
            </a:r>
            <a:r>
              <a:rPr lang="en-US" dirty="0" err="1" smtClean="0">
                <a:solidFill>
                  <a:srgbClr val="FF0000"/>
                </a:solidFill>
              </a:rPr>
              <a:t>Jayasekera</a:t>
            </a:r>
            <a:r>
              <a:rPr lang="en-US" dirty="0" smtClean="0">
                <a:solidFill>
                  <a:srgbClr val="FF0000"/>
                </a:solidFill>
              </a:rPr>
              <a:t> MD</a:t>
            </a:r>
            <a:r>
              <a:rPr lang="en-US" dirty="0" smtClean="0"/>
              <a:t>, CCC MRC medical director,  and </a:t>
            </a:r>
            <a:r>
              <a:rPr lang="en-US" dirty="0" smtClean="0">
                <a:solidFill>
                  <a:srgbClr val="FF0000"/>
                </a:solidFill>
              </a:rPr>
              <a:t>Joe Barger MD</a:t>
            </a:r>
            <a:r>
              <a:rPr lang="en-US" dirty="0" smtClean="0"/>
              <a:t>, CCC EMS director to find out how to join CCC MRC!!!</a:t>
            </a:r>
          </a:p>
          <a:p>
            <a:pPr eaLnBrk="1" fontAlgn="auto" hangingPunct="1">
              <a:spcAft>
                <a:spcPts val="0"/>
              </a:spcAft>
              <a:buFont typeface="Arial" pitchFamily="34" charset="0"/>
              <a:buChar char="•"/>
              <a:defRPr/>
            </a:pPr>
            <a:r>
              <a:rPr lang="en-US" dirty="0" smtClean="0"/>
              <a:t>For November 2008 course photos see website</a:t>
            </a:r>
          </a:p>
          <a:p>
            <a:pPr eaLnBrk="1" fontAlgn="auto" hangingPunct="1">
              <a:spcAft>
                <a:spcPts val="0"/>
              </a:spcAft>
              <a:buFont typeface="Arial" charset="0"/>
              <a:buNone/>
              <a:defRPr/>
            </a:pPr>
            <a:r>
              <a:rPr lang="en-US" dirty="0" smtClean="0"/>
              <a:t>			www.sbcphd.org/ems/mrc</a:t>
            </a:r>
          </a:p>
          <a:p>
            <a:pPr eaLnBrk="1" fontAlgn="auto" hangingPunct="1">
              <a:spcAft>
                <a:spcPts val="0"/>
              </a:spcAft>
              <a:buFont typeface="Arial" pitchFamily="34" charset="0"/>
              <a:buChar char="•"/>
              <a:defRPr/>
            </a:pPr>
            <a:r>
              <a:rPr lang="en-US" dirty="0" smtClean="0"/>
              <a:t>Next course </a:t>
            </a:r>
            <a:r>
              <a:rPr lang="en-US" dirty="0" smtClean="0">
                <a:solidFill>
                  <a:srgbClr val="FF0000"/>
                </a:solidFill>
              </a:rPr>
              <a:t>February 25-29, 2010</a:t>
            </a:r>
            <a:r>
              <a:rPr lang="en-US" dirty="0" smtClean="0"/>
              <a:t>, El Capitan Canyon Resort</a:t>
            </a:r>
          </a:p>
          <a:p>
            <a:pPr lvl="1" eaLnBrk="1" fontAlgn="auto" hangingPunct="1">
              <a:spcAft>
                <a:spcPts val="0"/>
              </a:spcAft>
              <a:buFont typeface="Arial" pitchFamily="34" charset="0"/>
              <a:buChar char="–"/>
              <a:defRPr/>
            </a:pPr>
            <a:r>
              <a:rPr lang="en-US" dirty="0" smtClean="0"/>
              <a:t>CCC MRC leaders invited to attend! (to be coordinated with Neil and Joe)</a:t>
            </a:r>
          </a:p>
          <a:p>
            <a:pPr lvl="1" eaLnBrk="1" fontAlgn="auto" hangingPunct="1">
              <a:spcAft>
                <a:spcPts val="0"/>
              </a:spcAft>
              <a:buFont typeface="Arial" pitchFamily="34" charset="0"/>
              <a:buChar char="–"/>
              <a:defRPr/>
            </a:pPr>
            <a:r>
              <a:rPr lang="en-US" dirty="0" smtClean="0"/>
              <a:t>Course will take place annually in February</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media.independent.com/img/photos/2008/11/18/DSC_5961.jpg"/>
          <p:cNvPicPr>
            <a:picLocks noChangeAspect="1" noChangeArrowheads="1"/>
          </p:cNvPicPr>
          <p:nvPr/>
        </p:nvPicPr>
        <p:blipFill>
          <a:blip r:embed="rId2" cstate="print"/>
          <a:srcRect/>
          <a:stretch>
            <a:fillRect/>
          </a:stretch>
        </p:blipFill>
        <p:spPr bwMode="auto">
          <a:xfrm>
            <a:off x="1143000" y="1752600"/>
            <a:ext cx="7397750" cy="4927600"/>
          </a:xfrm>
          <a:prstGeom prst="rect">
            <a:avLst/>
          </a:prstGeom>
          <a:noFill/>
          <a:ln w="9525">
            <a:noFill/>
            <a:miter lim="800000"/>
            <a:headEnd/>
            <a:tailEnd/>
          </a:ln>
        </p:spPr>
      </p:pic>
      <p:sp>
        <p:nvSpPr>
          <p:cNvPr id="45059" name="TextBox 2"/>
          <p:cNvSpPr txBox="1">
            <a:spLocks noChangeArrowheads="1"/>
          </p:cNvSpPr>
          <p:nvPr/>
        </p:nvSpPr>
        <p:spPr bwMode="auto">
          <a:xfrm>
            <a:off x="228600" y="533400"/>
            <a:ext cx="8305800" cy="830263"/>
          </a:xfrm>
          <a:prstGeom prst="rect">
            <a:avLst/>
          </a:prstGeom>
          <a:noFill/>
          <a:ln w="9525">
            <a:noFill/>
            <a:miter lim="800000"/>
            <a:headEnd/>
            <a:tailEnd/>
          </a:ln>
        </p:spPr>
        <p:txBody>
          <a:bodyPr>
            <a:spAutoFit/>
          </a:bodyPr>
          <a:lstStyle/>
          <a:p>
            <a:pPr algn="ctr"/>
            <a:r>
              <a:rPr lang="en-US" sz="2400">
                <a:latin typeface="Calibri" pitchFamily="34" charset="0"/>
              </a:rPr>
              <a:t>Mark Stinson Memorial Austere Medicine-MRC Leaders Course</a:t>
            </a:r>
          </a:p>
          <a:p>
            <a:pPr algn="ctr"/>
            <a:r>
              <a:rPr lang="en-US" sz="2400">
                <a:latin typeface="Calibri" pitchFamily="34" charset="0"/>
              </a:rPr>
              <a:t>November 13-16, El Capitan Canyon Resort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DSC_5666"/>
          <p:cNvPicPr>
            <a:picLocks noChangeAspect="1" noChangeArrowheads="1"/>
          </p:cNvPicPr>
          <p:nvPr/>
        </p:nvPicPr>
        <p:blipFill>
          <a:blip r:embed="rId2" cstate="print"/>
          <a:srcRect/>
          <a:stretch>
            <a:fillRect/>
          </a:stretch>
        </p:blipFill>
        <p:spPr bwMode="auto">
          <a:xfrm>
            <a:off x="1028700" y="1295400"/>
            <a:ext cx="6667500" cy="44196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DSC_6194"/>
          <p:cNvPicPr>
            <a:picLocks noChangeAspect="1" noChangeArrowheads="1"/>
          </p:cNvPicPr>
          <p:nvPr/>
        </p:nvPicPr>
        <p:blipFill>
          <a:blip r:embed="rId2" cstate="print"/>
          <a:srcRect/>
          <a:stretch>
            <a:fillRect/>
          </a:stretch>
        </p:blipFill>
        <p:spPr bwMode="auto">
          <a:xfrm>
            <a:off x="1181100" y="1590675"/>
            <a:ext cx="6667500" cy="442912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DSC_6651"/>
          <p:cNvPicPr>
            <a:picLocks noChangeAspect="1" noChangeArrowheads="1"/>
          </p:cNvPicPr>
          <p:nvPr/>
        </p:nvPicPr>
        <p:blipFill>
          <a:blip r:embed="rId2" cstate="print"/>
          <a:srcRect/>
          <a:stretch>
            <a:fillRect/>
          </a:stretch>
        </p:blipFill>
        <p:spPr bwMode="auto">
          <a:xfrm>
            <a:off x="1638300" y="1133475"/>
            <a:ext cx="6667500" cy="442912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DSC_6475"/>
          <p:cNvPicPr>
            <a:picLocks noChangeAspect="1" noChangeArrowheads="1"/>
          </p:cNvPicPr>
          <p:nvPr/>
        </p:nvPicPr>
        <p:blipFill>
          <a:blip r:embed="rId2" cstate="print"/>
          <a:srcRect/>
          <a:stretch>
            <a:fillRect/>
          </a:stretch>
        </p:blipFill>
        <p:spPr bwMode="auto">
          <a:xfrm>
            <a:off x="1562100" y="1209675"/>
            <a:ext cx="6667500" cy="442912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F:\207.JPG"/>
          <p:cNvPicPr>
            <a:picLocks noChangeAspect="1" noChangeArrowheads="1"/>
          </p:cNvPicPr>
          <p:nvPr/>
        </p:nvPicPr>
        <p:blipFill>
          <a:blip r:embed="rId2" cstate="print"/>
          <a:srcRect/>
          <a:stretch>
            <a:fillRect/>
          </a:stretch>
        </p:blipFill>
        <p:spPr bwMode="auto">
          <a:xfrm>
            <a:off x="304800" y="762000"/>
            <a:ext cx="8534400" cy="51816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dirty="0" smtClean="0">
                <a:solidFill>
                  <a:srgbClr val="FF0000"/>
                </a:solidFill>
              </a:rPr>
              <a:t>Annual Santa Barbara Disaster</a:t>
            </a:r>
            <a:br>
              <a:rPr lang="en-US" dirty="0" smtClean="0">
                <a:solidFill>
                  <a:srgbClr val="FF0000"/>
                </a:solidFill>
              </a:rPr>
            </a:br>
            <a:r>
              <a:rPr lang="en-US" dirty="0" smtClean="0">
                <a:solidFill>
                  <a:srgbClr val="FF0000"/>
                </a:solidFill>
              </a:rPr>
              <a:t>Isla Vista Halloween</a:t>
            </a:r>
            <a:endParaRPr lang="en-US" dirty="0">
              <a:solidFill>
                <a:srgbClr val="FF0000"/>
              </a:solidFill>
            </a:endParaRPr>
          </a:p>
        </p:txBody>
      </p:sp>
      <p:sp>
        <p:nvSpPr>
          <p:cNvPr id="10243" name="Rectangle 3"/>
          <p:cNvSpPr>
            <a:spLocks noGrp="1" noChangeArrowheads="1"/>
          </p:cNvSpPr>
          <p:nvPr>
            <p:ph type="body" idx="1"/>
          </p:nvPr>
        </p:nvSpPr>
        <p:spPr/>
        <p:txBody>
          <a:bodyPr rtlCol="0">
            <a:normAutofit fontScale="92500" lnSpcReduction="10000"/>
          </a:bodyPr>
          <a:lstStyle/>
          <a:p>
            <a:pPr eaLnBrk="1" fontAlgn="auto" hangingPunct="1">
              <a:spcAft>
                <a:spcPts val="0"/>
              </a:spcAft>
              <a:buFont typeface="Arial" pitchFamily="34" charset="0"/>
              <a:buNone/>
              <a:defRPr/>
            </a:pPr>
            <a:endParaRPr lang="en-US" dirty="0"/>
          </a:p>
          <a:p>
            <a:pPr eaLnBrk="1" fontAlgn="auto" hangingPunct="1">
              <a:spcAft>
                <a:spcPts val="0"/>
              </a:spcAft>
              <a:buFont typeface="Arial" pitchFamily="34" charset="0"/>
              <a:buChar char="•"/>
              <a:defRPr/>
            </a:pPr>
            <a:r>
              <a:rPr lang="en-US" dirty="0"/>
              <a:t>30,000 youth gather in small isolated area</a:t>
            </a:r>
          </a:p>
          <a:p>
            <a:pPr eaLnBrk="1" fontAlgn="auto" hangingPunct="1">
              <a:spcAft>
                <a:spcPts val="0"/>
              </a:spcAft>
              <a:buFont typeface="Arial" pitchFamily="34" charset="0"/>
              <a:buChar char="•"/>
              <a:defRPr/>
            </a:pPr>
            <a:r>
              <a:rPr lang="en-US" dirty="0"/>
              <a:t>Intoxication, assault, rape</a:t>
            </a:r>
          </a:p>
          <a:p>
            <a:pPr eaLnBrk="1" fontAlgn="auto" hangingPunct="1">
              <a:spcAft>
                <a:spcPts val="0"/>
              </a:spcAft>
              <a:buFont typeface="Arial" pitchFamily="34" charset="0"/>
              <a:buChar char="•"/>
              <a:defRPr/>
            </a:pPr>
            <a:r>
              <a:rPr lang="en-US" dirty="0"/>
              <a:t>Overwhelms EMS system annually</a:t>
            </a:r>
          </a:p>
          <a:p>
            <a:pPr eaLnBrk="1" fontAlgn="auto" hangingPunct="1">
              <a:spcAft>
                <a:spcPts val="0"/>
              </a:spcAft>
              <a:buFont typeface="Arial" pitchFamily="34" charset="0"/>
              <a:buChar char="•"/>
              <a:defRPr/>
            </a:pPr>
            <a:r>
              <a:rPr lang="en-US" dirty="0"/>
              <a:t>Zero tolerance law enforcement policy</a:t>
            </a:r>
          </a:p>
          <a:p>
            <a:pPr eaLnBrk="1" fontAlgn="auto" hangingPunct="1">
              <a:spcAft>
                <a:spcPts val="0"/>
              </a:spcAft>
              <a:buFont typeface="Arial" pitchFamily="34" charset="0"/>
              <a:buChar char="•"/>
              <a:defRPr/>
            </a:pPr>
            <a:r>
              <a:rPr lang="en-US" dirty="0"/>
              <a:t>Youth become temporarily homeless and highly </a:t>
            </a:r>
            <a:r>
              <a:rPr lang="en-US" dirty="0" smtClean="0"/>
              <a:t>vulnerable</a:t>
            </a:r>
          </a:p>
          <a:p>
            <a:pPr eaLnBrk="1" fontAlgn="auto" hangingPunct="1">
              <a:spcAft>
                <a:spcPts val="0"/>
              </a:spcAft>
              <a:buFont typeface="Arial" pitchFamily="34" charset="0"/>
              <a:buChar char="•"/>
              <a:defRPr/>
            </a:pPr>
            <a:r>
              <a:rPr lang="en-US" dirty="0" smtClean="0"/>
              <a:t>DWW Recovery Zone at St Athanasius Church-annually since 2006</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Group 2"/>
          <p:cNvGraphicFramePr>
            <a:graphicFrameLocks noGrp="1"/>
          </p:cNvGraphicFramePr>
          <p:nvPr/>
        </p:nvGraphicFramePr>
        <p:xfrm>
          <a:off x="1084263" y="2014538"/>
          <a:ext cx="6923935" cy="2835275"/>
        </p:xfrm>
        <a:graphic>
          <a:graphicData uri="http://schemas.openxmlformats.org/drawingml/2006/table">
            <a:tbl>
              <a:tblPr/>
              <a:tblGrid>
                <a:gridCol w="216747"/>
                <a:gridCol w="6707188"/>
              </a:tblGrid>
              <a:tr h="2835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cs typeface="Arial" charset="0"/>
                        </a:rPr>
                        <a:t>  </a:t>
                      </a:r>
                      <a:r>
                        <a:rPr kumimoji="0" lang="en-US" sz="1800" b="0" i="0" u="none" strike="noStrike" cap="none" normalizeH="0" baseline="0" smtClean="0">
                          <a:ln>
                            <a:noFill/>
                          </a:ln>
                          <a:solidFill>
                            <a:schemeClr val="tx1"/>
                          </a:solidFill>
                          <a:effectLst/>
                          <a:latin typeface="Arial" charset="0"/>
                          <a:cs typeface="Arial" charset="0"/>
                        </a:rPr>
                        <a:t> </a:t>
                      </a:r>
                      <a:r>
                        <a:rPr kumimoji="0" lang="en-US" sz="800" b="0" i="0" u="none" strike="noStrike" cap="none" normalizeH="0" baseline="0" smtClean="0">
                          <a:ln>
                            <a:noFill/>
                          </a:ln>
                          <a:solidFill>
                            <a:schemeClr val="tx1"/>
                          </a:solidFill>
                          <a:effectLst/>
                          <a:latin typeface="Arial" charset="0"/>
                          <a:cs typeface="Arial" charset="0"/>
                        </a:rPr>
                        <a:t>   </a:t>
                      </a:r>
                    </a:p>
                  </a:txBody>
                  <a:tcPr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a:noFill/>
                    </a:lnL>
                    <a:lnR cap="flat">
                      <a:noFill/>
                    </a:lnR>
                    <a:lnT cap="flat">
                      <a:noFill/>
                    </a:lnT>
                    <a:lnB cap="flat">
                      <a:noFill/>
                    </a:lnB>
                    <a:lnTlToBr>
                      <a:noFill/>
                    </a:lnTlToBr>
                    <a:lnBlToTr>
                      <a:noFill/>
                    </a:lnBlToTr>
                    <a:noFill/>
                  </a:tcPr>
                </a:tc>
              </a:tr>
            </a:tbl>
          </a:graphicData>
        </a:graphic>
      </p:graphicFrame>
      <p:graphicFrame>
        <p:nvGraphicFramePr>
          <p:cNvPr id="24585" name="Group 9"/>
          <p:cNvGraphicFramePr>
            <a:graphicFrameLocks noGrp="1"/>
          </p:cNvGraphicFramePr>
          <p:nvPr/>
        </p:nvGraphicFramePr>
        <p:xfrm>
          <a:off x="1266825" y="2024063"/>
          <a:ext cx="6794500" cy="2960370"/>
        </p:xfrm>
        <a:graphic>
          <a:graphicData uri="http://schemas.openxmlformats.org/drawingml/2006/table">
            <a:tbl>
              <a:tblPr/>
              <a:tblGrid>
                <a:gridCol w="241300"/>
                <a:gridCol w="6553200"/>
              </a:tblGrid>
              <a:tr h="29603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cs typeface="Arial" charset="0"/>
                      </a:endParaRPr>
                    </a:p>
                  </a:txBody>
                  <a:tcPr anchor="ctr" horzOverflow="overflow">
                    <a:lnL cap="flat">
                      <a:noFill/>
                    </a:lnL>
                    <a:lnR>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cs typeface="Arial" charset="0"/>
                        </a:rPr>
                        <a:t>  </a:t>
                      </a:r>
                      <a:r>
                        <a:rPr kumimoji="0" lang="en-US" sz="18000" b="0" i="0" u="none" strike="noStrike" cap="none" normalizeH="0" baseline="0" smtClean="0">
                          <a:ln>
                            <a:noFill/>
                          </a:ln>
                          <a:solidFill>
                            <a:schemeClr val="tx1"/>
                          </a:solidFill>
                          <a:effectLst/>
                          <a:latin typeface="Arial" charset="0"/>
                          <a:cs typeface="Arial" charset="0"/>
                        </a:rPr>
                        <a:t> </a:t>
                      </a:r>
                      <a:r>
                        <a:rPr kumimoji="0" lang="en-US" sz="800" b="0" i="0" u="none" strike="noStrike" cap="none" normalizeH="0" baseline="0" smtClean="0">
                          <a:ln>
                            <a:noFill/>
                          </a:ln>
                          <a:solidFill>
                            <a:schemeClr val="tx1"/>
                          </a:solidFill>
                          <a:effectLst/>
                          <a:latin typeface="Arial" charset="0"/>
                          <a:cs typeface="Arial" charset="0"/>
                        </a:rPr>
                        <a:t>                                                                                                                                                                                                       </a:t>
                      </a:r>
                    </a:p>
                  </a:txBody>
                  <a:tcPr anchor="ctr" horzOverflow="overflow">
                    <a:lnL>
                      <a:noFill/>
                    </a:lnL>
                    <a:lnR cap="flat">
                      <a:noFill/>
                    </a:lnR>
                    <a:lnT cap="flat">
                      <a:noFill/>
                    </a:lnT>
                    <a:lnB cap="flat">
                      <a:noFill/>
                    </a:lnB>
                    <a:lnTlToBr>
                      <a:noFill/>
                    </a:lnTlToBr>
                    <a:lnBlToTr>
                      <a:noFill/>
                    </a:lnBlToTr>
                    <a:noFill/>
                  </a:tcPr>
                </a:tc>
              </a:tr>
            </a:tbl>
          </a:graphicData>
        </a:graphic>
      </p:graphicFrame>
      <p:pic>
        <p:nvPicPr>
          <p:cNvPr id="52232" name="Picture 16" descr="dot_clr"/>
          <p:cNvPicPr>
            <a:picLocks noChangeAspect="1" noChangeArrowheads="1"/>
          </p:cNvPicPr>
          <p:nvPr/>
        </p:nvPicPr>
        <p:blipFill>
          <a:blip r:embed="rId2"/>
          <a:srcRect/>
          <a:stretch>
            <a:fillRect/>
          </a:stretch>
        </p:blipFill>
        <p:spPr bwMode="auto">
          <a:xfrm>
            <a:off x="1174750" y="2182813"/>
            <a:ext cx="114300" cy="9525"/>
          </a:xfrm>
          <a:prstGeom prst="rect">
            <a:avLst/>
          </a:prstGeom>
          <a:noFill/>
          <a:ln w="9525">
            <a:noFill/>
            <a:miter lim="800000"/>
            <a:headEnd/>
            <a:tailEnd/>
          </a:ln>
        </p:spPr>
      </p:pic>
      <p:pic>
        <p:nvPicPr>
          <p:cNvPr id="52233" name="Picture 17" descr="dot_clr"/>
          <p:cNvPicPr>
            <a:picLocks noChangeAspect="1" noChangeArrowheads="1"/>
          </p:cNvPicPr>
          <p:nvPr/>
        </p:nvPicPr>
        <p:blipFill>
          <a:blip r:embed="rId2"/>
          <a:srcRect/>
          <a:stretch>
            <a:fillRect/>
          </a:stretch>
        </p:blipFill>
        <p:spPr bwMode="auto">
          <a:xfrm>
            <a:off x="1387475" y="3370263"/>
            <a:ext cx="9525" cy="9525"/>
          </a:xfrm>
          <a:prstGeom prst="rect">
            <a:avLst/>
          </a:prstGeom>
          <a:noFill/>
          <a:ln w="9525">
            <a:noFill/>
            <a:miter lim="800000"/>
            <a:headEnd/>
            <a:tailEnd/>
          </a:ln>
        </p:spPr>
      </p:pic>
      <p:pic>
        <p:nvPicPr>
          <p:cNvPr id="52234" name="Picture 18" descr="37038_m"/>
          <p:cNvPicPr>
            <a:picLocks noChangeAspect="1" noChangeArrowheads="1"/>
          </p:cNvPicPr>
          <p:nvPr/>
        </p:nvPicPr>
        <p:blipFill>
          <a:blip r:embed="rId3" cstate="print"/>
          <a:srcRect/>
          <a:stretch>
            <a:fillRect/>
          </a:stretch>
        </p:blipFill>
        <p:spPr bwMode="auto">
          <a:xfrm>
            <a:off x="1143000" y="76200"/>
            <a:ext cx="6781800" cy="678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2800" smtClean="0">
                <a:solidFill>
                  <a:srgbClr val="002060"/>
                </a:solidFill>
              </a:rPr>
              <a:t>Austere Family Medicine:</a:t>
            </a:r>
            <a:br>
              <a:rPr lang="en-US" sz="2800" smtClean="0">
                <a:solidFill>
                  <a:srgbClr val="002060"/>
                </a:solidFill>
              </a:rPr>
            </a:br>
            <a:r>
              <a:rPr lang="en-US" sz="2800" smtClean="0">
                <a:solidFill>
                  <a:srgbClr val="002060"/>
                </a:solidFill>
              </a:rPr>
              <a:t>street/corrections/concierge</a:t>
            </a:r>
          </a:p>
        </p:txBody>
      </p:sp>
      <p:sp>
        <p:nvSpPr>
          <p:cNvPr id="7171" name="Content Placeholder 2"/>
          <p:cNvSpPr>
            <a:spLocks noGrp="1"/>
          </p:cNvSpPr>
          <p:nvPr>
            <p:ph idx="1"/>
          </p:nvPr>
        </p:nvSpPr>
        <p:spPr>
          <a:xfrm>
            <a:off x="304800" y="1676400"/>
            <a:ext cx="8839200" cy="4800600"/>
          </a:xfrm>
        </p:spPr>
        <p:txBody>
          <a:bodyPr/>
          <a:lstStyle/>
          <a:p>
            <a:pPr lvl="1" eaLnBrk="1" hangingPunct="1"/>
            <a:r>
              <a:rPr lang="en-US" smtClean="0">
                <a:solidFill>
                  <a:srgbClr val="FF0000"/>
                </a:solidFill>
              </a:rPr>
              <a:t>Street Medicine</a:t>
            </a:r>
          </a:p>
          <a:p>
            <a:pPr lvl="2" eaLnBrk="1" hangingPunct="1"/>
            <a:r>
              <a:rPr lang="en-US" smtClean="0"/>
              <a:t>Operation Safety Net, Pittsburgh PA</a:t>
            </a:r>
          </a:p>
          <a:p>
            <a:pPr lvl="3" eaLnBrk="1" hangingPunct="1"/>
            <a:r>
              <a:rPr lang="en-US" smtClean="0"/>
              <a:t>Jim Withers MD, internist Mercy Hospital</a:t>
            </a:r>
          </a:p>
          <a:p>
            <a:pPr lvl="3" eaLnBrk="1" hangingPunct="1"/>
            <a:r>
              <a:rPr lang="en-US" smtClean="0"/>
              <a:t>One Bridge to the Next (www.becausefoundation.org)</a:t>
            </a:r>
          </a:p>
          <a:p>
            <a:pPr lvl="2" eaLnBrk="1" hangingPunct="1"/>
            <a:r>
              <a:rPr lang="en-US" smtClean="0"/>
              <a:t>International street medicine symposium/institute</a:t>
            </a:r>
          </a:p>
          <a:p>
            <a:pPr lvl="3" eaLnBrk="1" hangingPunct="1"/>
            <a:r>
              <a:rPr lang="en-US" smtClean="0"/>
              <a:t>www.Streetmedicine.org</a:t>
            </a:r>
          </a:p>
          <a:p>
            <a:pPr lvl="2" eaLnBrk="1" hangingPunct="1"/>
            <a:r>
              <a:rPr lang="en-US" smtClean="0"/>
              <a:t>Doctors Without Walls-Santa Barbara Street Medicine</a:t>
            </a:r>
          </a:p>
          <a:p>
            <a:pPr lvl="3" eaLnBrk="1" hangingPunct="1"/>
            <a:r>
              <a:rPr lang="en-US" smtClean="0"/>
              <a:t>Founded 2004 by Mark Stinson MD, Sabina Diehr MD, Mimi Doohan MD </a:t>
            </a:r>
          </a:p>
          <a:p>
            <a:pPr lvl="3" eaLnBrk="1" hangingPunct="1"/>
            <a:r>
              <a:rPr lang="en-US" smtClean="0"/>
              <a:t>STFM Toronto 2004 Connection: thank you FLG for sending Mimi and Kinari</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2.bp.blogspot.com/_RFl1tat2qAY/Sa7rO7sCNfI/AAAAAAAAASI/B52XOoCHPaA/s400/wizard-of-oz-w22.jpg"/>
          <p:cNvPicPr>
            <a:picLocks noChangeAspect="1" noChangeArrowheads="1"/>
          </p:cNvPicPr>
          <p:nvPr/>
        </p:nvPicPr>
        <p:blipFill>
          <a:blip r:embed="rId2" cstate="print"/>
          <a:srcRect/>
          <a:stretch>
            <a:fillRect/>
          </a:stretch>
        </p:blipFill>
        <p:spPr bwMode="auto">
          <a:xfrm>
            <a:off x="609600" y="609600"/>
            <a:ext cx="7239000" cy="57912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noChangeArrowheads="1"/>
          </p:cNvSpPr>
          <p:nvPr>
            <p:ph type="title"/>
          </p:nvPr>
        </p:nvSpPr>
        <p:spPr>
          <a:xfrm>
            <a:off x="0" y="274638"/>
            <a:ext cx="8686800" cy="1249362"/>
          </a:xfrm>
        </p:spPr>
        <p:txBody>
          <a:bodyPr rtlCol="0">
            <a:normAutofit fontScale="90000"/>
          </a:bodyPr>
          <a:lstStyle/>
          <a:p>
            <a:pPr eaLnBrk="1" fontAlgn="auto" hangingPunct="1">
              <a:spcAft>
                <a:spcPts val="0"/>
              </a:spcAft>
              <a:defRPr/>
            </a:pPr>
            <a:r>
              <a:rPr lang="en-US" sz="4000" dirty="0" smtClean="0">
                <a:solidFill>
                  <a:schemeClr val="accent2"/>
                </a:solidFill>
              </a:rPr>
              <a:t>Isla Vista Halloween</a:t>
            </a:r>
            <a:r>
              <a:rPr lang="en-US" sz="4000" dirty="0" smtClean="0"/>
              <a:t/>
            </a:r>
            <a:br>
              <a:rPr lang="en-US" sz="4000" dirty="0" smtClean="0"/>
            </a:br>
            <a:r>
              <a:rPr lang="en-US" sz="4000" dirty="0" smtClean="0"/>
              <a:t> annual mass casualty incident (MCI)</a:t>
            </a:r>
          </a:p>
        </p:txBody>
      </p:sp>
      <p:pic>
        <p:nvPicPr>
          <p:cNvPr id="54275" name="Picture 5" descr="ford,devinIV215"/>
          <p:cNvPicPr>
            <a:picLocks noGrp="1" noChangeAspect="1" noChangeArrowheads="1"/>
          </p:cNvPicPr>
          <p:nvPr>
            <p:ph idx="1"/>
          </p:nvPr>
        </p:nvPicPr>
        <p:blipFill>
          <a:blip r:embed="rId2" cstate="print"/>
          <a:srcRect/>
          <a:stretch>
            <a:fillRect/>
          </a:stretch>
        </p:blipFill>
        <p:spPr>
          <a:xfrm>
            <a:off x="1685925" y="1600200"/>
            <a:ext cx="5772150" cy="4525963"/>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Documents and Settings\MD\Desktop\Mark Stinson course\2008+IV+Halloween3.jpg"/>
          <p:cNvPicPr>
            <a:picLocks noChangeAspect="1" noChangeArrowheads="1"/>
          </p:cNvPicPr>
          <p:nvPr/>
        </p:nvPicPr>
        <p:blipFill>
          <a:blip r:embed="rId2" cstate="print"/>
          <a:srcRect/>
          <a:stretch>
            <a:fillRect/>
          </a:stretch>
        </p:blipFill>
        <p:spPr bwMode="auto">
          <a:xfrm>
            <a:off x="914400" y="1295400"/>
            <a:ext cx="7315200" cy="4859338"/>
          </a:xfrm>
          <a:prstGeom prst="rect">
            <a:avLst/>
          </a:prstGeom>
          <a:noFill/>
          <a:ln w="9525">
            <a:noFill/>
            <a:miter lim="800000"/>
            <a:headEnd/>
            <a:tailEnd/>
          </a:ln>
        </p:spPr>
      </p:pic>
      <p:sp>
        <p:nvSpPr>
          <p:cNvPr id="55299" name="TextBox 2"/>
          <p:cNvSpPr txBox="1">
            <a:spLocks noChangeArrowheads="1"/>
          </p:cNvSpPr>
          <p:nvPr/>
        </p:nvSpPr>
        <p:spPr bwMode="auto">
          <a:xfrm>
            <a:off x="990600" y="609600"/>
            <a:ext cx="7162800" cy="461963"/>
          </a:xfrm>
          <a:prstGeom prst="rect">
            <a:avLst/>
          </a:prstGeom>
          <a:noFill/>
          <a:ln w="9525">
            <a:noFill/>
            <a:miter lim="800000"/>
            <a:headEnd/>
            <a:tailEnd/>
          </a:ln>
        </p:spPr>
        <p:txBody>
          <a:bodyPr>
            <a:spAutoFit/>
          </a:bodyPr>
          <a:lstStyle/>
          <a:p>
            <a:r>
              <a:rPr lang="en-US" sz="2400">
                <a:latin typeface="Calibri" pitchFamily="34" charset="0"/>
              </a:rPr>
              <a:t>October 31</a:t>
            </a:r>
            <a:r>
              <a:rPr lang="en-US" sz="2400" baseline="30000">
                <a:latin typeface="Calibri" pitchFamily="34" charset="0"/>
              </a:rPr>
              <a:t>st</a:t>
            </a:r>
            <a:r>
              <a:rPr lang="en-US" sz="2400">
                <a:latin typeface="Calibri" pitchFamily="34" charset="0"/>
              </a:rPr>
              <a:t>  2008 Del Playa street, Isla Vista</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C:\Documents and Settings\MD\Desktop\Mark Stinson course\2008+IV+Halloween4.jpg"/>
          <p:cNvPicPr>
            <a:picLocks noChangeAspect="1" noChangeArrowheads="1"/>
          </p:cNvPicPr>
          <p:nvPr/>
        </p:nvPicPr>
        <p:blipFill>
          <a:blip r:embed="rId2" cstate="print"/>
          <a:srcRect/>
          <a:stretch>
            <a:fillRect/>
          </a:stretch>
        </p:blipFill>
        <p:spPr bwMode="auto">
          <a:xfrm>
            <a:off x="0" y="466725"/>
            <a:ext cx="9144000" cy="592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p:txBody>
          <a:bodyPr/>
          <a:lstStyle/>
          <a:p>
            <a:pPr eaLnBrk="1" hangingPunct="1"/>
            <a:r>
              <a:rPr lang="en-US" sz="4000" smtClean="0"/>
              <a:t>Public intoxication zero tolerance</a:t>
            </a:r>
          </a:p>
        </p:txBody>
      </p:sp>
      <p:pic>
        <p:nvPicPr>
          <p:cNvPr id="57347" name="Picture 5" descr="ford,devinIV217"/>
          <p:cNvPicPr>
            <a:picLocks noGrp="1" noChangeAspect="1" noChangeArrowheads="1"/>
          </p:cNvPicPr>
          <p:nvPr>
            <p:ph type="body" idx="1"/>
          </p:nvPr>
        </p:nvPicPr>
        <p:blipFill>
          <a:blip r:embed="rId2" cstate="print"/>
          <a:srcRect/>
          <a:stretch>
            <a:fillRect/>
          </a:stretch>
        </p:blipFill>
        <p:spPr>
          <a:xfrm>
            <a:off x="1176338" y="1600200"/>
            <a:ext cx="6789737" cy="4525963"/>
          </a:xfr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Documents and Settings\MD\Desktop\Mark Stinson course\2008+IV+Halloween7.jpg"/>
          <p:cNvPicPr>
            <a:picLocks noChangeAspect="1" noChangeArrowheads="1"/>
          </p:cNvPicPr>
          <p:nvPr/>
        </p:nvPicPr>
        <p:blipFill>
          <a:blip r:embed="rId2" cstate="print"/>
          <a:srcRect/>
          <a:stretch>
            <a:fillRect/>
          </a:stretch>
        </p:blipFill>
        <p:spPr bwMode="auto">
          <a:xfrm>
            <a:off x="2819400" y="-304800"/>
            <a:ext cx="4953000" cy="6850063"/>
          </a:xfrm>
          <a:prstGeom prst="rect">
            <a:avLst/>
          </a:prstGeom>
          <a:noFill/>
          <a:ln w="9525">
            <a:noFill/>
            <a:miter lim="800000"/>
            <a:headEnd/>
            <a:tailEnd/>
          </a:ln>
        </p:spPr>
      </p:pic>
      <p:sp>
        <p:nvSpPr>
          <p:cNvPr id="58371" name="TextBox 2"/>
          <p:cNvSpPr txBox="1">
            <a:spLocks noChangeArrowheads="1"/>
          </p:cNvSpPr>
          <p:nvPr/>
        </p:nvSpPr>
        <p:spPr bwMode="auto">
          <a:xfrm>
            <a:off x="304800" y="609600"/>
            <a:ext cx="2438400" cy="3540125"/>
          </a:xfrm>
          <a:prstGeom prst="rect">
            <a:avLst/>
          </a:prstGeom>
          <a:noFill/>
          <a:ln w="9525">
            <a:noFill/>
            <a:miter lim="800000"/>
            <a:headEnd/>
            <a:tailEnd/>
          </a:ln>
        </p:spPr>
        <p:txBody>
          <a:bodyPr>
            <a:spAutoFit/>
          </a:bodyPr>
          <a:lstStyle/>
          <a:p>
            <a:r>
              <a:rPr lang="en-US" sz="3200">
                <a:solidFill>
                  <a:srgbClr val="C00000"/>
                </a:solidFill>
                <a:latin typeface="Calibri" pitchFamily="34" charset="0"/>
              </a:rPr>
              <a:t>DWW provides first aid and coordination of safe transport home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title"/>
          </p:nvPr>
        </p:nvSpPr>
        <p:spPr/>
        <p:txBody>
          <a:bodyPr rtlCol="0">
            <a:normAutofit fontScale="90000"/>
          </a:bodyPr>
          <a:lstStyle/>
          <a:p>
            <a:pPr eaLnBrk="1" fontAlgn="auto" hangingPunct="1">
              <a:spcAft>
                <a:spcPts val="0"/>
              </a:spcAft>
              <a:defRPr/>
            </a:pPr>
            <a:r>
              <a:rPr lang="en-US" sz="4000" dirty="0" smtClean="0"/>
              <a:t>Arrested youth are taken to field booking station</a:t>
            </a:r>
          </a:p>
        </p:txBody>
      </p:sp>
      <p:pic>
        <p:nvPicPr>
          <p:cNvPr id="59395" name="Picture 5" descr="DSC_0053"/>
          <p:cNvPicPr>
            <a:picLocks noGrp="1" noChangeAspect="1" noChangeArrowheads="1"/>
          </p:cNvPicPr>
          <p:nvPr>
            <p:ph type="body" idx="1"/>
          </p:nvPr>
        </p:nvPicPr>
        <p:blipFill>
          <a:blip r:embed="rId2" cstate="print"/>
          <a:srcRect/>
          <a:stretch>
            <a:fillRect/>
          </a:stretch>
        </p:blipFill>
        <p:spPr>
          <a:xfrm>
            <a:off x="1168400" y="1600200"/>
            <a:ext cx="6807200" cy="4525963"/>
          </a:xfr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ford,devinIV207"/>
          <p:cNvPicPr>
            <a:picLocks noChangeAspect="1" noChangeArrowheads="1"/>
          </p:cNvPicPr>
          <p:nvPr/>
        </p:nvPicPr>
        <p:blipFill>
          <a:blip r:embed="rId2" cstate="print"/>
          <a:srcRect/>
          <a:stretch>
            <a:fillRect/>
          </a:stretch>
        </p:blipFill>
        <p:spPr bwMode="auto">
          <a:xfrm>
            <a:off x="457200" y="1209675"/>
            <a:ext cx="8474075" cy="5648325"/>
          </a:xfrm>
          <a:prstGeom prst="rect">
            <a:avLst/>
          </a:prstGeom>
          <a:noFill/>
          <a:ln w="9525">
            <a:noFill/>
            <a:miter lim="800000"/>
            <a:headEnd/>
            <a:tailEnd/>
          </a:ln>
        </p:spPr>
      </p:pic>
      <p:sp>
        <p:nvSpPr>
          <p:cNvPr id="60419" name="Text Box 3"/>
          <p:cNvSpPr txBox="1">
            <a:spLocks noChangeArrowheads="1"/>
          </p:cNvSpPr>
          <p:nvPr/>
        </p:nvSpPr>
        <p:spPr bwMode="auto">
          <a:xfrm>
            <a:off x="762000" y="228600"/>
            <a:ext cx="8077200" cy="954088"/>
          </a:xfrm>
          <a:prstGeom prst="rect">
            <a:avLst/>
          </a:prstGeom>
          <a:noFill/>
          <a:ln w="9525">
            <a:noFill/>
            <a:miter lim="800000"/>
            <a:headEnd/>
            <a:tailEnd/>
          </a:ln>
        </p:spPr>
        <p:txBody>
          <a:bodyPr>
            <a:spAutoFit/>
          </a:bodyPr>
          <a:lstStyle/>
          <a:p>
            <a:pPr>
              <a:spcBef>
                <a:spcPct val="50000"/>
              </a:spcBef>
            </a:pPr>
            <a:r>
              <a:rPr lang="en-US" sz="2800">
                <a:latin typeface="Calibri" pitchFamily="34" charset="0"/>
              </a:rPr>
              <a:t>Search and Rescue Teams bring injured youth to a field medical tent (EMS tent)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Documents and Settings\MD\Desktop\Mark Stinson course\2008+IV+Halloween2.jpg"/>
          <p:cNvPicPr>
            <a:picLocks noChangeAspect="1" noChangeArrowheads="1"/>
          </p:cNvPicPr>
          <p:nvPr/>
        </p:nvPicPr>
        <p:blipFill>
          <a:blip r:embed="rId2" cstate="print"/>
          <a:srcRect/>
          <a:stretch>
            <a:fillRect/>
          </a:stretch>
        </p:blipFill>
        <p:spPr bwMode="auto">
          <a:xfrm>
            <a:off x="914400" y="998538"/>
            <a:ext cx="7315200" cy="4859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r>
              <a:rPr lang="en-US" sz="2800" smtClean="0"/>
              <a:t>EMS Tent: Ready for an MCI-Isla Vista Halloween 2008</a:t>
            </a:r>
          </a:p>
        </p:txBody>
      </p:sp>
      <p:pic>
        <p:nvPicPr>
          <p:cNvPr id="62467" name="Picture 2" descr="C:\Documents and Settings\MD\Desktop\Mark Stinson course\2008+IV+Halloween1.jpg"/>
          <p:cNvPicPr>
            <a:picLocks noGrp="1" noChangeAspect="1" noChangeArrowheads="1"/>
          </p:cNvPicPr>
          <p:nvPr>
            <p:ph idx="1"/>
          </p:nvPr>
        </p:nvPicPr>
        <p:blipFill>
          <a:blip r:embed="rId2" cstate="print"/>
          <a:srcRect/>
          <a:stretch>
            <a:fillRect/>
          </a:stretch>
        </p:blipFill>
        <p:spPr>
          <a:xfrm>
            <a:off x="1165225" y="1600200"/>
            <a:ext cx="6813550" cy="452596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sz="6000" dirty="0" smtClean="0">
                <a:solidFill>
                  <a:srgbClr val="C00000"/>
                </a:solidFill>
              </a:rPr>
              <a:t>One Bridge to the Next</a:t>
            </a:r>
            <a:r>
              <a:rPr lang="en-US" dirty="0" smtClean="0"/>
              <a:t/>
            </a:r>
            <a:br>
              <a:rPr lang="en-US" dirty="0" smtClean="0"/>
            </a:br>
            <a:r>
              <a:rPr lang="en-US" sz="3100" dirty="0" smtClean="0">
                <a:solidFill>
                  <a:schemeClr val="tx2"/>
                </a:solidFill>
              </a:rPr>
              <a:t>documentary film by Kim Snyder</a:t>
            </a:r>
            <a:endParaRPr lang="en-US" sz="3100" dirty="0">
              <a:solidFill>
                <a:schemeClr val="tx2"/>
              </a:solidFill>
            </a:endParaRPr>
          </a:p>
        </p:txBody>
      </p:sp>
      <p:sp>
        <p:nvSpPr>
          <p:cNvPr id="8195" name="Content Placeholder 2"/>
          <p:cNvSpPr>
            <a:spLocks noGrp="1"/>
          </p:cNvSpPr>
          <p:nvPr>
            <p:ph idx="1"/>
          </p:nvPr>
        </p:nvSpPr>
        <p:spPr>
          <a:xfrm>
            <a:off x="457200" y="1600200"/>
            <a:ext cx="8305800" cy="5257800"/>
          </a:xfrm>
        </p:spPr>
        <p:txBody>
          <a:bodyPr/>
          <a:lstStyle/>
          <a:p>
            <a:pPr eaLnBrk="1" hangingPunct="1">
              <a:buFont typeface="Arial" charset="0"/>
              <a:buNone/>
            </a:pPr>
            <a:endParaRPr lang="en-US" b="1" smtClean="0"/>
          </a:p>
          <a:p>
            <a:pPr eaLnBrk="1" hangingPunct="1"/>
            <a:r>
              <a:rPr lang="en-US" b="1" smtClean="0"/>
              <a:t>One Bridge to the Next</a:t>
            </a:r>
            <a:r>
              <a:rPr lang="en-US" smtClean="0"/>
              <a:t> addresses the emerging field of street medicine. </a:t>
            </a:r>
          </a:p>
          <a:p>
            <a:pPr eaLnBrk="1" hangingPunct="1">
              <a:buFont typeface="Arial" charset="0"/>
              <a:buNone/>
            </a:pPr>
            <a:r>
              <a:rPr lang="en-US" smtClean="0"/>
              <a:t>				(27 min, 2008)</a:t>
            </a:r>
          </a:p>
          <a:p>
            <a:pPr eaLnBrk="1" hangingPunct="1"/>
            <a:r>
              <a:rPr lang="en-US" smtClean="0"/>
              <a:t>Download film at www.becausefoundation.org</a:t>
            </a:r>
          </a:p>
          <a:p>
            <a:pPr eaLnBrk="1" hangingPunct="1"/>
            <a:endParaRPr lang="en-US" smtClean="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descr="DSC_0039"/>
          <p:cNvPicPr>
            <a:picLocks noChangeAspect="1" noChangeArrowheads="1"/>
          </p:cNvPicPr>
          <p:nvPr/>
        </p:nvPicPr>
        <p:blipFill>
          <a:blip r:embed="rId2" cstate="print"/>
          <a:srcRect/>
          <a:stretch>
            <a:fillRect/>
          </a:stretch>
        </p:blipFill>
        <p:spPr bwMode="auto">
          <a:xfrm>
            <a:off x="669925" y="835025"/>
            <a:ext cx="7802563" cy="5187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C:\Documents and Settings\MD\Desktop\Mark Stinson course\2008+IV+Halloween6.jpg"/>
          <p:cNvPicPr>
            <a:picLocks noChangeAspect="1" noChangeArrowheads="1"/>
          </p:cNvPicPr>
          <p:nvPr/>
        </p:nvPicPr>
        <p:blipFill>
          <a:blip r:embed="rId2" cstate="print"/>
          <a:srcRect/>
          <a:stretch>
            <a:fillRect/>
          </a:stretch>
        </p:blipFill>
        <p:spPr bwMode="auto">
          <a:xfrm>
            <a:off x="282575" y="660400"/>
            <a:ext cx="8577263" cy="553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5" descr="DSC_0410"/>
          <p:cNvPicPr>
            <a:picLocks noGrp="1" noChangeAspect="1" noChangeArrowheads="1"/>
          </p:cNvPicPr>
          <p:nvPr>
            <p:ph idx="1"/>
          </p:nvPr>
        </p:nvPicPr>
        <p:blipFill>
          <a:blip r:embed="rId2" cstate="print"/>
          <a:srcRect/>
          <a:stretch>
            <a:fillRect/>
          </a:stretch>
        </p:blipFill>
        <p:spPr>
          <a:xfrm>
            <a:off x="1346200" y="762000"/>
            <a:ext cx="6807200" cy="4525963"/>
          </a:xfrm>
        </p:spPr>
      </p:pic>
      <p:sp>
        <p:nvSpPr>
          <p:cNvPr id="65539" name="TextBox 3"/>
          <p:cNvSpPr txBox="1">
            <a:spLocks noChangeArrowheads="1"/>
          </p:cNvSpPr>
          <p:nvPr/>
        </p:nvSpPr>
        <p:spPr bwMode="auto">
          <a:xfrm>
            <a:off x="1447800" y="5562600"/>
            <a:ext cx="6629400" cy="584200"/>
          </a:xfrm>
          <a:prstGeom prst="rect">
            <a:avLst/>
          </a:prstGeom>
          <a:noFill/>
          <a:ln w="9525">
            <a:noFill/>
            <a:miter lim="800000"/>
            <a:headEnd/>
            <a:tailEnd/>
          </a:ln>
        </p:spPr>
        <p:txBody>
          <a:bodyPr>
            <a:spAutoFit/>
          </a:bodyPr>
          <a:lstStyle/>
          <a:p>
            <a:r>
              <a:rPr lang="en-US" sz="3200">
                <a:latin typeface="Calibri" pitchFamily="34" charset="0"/>
              </a:rPr>
              <a:t>Gunnery Sergeant Terry Howard</a:t>
            </a:r>
          </a:p>
        </p:txBody>
      </p:sp>
      <p:sp>
        <p:nvSpPr>
          <p:cNvPr id="65540" name="TextBox 4"/>
          <p:cNvSpPr txBox="1">
            <a:spLocks noChangeArrowheads="1"/>
          </p:cNvSpPr>
          <p:nvPr/>
        </p:nvSpPr>
        <p:spPr bwMode="auto">
          <a:xfrm>
            <a:off x="533400" y="0"/>
            <a:ext cx="8153400" cy="708025"/>
          </a:xfrm>
          <a:prstGeom prst="rect">
            <a:avLst/>
          </a:prstGeom>
          <a:noFill/>
          <a:ln w="9525">
            <a:noFill/>
            <a:miter lim="800000"/>
            <a:headEnd/>
            <a:tailEnd/>
          </a:ln>
        </p:spPr>
        <p:txBody>
          <a:bodyPr>
            <a:spAutoFit/>
          </a:bodyPr>
          <a:lstStyle/>
          <a:p>
            <a:r>
              <a:rPr lang="en-US" sz="4000">
                <a:solidFill>
                  <a:srgbClr val="C00000"/>
                </a:solidFill>
                <a:latin typeface="Calibri" pitchFamily="34" charset="0"/>
              </a:rPr>
              <a:t>WHY </a:t>
            </a:r>
            <a:r>
              <a:rPr lang="en-US" sz="4000">
                <a:solidFill>
                  <a:schemeClr val="tx2"/>
                </a:solidFill>
                <a:latin typeface="Calibri" pitchFamily="34" charset="0"/>
              </a:rPr>
              <a:t>Santa Barbara </a:t>
            </a:r>
            <a:r>
              <a:rPr lang="en-US" sz="4000">
                <a:solidFill>
                  <a:srgbClr val="C00000"/>
                </a:solidFill>
                <a:latin typeface="Calibri" pitchFamily="34" charset="0"/>
              </a:rPr>
              <a:t>Street Medicine?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76200"/>
            <a:ext cx="8077200" cy="1524000"/>
          </a:xfrm>
        </p:spPr>
        <p:txBody>
          <a:bodyPr rtlCol="0">
            <a:normAutofit fontScale="90000"/>
          </a:bodyPr>
          <a:lstStyle/>
          <a:p>
            <a:pPr eaLnBrk="1" fontAlgn="auto" hangingPunct="1">
              <a:spcAft>
                <a:spcPts val="0"/>
              </a:spcAft>
              <a:defRPr/>
            </a:pPr>
            <a:r>
              <a:rPr lang="en-US" sz="3200" b="1" dirty="0"/>
              <a:t>Six Years Later:</a:t>
            </a:r>
            <a:br>
              <a:rPr lang="en-US" sz="3200" b="1" dirty="0"/>
            </a:br>
            <a:r>
              <a:rPr lang="en-US" sz="3200" b="1" dirty="0"/>
              <a:t>Whereabouts of Original Street Cohort </a:t>
            </a:r>
            <a:br>
              <a:rPr lang="en-US" sz="3200" b="1" dirty="0"/>
            </a:br>
            <a:r>
              <a:rPr lang="en-US" sz="3200" b="1" dirty="0"/>
              <a:t>01/01/2006  (N = 119)</a:t>
            </a:r>
            <a:endParaRPr lang="en-US" sz="3200" dirty="0"/>
          </a:p>
        </p:txBody>
      </p:sp>
      <p:sp>
        <p:nvSpPr>
          <p:cNvPr id="66563" name="Rectangle 3"/>
          <p:cNvSpPr>
            <a:spLocks noGrp="1" noChangeArrowheads="1"/>
          </p:cNvSpPr>
          <p:nvPr>
            <p:ph sz="half" idx="1"/>
          </p:nvPr>
        </p:nvSpPr>
        <p:spPr>
          <a:xfrm>
            <a:off x="228600" y="1676400"/>
            <a:ext cx="4572000" cy="4953000"/>
          </a:xfrm>
        </p:spPr>
        <p:txBody>
          <a:bodyPr/>
          <a:lstStyle/>
          <a:p>
            <a:pPr eaLnBrk="1" hangingPunct="1">
              <a:lnSpc>
                <a:spcPct val="90000"/>
              </a:lnSpc>
            </a:pPr>
            <a:r>
              <a:rPr lang="en-US" sz="2000" b="1" smtClean="0"/>
              <a:t>Deceased		       37  (31%)</a:t>
            </a:r>
          </a:p>
          <a:p>
            <a:pPr eaLnBrk="1" hangingPunct="1">
              <a:lnSpc>
                <a:spcPct val="90000"/>
              </a:lnSpc>
            </a:pPr>
            <a:endParaRPr lang="en-US" sz="2000" b="1" smtClean="0"/>
          </a:p>
          <a:p>
            <a:pPr eaLnBrk="1" hangingPunct="1">
              <a:lnSpc>
                <a:spcPct val="90000"/>
              </a:lnSpc>
            </a:pPr>
            <a:r>
              <a:rPr lang="en-US" sz="2000" b="1" smtClean="0"/>
              <a:t>Nursing Home	         8    (7%)</a:t>
            </a:r>
          </a:p>
          <a:p>
            <a:pPr lvl="1" eaLnBrk="1" hangingPunct="1">
              <a:lnSpc>
                <a:spcPct val="90000"/>
              </a:lnSpc>
            </a:pPr>
            <a:r>
              <a:rPr lang="en-US" sz="1600" b="1" smtClean="0"/>
              <a:t>Nursing Home	6</a:t>
            </a:r>
          </a:p>
          <a:p>
            <a:pPr lvl="1" eaLnBrk="1" hangingPunct="1">
              <a:lnSpc>
                <a:spcPct val="90000"/>
              </a:lnSpc>
            </a:pPr>
            <a:r>
              <a:rPr lang="en-US" sz="1600" b="1" smtClean="0"/>
              <a:t>Rest Home		2</a:t>
            </a:r>
          </a:p>
          <a:p>
            <a:pPr lvl="1" eaLnBrk="1" hangingPunct="1">
              <a:lnSpc>
                <a:spcPct val="90000"/>
              </a:lnSpc>
            </a:pPr>
            <a:endParaRPr lang="en-US" sz="1600" b="1" smtClean="0"/>
          </a:p>
          <a:p>
            <a:pPr eaLnBrk="1" hangingPunct="1">
              <a:lnSpc>
                <a:spcPct val="90000"/>
              </a:lnSpc>
            </a:pPr>
            <a:r>
              <a:rPr lang="en-US" sz="2000" b="1" smtClean="0"/>
              <a:t>Incarcerated		          3   (3%)</a:t>
            </a:r>
          </a:p>
          <a:p>
            <a:pPr eaLnBrk="1" hangingPunct="1">
              <a:lnSpc>
                <a:spcPct val="90000"/>
              </a:lnSpc>
            </a:pPr>
            <a:endParaRPr lang="en-US" sz="2000" b="1" smtClean="0"/>
          </a:p>
          <a:p>
            <a:pPr eaLnBrk="1" hangingPunct="1">
              <a:lnSpc>
                <a:spcPct val="90000"/>
              </a:lnSpc>
            </a:pPr>
            <a:r>
              <a:rPr lang="en-US" sz="2000" b="1" smtClean="0"/>
              <a:t>Shelter		          8   (7%)</a:t>
            </a:r>
          </a:p>
          <a:p>
            <a:pPr lvl="1" eaLnBrk="1" hangingPunct="1">
              <a:lnSpc>
                <a:spcPct val="90000"/>
              </a:lnSpc>
            </a:pPr>
            <a:r>
              <a:rPr lang="en-US" sz="1600" b="1" smtClean="0"/>
              <a:t>Emergency		4</a:t>
            </a:r>
          </a:p>
          <a:p>
            <a:pPr lvl="1" eaLnBrk="1" hangingPunct="1">
              <a:lnSpc>
                <a:spcPct val="90000"/>
              </a:lnSpc>
            </a:pPr>
            <a:r>
              <a:rPr lang="en-US" sz="1600" b="1" smtClean="0"/>
              <a:t>Transitional		2</a:t>
            </a:r>
          </a:p>
          <a:p>
            <a:pPr lvl="1" eaLnBrk="1" hangingPunct="1">
              <a:lnSpc>
                <a:spcPct val="90000"/>
              </a:lnSpc>
            </a:pPr>
            <a:r>
              <a:rPr lang="en-US" sz="1600" b="1" smtClean="0"/>
              <a:t>DMH		1</a:t>
            </a:r>
          </a:p>
          <a:p>
            <a:pPr lvl="1" eaLnBrk="1" hangingPunct="1">
              <a:lnSpc>
                <a:spcPct val="90000"/>
              </a:lnSpc>
            </a:pPr>
            <a:r>
              <a:rPr lang="en-US" sz="1600" b="1" smtClean="0"/>
              <a:t>Recovery Home	1</a:t>
            </a:r>
          </a:p>
          <a:p>
            <a:pPr lvl="1" eaLnBrk="1" hangingPunct="1">
              <a:lnSpc>
                <a:spcPct val="90000"/>
              </a:lnSpc>
            </a:pPr>
            <a:endParaRPr lang="en-US" sz="1600" b="1" smtClean="0"/>
          </a:p>
          <a:p>
            <a:pPr eaLnBrk="1" hangingPunct="1">
              <a:lnSpc>
                <a:spcPct val="90000"/>
              </a:lnSpc>
              <a:buFontTx/>
              <a:buNone/>
            </a:pPr>
            <a:endParaRPr lang="en-US" sz="2000" b="1" smtClean="0"/>
          </a:p>
          <a:p>
            <a:pPr eaLnBrk="1" hangingPunct="1">
              <a:lnSpc>
                <a:spcPct val="90000"/>
              </a:lnSpc>
            </a:pPr>
            <a:endParaRPr lang="en-US" b="1" smtClean="0"/>
          </a:p>
        </p:txBody>
      </p:sp>
      <p:sp>
        <p:nvSpPr>
          <p:cNvPr id="66564" name="Rectangle 4"/>
          <p:cNvSpPr>
            <a:spLocks noGrp="1" noChangeArrowheads="1"/>
          </p:cNvSpPr>
          <p:nvPr>
            <p:ph sz="half" idx="2"/>
          </p:nvPr>
        </p:nvSpPr>
        <p:spPr>
          <a:xfrm>
            <a:off x="4648200" y="1752600"/>
            <a:ext cx="4267200" cy="4876800"/>
          </a:xfrm>
        </p:spPr>
        <p:txBody>
          <a:bodyPr/>
          <a:lstStyle/>
          <a:p>
            <a:pPr eaLnBrk="1" hangingPunct="1">
              <a:lnSpc>
                <a:spcPct val="90000"/>
              </a:lnSpc>
            </a:pPr>
            <a:r>
              <a:rPr lang="en-US" sz="2000" b="1" smtClean="0"/>
              <a:t>Housed     	                 40  (34%)</a:t>
            </a:r>
          </a:p>
          <a:p>
            <a:pPr lvl="1" eaLnBrk="1" hangingPunct="1">
              <a:lnSpc>
                <a:spcPct val="90000"/>
              </a:lnSpc>
            </a:pPr>
            <a:r>
              <a:rPr lang="en-US" sz="1600" b="1" smtClean="0"/>
              <a:t>Apartment/SRO         25  </a:t>
            </a:r>
          </a:p>
          <a:p>
            <a:pPr lvl="1" eaLnBrk="1" hangingPunct="1">
              <a:lnSpc>
                <a:spcPct val="90000"/>
              </a:lnSpc>
            </a:pPr>
            <a:r>
              <a:rPr lang="en-US" sz="1600" b="1" smtClean="0"/>
              <a:t>DMH		4</a:t>
            </a:r>
          </a:p>
          <a:p>
            <a:pPr lvl="1" eaLnBrk="1" hangingPunct="1">
              <a:lnSpc>
                <a:spcPct val="90000"/>
              </a:lnSpc>
            </a:pPr>
            <a:r>
              <a:rPr lang="en-US" sz="1600" b="1" smtClean="0"/>
              <a:t>DMR  		2  </a:t>
            </a:r>
          </a:p>
          <a:p>
            <a:pPr lvl="1" eaLnBrk="1" hangingPunct="1">
              <a:lnSpc>
                <a:spcPct val="90000"/>
              </a:lnSpc>
            </a:pPr>
            <a:r>
              <a:rPr lang="en-US" sz="1600" b="1" smtClean="0"/>
              <a:t>Family/Friends	9</a:t>
            </a:r>
            <a:r>
              <a:rPr lang="en-US" sz="1800" b="1" smtClean="0"/>
              <a:t> </a:t>
            </a:r>
          </a:p>
          <a:p>
            <a:pPr lvl="1" eaLnBrk="1" hangingPunct="1">
              <a:lnSpc>
                <a:spcPct val="90000"/>
              </a:lnSpc>
              <a:buFontTx/>
              <a:buNone/>
            </a:pPr>
            <a:r>
              <a:rPr lang="en-US" sz="1800" b="1" smtClean="0"/>
              <a:t>  </a:t>
            </a:r>
          </a:p>
          <a:p>
            <a:pPr eaLnBrk="1" hangingPunct="1">
              <a:lnSpc>
                <a:spcPct val="90000"/>
              </a:lnSpc>
            </a:pPr>
            <a:r>
              <a:rPr lang="en-US" sz="2000" b="1" smtClean="0">
                <a:solidFill>
                  <a:srgbClr val="FF9900"/>
                </a:solidFill>
              </a:rPr>
              <a:t>Still “on Streets”	   18  (15%)</a:t>
            </a:r>
            <a:r>
              <a:rPr lang="en-US" sz="2400" b="1" smtClean="0"/>
              <a:t>                          </a:t>
            </a:r>
            <a:r>
              <a:rPr lang="en-US" b="1" smtClean="0"/>
              <a:t> </a:t>
            </a:r>
            <a:endParaRPr lang="en-US" sz="2000" b="1" smtClean="0"/>
          </a:p>
          <a:p>
            <a:pPr lvl="1" eaLnBrk="1" hangingPunct="1">
              <a:lnSpc>
                <a:spcPct val="90000"/>
              </a:lnSpc>
            </a:pPr>
            <a:r>
              <a:rPr lang="en-US" sz="1600" b="1" smtClean="0"/>
              <a:t>Streets 	                11</a:t>
            </a:r>
          </a:p>
          <a:p>
            <a:pPr lvl="1" eaLnBrk="1" hangingPunct="1">
              <a:lnSpc>
                <a:spcPct val="90000"/>
              </a:lnSpc>
            </a:pPr>
            <a:r>
              <a:rPr lang="en-US" sz="1600" b="1" smtClean="0"/>
              <a:t>Hospital  		2</a:t>
            </a:r>
          </a:p>
          <a:p>
            <a:pPr lvl="1" eaLnBrk="1" hangingPunct="1">
              <a:lnSpc>
                <a:spcPct val="90000"/>
              </a:lnSpc>
            </a:pPr>
            <a:r>
              <a:rPr lang="en-US" sz="1600" b="1" smtClean="0"/>
              <a:t>Respite (BMH)	5</a:t>
            </a:r>
          </a:p>
          <a:p>
            <a:pPr lvl="1" eaLnBrk="1" hangingPunct="1">
              <a:lnSpc>
                <a:spcPct val="90000"/>
              </a:lnSpc>
            </a:pPr>
            <a:r>
              <a:rPr lang="en-US" sz="1600" b="1" smtClean="0"/>
              <a:t>Detox		0</a:t>
            </a:r>
          </a:p>
          <a:p>
            <a:pPr lvl="1" eaLnBrk="1" hangingPunct="1">
              <a:lnSpc>
                <a:spcPct val="90000"/>
              </a:lnSpc>
            </a:pPr>
            <a:endParaRPr lang="en-US" sz="1800" b="1" smtClean="0"/>
          </a:p>
          <a:p>
            <a:pPr eaLnBrk="1" hangingPunct="1">
              <a:lnSpc>
                <a:spcPct val="90000"/>
              </a:lnSpc>
            </a:pPr>
            <a:r>
              <a:rPr lang="en-US" sz="2000" b="1" smtClean="0"/>
              <a:t>Unknown/LTFU	     5    (4%)</a:t>
            </a:r>
          </a:p>
          <a:p>
            <a:pPr eaLnBrk="1" hangingPunct="1">
              <a:lnSpc>
                <a:spcPct val="90000"/>
              </a:lnSpc>
            </a:pPr>
            <a:endParaRPr lang="en-US" b="1" smtClean="0"/>
          </a:p>
        </p:txBody>
      </p:sp>
      <p:sp>
        <p:nvSpPr>
          <p:cNvPr id="49157" name="Footer Placeholder 5"/>
          <p:cNvSpPr>
            <a:spLocks noGrp="1"/>
          </p:cNvSpPr>
          <p:nvPr>
            <p:ph type="ftr" sz="quarter" idx="11"/>
          </p:nvPr>
        </p:nvSpPr>
        <p:spPr bwMode="auto">
          <a:xfrm>
            <a:off x="4572000" y="6096000"/>
            <a:ext cx="4419600" cy="704850"/>
          </a:xfrm>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sz="3200" smtClean="0">
                <a:solidFill>
                  <a:srgbClr val="FF0000"/>
                </a:solidFill>
              </a:rPr>
              <a:t>O'Connell/BHCHP</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1143000"/>
            <a:ext cx="8229600" cy="1143000"/>
          </a:xfrm>
        </p:spPr>
        <p:txBody>
          <a:bodyPr rtlCol="0">
            <a:normAutofit fontScale="90000"/>
          </a:bodyPr>
          <a:lstStyle/>
          <a:p>
            <a:pPr eaLnBrk="1" fontAlgn="auto" hangingPunct="1">
              <a:spcAft>
                <a:spcPts val="0"/>
              </a:spcAft>
              <a:defRPr/>
            </a:pPr>
            <a:r>
              <a:rPr lang="en-US" sz="3600" b="1"/>
              <a:t>Utilization of Medical Services </a:t>
            </a:r>
            <a:br>
              <a:rPr lang="en-US" sz="3600" b="1"/>
            </a:br>
            <a:r>
              <a:rPr lang="en-US" sz="3600" b="1"/>
              <a:t>by the Cohort, 1999-2003</a:t>
            </a:r>
            <a:br>
              <a:rPr lang="en-US" sz="3600" b="1"/>
            </a:br>
            <a:r>
              <a:rPr lang="en-US" sz="3600" b="1"/>
              <a:t>(N = 119)</a:t>
            </a:r>
          </a:p>
        </p:txBody>
      </p:sp>
      <p:sp>
        <p:nvSpPr>
          <p:cNvPr id="67587" name="Rectangle 3"/>
          <p:cNvSpPr>
            <a:spLocks noGrp="1" noChangeArrowheads="1"/>
          </p:cNvSpPr>
          <p:nvPr>
            <p:ph idx="1"/>
          </p:nvPr>
        </p:nvSpPr>
        <p:spPr>
          <a:xfrm>
            <a:off x="381000" y="3581400"/>
            <a:ext cx="8229600" cy="4267200"/>
          </a:xfrm>
        </p:spPr>
        <p:txBody>
          <a:bodyPr/>
          <a:lstStyle/>
          <a:p>
            <a:pPr eaLnBrk="1" hangingPunct="1"/>
            <a:r>
              <a:rPr lang="en-US" b="1" smtClean="0"/>
              <a:t>Emergency Room Visits		         18,384</a:t>
            </a:r>
          </a:p>
          <a:p>
            <a:pPr eaLnBrk="1" hangingPunct="1">
              <a:buFontTx/>
              <a:buNone/>
            </a:pPr>
            <a:endParaRPr lang="en-US" b="1" smtClean="0"/>
          </a:p>
        </p:txBody>
      </p:sp>
      <p:sp>
        <p:nvSpPr>
          <p:cNvPr id="50180" name="Footer Placeholder 4"/>
          <p:cNvSpPr>
            <a:spLocks noGrp="1"/>
          </p:cNvSpPr>
          <p:nvPr>
            <p:ph type="ftr"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sz="2800" smtClean="0">
                <a:solidFill>
                  <a:srgbClr val="FF0000"/>
                </a:solidFill>
              </a:rPr>
              <a:t>O'Connell/BHCHP</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4"/>
          <p:cNvSpPr>
            <a:spLocks noGrp="1" noChangeArrowheads="1"/>
          </p:cNvSpPr>
          <p:nvPr>
            <p:ph type="title"/>
          </p:nvPr>
        </p:nvSpPr>
        <p:spPr>
          <a:xfrm>
            <a:off x="914400" y="0"/>
            <a:ext cx="7340600" cy="1371600"/>
          </a:xfrm>
        </p:spPr>
        <p:txBody>
          <a:bodyPr/>
          <a:lstStyle/>
          <a:p>
            <a:pPr eaLnBrk="1" hangingPunct="1"/>
            <a:r>
              <a:rPr lang="en-US" b="1" smtClean="0"/>
              <a:t>Causes of Death</a:t>
            </a:r>
          </a:p>
        </p:txBody>
      </p:sp>
      <p:sp>
        <p:nvSpPr>
          <p:cNvPr id="1028" name="Footer Placeholder 3"/>
          <p:cNvSpPr>
            <a:spLocks noGrp="1"/>
          </p:cNvSpPr>
          <p:nvPr>
            <p:ph type="ftr" sz="quarter" idx="11"/>
          </p:nvPr>
        </p:nvSpPr>
        <p:spPr bwMode="auto">
          <a:xfrm>
            <a:off x="3124200" y="6356350"/>
            <a:ext cx="5029200" cy="501650"/>
          </a:xfrm>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sz="2400" smtClean="0">
                <a:solidFill>
                  <a:srgbClr val="FF0000"/>
                </a:solidFill>
              </a:rPr>
              <a:t>O'Connell/BHCHP</a:t>
            </a:r>
          </a:p>
        </p:txBody>
      </p:sp>
      <p:graphicFrame>
        <p:nvGraphicFramePr>
          <p:cNvPr id="1026" name="Object 2"/>
          <p:cNvGraphicFramePr>
            <a:graphicFrameLocks noChangeAspect="1"/>
          </p:cNvGraphicFramePr>
          <p:nvPr/>
        </p:nvGraphicFramePr>
        <p:xfrm>
          <a:off x="457200" y="1143000"/>
          <a:ext cx="9144000" cy="5181600"/>
        </p:xfrm>
        <a:graphic>
          <a:graphicData uri="http://schemas.openxmlformats.org/presentationml/2006/ole">
            <p:oleObj spid="_x0000_s1026" name="Chart" r:id="rId4" imgW="6096000" imgH="4067175" progId="MSGraph.Chart.8">
              <p:embed followColorScheme="full"/>
            </p:oleObj>
          </a:graphicData>
        </a:graphic>
      </p:graphicFrame>
      <p:sp>
        <p:nvSpPr>
          <p:cNvPr id="1029" name="Text Box 3"/>
          <p:cNvSpPr txBox="1">
            <a:spLocks noChangeArrowheads="1"/>
          </p:cNvSpPr>
          <p:nvPr/>
        </p:nvSpPr>
        <p:spPr bwMode="auto">
          <a:xfrm>
            <a:off x="4251325" y="574675"/>
            <a:ext cx="184150" cy="461963"/>
          </a:xfrm>
          <a:prstGeom prst="rect">
            <a:avLst/>
          </a:prstGeom>
          <a:noFill/>
          <a:ln w="9525">
            <a:noFill/>
            <a:miter lim="800000"/>
            <a:headEnd/>
            <a:tailEnd/>
          </a:ln>
        </p:spPr>
        <p:txBody>
          <a:bodyPr wrap="none">
            <a:spAutoFit/>
          </a:bodyPr>
          <a:lstStyle/>
          <a:p>
            <a:pPr algn="ctr"/>
            <a:endParaRPr lang="en-US" sz="2400">
              <a:latin typeface="Times New Roman" pitchFamily="18" charset="0"/>
            </a:endParaRPr>
          </a:p>
        </p:txBody>
      </p:sp>
      <p:sp>
        <p:nvSpPr>
          <p:cNvPr id="1030" name="Text Box 5"/>
          <p:cNvSpPr txBox="1">
            <a:spLocks noChangeArrowheads="1"/>
          </p:cNvSpPr>
          <p:nvPr/>
        </p:nvSpPr>
        <p:spPr bwMode="auto">
          <a:xfrm rot="-5400000">
            <a:off x="-273843" y="3320256"/>
            <a:ext cx="1828800" cy="369887"/>
          </a:xfrm>
          <a:prstGeom prst="rect">
            <a:avLst/>
          </a:prstGeom>
          <a:noFill/>
          <a:ln w="9525">
            <a:noFill/>
            <a:miter lim="800000"/>
            <a:headEnd/>
            <a:tailEnd/>
          </a:ln>
        </p:spPr>
        <p:txBody>
          <a:bodyPr>
            <a:spAutoFit/>
          </a:bodyPr>
          <a:lstStyle/>
          <a:p>
            <a:pPr eaLnBrk="0" hangingPunct="0">
              <a:spcBef>
                <a:spcPct val="50000"/>
              </a:spcBef>
            </a:pPr>
            <a:r>
              <a:rPr lang="en-US">
                <a:latin typeface="Arial Black" pitchFamily="34" charset="0"/>
              </a:rPr>
              <a:t># of Deaths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descr="ford,devinIV219"/>
          <p:cNvPicPr>
            <a:picLocks noGrp="1" noChangeAspect="1" noChangeArrowheads="1"/>
          </p:cNvPicPr>
          <p:nvPr>
            <p:ph idx="1"/>
          </p:nvPr>
        </p:nvPicPr>
        <p:blipFill>
          <a:blip r:embed="rId2" cstate="print"/>
          <a:srcRect/>
          <a:stretch>
            <a:fillRect/>
          </a:stretch>
        </p:blipFill>
        <p:spPr>
          <a:xfrm>
            <a:off x="1765300" y="1600200"/>
            <a:ext cx="5613400" cy="4525963"/>
          </a:xfrm>
        </p:spPr>
      </p:pic>
      <p:sp>
        <p:nvSpPr>
          <p:cNvPr id="68611" name="Title 3"/>
          <p:cNvSpPr>
            <a:spLocks noGrp="1"/>
          </p:cNvSpPr>
          <p:nvPr>
            <p:ph type="title"/>
          </p:nvPr>
        </p:nvSpPr>
        <p:spPr/>
        <p:txBody>
          <a:bodyPr/>
          <a:lstStyle/>
          <a:p>
            <a:pPr eaLnBrk="1" hangingPunct="1"/>
            <a:r>
              <a:rPr lang="en-US" smtClean="0"/>
              <a:t>Fr Jon Stephen Hedges EMT-B</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C:\Documents and Settings\MD\My Documents\My Pictures\DSC_0425.JPG"/>
          <p:cNvPicPr>
            <a:picLocks noChangeAspect="1" noChangeArrowheads="1"/>
          </p:cNvPicPr>
          <p:nvPr/>
        </p:nvPicPr>
        <p:blipFill>
          <a:blip r:embed="rId2" cstate="print"/>
          <a:srcRect/>
          <a:stretch>
            <a:fillRect/>
          </a:stretch>
        </p:blipFill>
        <p:spPr bwMode="auto">
          <a:xfrm>
            <a:off x="1525588" y="738188"/>
            <a:ext cx="6096000" cy="9167812"/>
          </a:xfrm>
          <a:prstGeom prst="rect">
            <a:avLst/>
          </a:prstGeom>
          <a:noFill/>
          <a:ln w="9525">
            <a:noFill/>
            <a:miter lim="800000"/>
            <a:headEnd/>
            <a:tailEnd/>
          </a:ln>
        </p:spPr>
      </p:pic>
      <p:sp>
        <p:nvSpPr>
          <p:cNvPr id="69635" name="TextBox 4"/>
          <p:cNvSpPr txBox="1">
            <a:spLocks noChangeArrowheads="1"/>
          </p:cNvSpPr>
          <p:nvPr/>
        </p:nvSpPr>
        <p:spPr bwMode="auto">
          <a:xfrm>
            <a:off x="1905000" y="76200"/>
            <a:ext cx="9067800" cy="708025"/>
          </a:xfrm>
          <a:prstGeom prst="rect">
            <a:avLst/>
          </a:prstGeom>
          <a:noFill/>
          <a:ln w="9525">
            <a:noFill/>
            <a:miter lim="800000"/>
            <a:headEnd/>
            <a:tailEnd/>
          </a:ln>
        </p:spPr>
        <p:txBody>
          <a:bodyPr>
            <a:spAutoFit/>
          </a:bodyPr>
          <a:lstStyle/>
          <a:p>
            <a:r>
              <a:rPr lang="en-US" sz="4000">
                <a:latin typeface="Calibri" pitchFamily="34" charset="0"/>
              </a:rPr>
              <a:t>Jennifer Ferraez, MSW</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5" descr="DSC_0412"/>
          <p:cNvPicPr>
            <a:picLocks noChangeAspect="1" noChangeArrowheads="1"/>
          </p:cNvPicPr>
          <p:nvPr/>
        </p:nvPicPr>
        <p:blipFill>
          <a:blip r:embed="rId2" cstate="print"/>
          <a:srcRect/>
          <a:stretch>
            <a:fillRect/>
          </a:stretch>
        </p:blipFill>
        <p:spPr bwMode="auto">
          <a:xfrm>
            <a:off x="304800" y="1066800"/>
            <a:ext cx="8710613" cy="5791200"/>
          </a:xfrm>
          <a:prstGeom prst="rect">
            <a:avLst/>
          </a:prstGeom>
          <a:noFill/>
          <a:ln w="9525">
            <a:noFill/>
            <a:miter lim="800000"/>
            <a:headEnd/>
            <a:tailEnd/>
          </a:ln>
        </p:spPr>
      </p:pic>
      <p:sp>
        <p:nvSpPr>
          <p:cNvPr id="70659" name="TextBox 2"/>
          <p:cNvSpPr txBox="1">
            <a:spLocks noChangeArrowheads="1"/>
          </p:cNvSpPr>
          <p:nvPr/>
        </p:nvSpPr>
        <p:spPr bwMode="auto">
          <a:xfrm>
            <a:off x="381000" y="76200"/>
            <a:ext cx="8382000" cy="1384300"/>
          </a:xfrm>
          <a:prstGeom prst="rect">
            <a:avLst/>
          </a:prstGeom>
          <a:noFill/>
          <a:ln w="9525">
            <a:noFill/>
            <a:miter lim="800000"/>
            <a:headEnd/>
            <a:tailEnd/>
          </a:ln>
        </p:spPr>
        <p:txBody>
          <a:bodyPr>
            <a:spAutoFit/>
          </a:bodyPr>
          <a:lstStyle/>
          <a:p>
            <a:r>
              <a:rPr lang="en-US" sz="2800">
                <a:latin typeface="Calibri" pitchFamily="34" charset="0"/>
              </a:rPr>
              <a:t>                          UCSB Street Health Outreach</a:t>
            </a:r>
          </a:p>
          <a:p>
            <a:r>
              <a:rPr lang="en-US" sz="2800">
                <a:latin typeface="Calibri" pitchFamily="34" charset="0"/>
              </a:rPr>
              <a:t>	</a:t>
            </a:r>
          </a:p>
          <a:p>
            <a:endParaRPr lang="en-US" sz="2800">
              <a:latin typeface="Calibri"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 descr="Mimi &amp; Lil' Rick.JPG"/>
          <p:cNvPicPr>
            <a:picLocks noChangeAspect="1"/>
          </p:cNvPicPr>
          <p:nvPr/>
        </p:nvPicPr>
        <p:blipFill>
          <a:blip r:embed="rId3" cstate="print"/>
          <a:srcRect/>
          <a:stretch>
            <a:fillRect/>
          </a:stretch>
        </p:blipFill>
        <p:spPr bwMode="auto">
          <a:xfrm>
            <a:off x="206375" y="0"/>
            <a:ext cx="873125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0"/>
            <a:ext cx="8229600" cy="1143000"/>
          </a:xfrm>
        </p:spPr>
        <p:txBody>
          <a:bodyPr/>
          <a:lstStyle/>
          <a:p>
            <a:pPr eaLnBrk="1" hangingPunct="1"/>
            <a:r>
              <a:rPr lang="en-US" smtClean="0">
                <a:solidFill>
                  <a:srgbClr val="C00000"/>
                </a:solidFill>
              </a:rPr>
              <a:t>What is Street Medicine?</a:t>
            </a:r>
          </a:p>
        </p:txBody>
      </p:sp>
      <p:sp>
        <p:nvSpPr>
          <p:cNvPr id="9219" name="Content Placeholder 2"/>
          <p:cNvSpPr>
            <a:spLocks noGrp="1"/>
          </p:cNvSpPr>
          <p:nvPr>
            <p:ph idx="1"/>
          </p:nvPr>
        </p:nvSpPr>
        <p:spPr>
          <a:xfrm>
            <a:off x="381000" y="1219200"/>
            <a:ext cx="5105400" cy="5486400"/>
          </a:xfrm>
        </p:spPr>
        <p:txBody>
          <a:bodyPr/>
          <a:lstStyle/>
          <a:p>
            <a:pPr eaLnBrk="1" hangingPunct="1"/>
            <a:r>
              <a:rPr lang="en-US" smtClean="0">
                <a:solidFill>
                  <a:schemeClr val="tx2"/>
                </a:solidFill>
              </a:rPr>
              <a:t>Free medical care for extremely underserved populations in austere environments</a:t>
            </a:r>
          </a:p>
          <a:p>
            <a:pPr lvl="1" eaLnBrk="1" hangingPunct="1"/>
            <a:r>
              <a:rPr lang="en-US" smtClean="0"/>
              <a:t>Street medical rounds for the unsheltered homeless</a:t>
            </a:r>
          </a:p>
          <a:p>
            <a:pPr lvl="1" eaLnBrk="1" hangingPunct="1"/>
            <a:r>
              <a:rPr lang="en-US" smtClean="0"/>
              <a:t>Disaster medicine</a:t>
            </a:r>
          </a:p>
          <a:p>
            <a:pPr lvl="1" eaLnBrk="1" hangingPunct="1"/>
            <a:r>
              <a:rPr lang="en-US" smtClean="0"/>
              <a:t>International Crisis medicine</a:t>
            </a:r>
          </a:p>
        </p:txBody>
      </p:sp>
      <p:sp>
        <p:nvSpPr>
          <p:cNvPr id="9220" name="TextBox 3"/>
          <p:cNvSpPr txBox="1">
            <a:spLocks noChangeArrowheads="1"/>
          </p:cNvSpPr>
          <p:nvPr/>
        </p:nvSpPr>
        <p:spPr bwMode="auto">
          <a:xfrm>
            <a:off x="4800600" y="5410200"/>
            <a:ext cx="3581400" cy="369888"/>
          </a:xfrm>
          <a:prstGeom prst="rect">
            <a:avLst/>
          </a:prstGeom>
          <a:noFill/>
          <a:ln w="9525">
            <a:noFill/>
            <a:miter lim="800000"/>
            <a:headEnd/>
            <a:tailEnd/>
          </a:ln>
        </p:spPr>
        <p:txBody>
          <a:bodyPr>
            <a:spAutoFit/>
          </a:bodyPr>
          <a:lstStyle/>
          <a:p>
            <a:endParaRPr lang="en-US"/>
          </a:p>
        </p:txBody>
      </p:sp>
      <p:pic>
        <p:nvPicPr>
          <p:cNvPr id="9221" name="Picture 4" descr="Mimi &amp; Alan Check.JPG"/>
          <p:cNvPicPr>
            <a:picLocks noChangeAspect="1"/>
          </p:cNvPicPr>
          <p:nvPr/>
        </p:nvPicPr>
        <p:blipFill>
          <a:blip r:embed="rId2" cstate="print"/>
          <a:srcRect/>
          <a:stretch>
            <a:fillRect/>
          </a:stretch>
        </p:blipFill>
        <p:spPr bwMode="auto">
          <a:xfrm>
            <a:off x="5638800" y="1143000"/>
            <a:ext cx="3048000" cy="4495800"/>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1" descr="Rick.png"/>
          <p:cNvPicPr>
            <a:picLocks noChangeAspect="1"/>
          </p:cNvPicPr>
          <p:nvPr/>
        </p:nvPicPr>
        <p:blipFill>
          <a:blip r:embed="rId3" cstate="print"/>
          <a:srcRect/>
          <a:stretch>
            <a:fillRect/>
          </a:stretch>
        </p:blipFill>
        <p:spPr bwMode="auto">
          <a:xfrm>
            <a:off x="1524000" y="228600"/>
            <a:ext cx="5299075" cy="5029200"/>
          </a:xfrm>
          <a:prstGeom prst="rect">
            <a:avLst/>
          </a:prstGeom>
          <a:noFill/>
          <a:ln w="9525">
            <a:noFill/>
            <a:miter lim="800000"/>
            <a:headEnd/>
            <a:tailEnd/>
          </a:ln>
        </p:spPr>
      </p:pic>
      <p:sp>
        <p:nvSpPr>
          <p:cNvPr id="72707" name="TextBox 2"/>
          <p:cNvSpPr txBox="1">
            <a:spLocks noChangeArrowheads="1"/>
          </p:cNvSpPr>
          <p:nvPr/>
        </p:nvSpPr>
        <p:spPr bwMode="auto">
          <a:xfrm>
            <a:off x="533400" y="5353050"/>
            <a:ext cx="8229600" cy="1524000"/>
          </a:xfrm>
          <a:prstGeom prst="rect">
            <a:avLst/>
          </a:prstGeom>
          <a:noFill/>
          <a:ln w="9525">
            <a:noFill/>
            <a:miter lim="800000"/>
            <a:headEnd/>
            <a:tailEnd/>
          </a:ln>
        </p:spPr>
        <p:txBody>
          <a:bodyPr>
            <a:spAutoFit/>
          </a:bodyPr>
          <a:lstStyle/>
          <a:p>
            <a:r>
              <a:rPr lang="en-US">
                <a:latin typeface="Calibri" pitchFamily="34" charset="0"/>
              </a:rPr>
              <a:t>Little Rick had been sober for 7 days when this picture was taken last year. He finally achieved his long desired goal of sobriety and housing. His left eye had been blinded by a fellow homeless man who assaulted Rick, punching him in the face. A few months after this photo was taken, Rick returned to the streets and drinking, and died sleeping on the sidewalk during a freezing night in Isla Vista. </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img2.timeinc.net/ew/dynamic/imgs/071203/oz_l.jpg"/>
          <p:cNvPicPr>
            <a:picLocks noChangeAspect="1" noChangeArrowheads="1"/>
          </p:cNvPicPr>
          <p:nvPr/>
        </p:nvPicPr>
        <p:blipFill>
          <a:blip r:embed="rId2" cstate="print"/>
          <a:srcRect/>
          <a:stretch>
            <a:fillRect/>
          </a:stretch>
        </p:blipFill>
        <p:spPr bwMode="auto">
          <a:xfrm>
            <a:off x="762000" y="533400"/>
            <a:ext cx="6934200" cy="590550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1" descr="Downtown Walk.JPG"/>
          <p:cNvPicPr>
            <a:picLocks noChangeAspect="1"/>
          </p:cNvPicPr>
          <p:nvPr/>
        </p:nvPicPr>
        <p:blipFill>
          <a:blip r:embed="rId2" cstate="print"/>
          <a:srcRect/>
          <a:stretch>
            <a:fillRect/>
          </a:stretch>
        </p:blipFill>
        <p:spPr bwMode="auto">
          <a:xfrm>
            <a:off x="0" y="298450"/>
            <a:ext cx="9144000" cy="6483350"/>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descr="scan0016.jpg"/>
          <p:cNvPicPr>
            <a:picLocks noChangeAspect="1"/>
          </p:cNvPicPr>
          <p:nvPr/>
        </p:nvPicPr>
        <p:blipFill>
          <a:blip r:embed="rId3" cstate="print"/>
          <a:srcRect/>
          <a:stretch>
            <a:fillRect/>
          </a:stretch>
        </p:blipFill>
        <p:spPr bwMode="auto">
          <a:xfrm>
            <a:off x="138113" y="914400"/>
            <a:ext cx="8929687"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media.independent.com/img/photos/2008/12/16/Transition-House-Womens-Clinic-Web.jpg"/>
          <p:cNvPicPr>
            <a:picLocks noChangeAspect="1" noChangeArrowheads="1"/>
          </p:cNvPicPr>
          <p:nvPr/>
        </p:nvPicPr>
        <p:blipFill>
          <a:blip r:embed="rId2" cstate="print"/>
          <a:srcRect/>
          <a:stretch>
            <a:fillRect/>
          </a:stretch>
        </p:blipFill>
        <p:spPr bwMode="auto">
          <a:xfrm>
            <a:off x="63500" y="95250"/>
            <a:ext cx="4562475" cy="6762750"/>
          </a:xfrm>
          <a:prstGeom prst="rect">
            <a:avLst/>
          </a:prstGeom>
          <a:noFill/>
          <a:ln w="9525">
            <a:noFill/>
            <a:miter lim="800000"/>
            <a:headEnd/>
            <a:tailEnd/>
          </a:ln>
        </p:spPr>
      </p:pic>
      <p:sp>
        <p:nvSpPr>
          <p:cNvPr id="76803" name="TextBox 3"/>
          <p:cNvSpPr txBox="1">
            <a:spLocks noChangeArrowheads="1"/>
          </p:cNvSpPr>
          <p:nvPr/>
        </p:nvSpPr>
        <p:spPr bwMode="auto">
          <a:xfrm>
            <a:off x="4572000" y="685800"/>
            <a:ext cx="4572000" cy="4708525"/>
          </a:xfrm>
          <a:prstGeom prst="rect">
            <a:avLst/>
          </a:prstGeom>
          <a:noFill/>
          <a:ln w="9525">
            <a:noFill/>
            <a:miter lim="800000"/>
            <a:headEnd/>
            <a:tailEnd/>
          </a:ln>
        </p:spPr>
        <p:txBody>
          <a:bodyPr>
            <a:spAutoFit/>
          </a:bodyPr>
          <a:lstStyle/>
          <a:p>
            <a:pPr algn="ctr"/>
            <a:r>
              <a:rPr lang="en-US" sz="3600">
                <a:solidFill>
                  <a:srgbClr val="FF0000"/>
                </a:solidFill>
                <a:latin typeface="Calibri" pitchFamily="34" charset="0"/>
              </a:rPr>
              <a:t>W</a:t>
            </a:r>
            <a:r>
              <a:rPr lang="en-US" sz="2400">
                <a:solidFill>
                  <a:srgbClr val="FF0000"/>
                </a:solidFill>
                <a:latin typeface="Calibri" pitchFamily="34" charset="0"/>
              </a:rPr>
              <a:t>omen’s Free Shelter Clinic WFSC</a:t>
            </a:r>
          </a:p>
          <a:p>
            <a:r>
              <a:rPr lang="en-US" sz="2400">
                <a:latin typeface="Calibri" pitchFamily="34" charset="0"/>
              </a:rPr>
              <a:t>AT Transition House</a:t>
            </a:r>
          </a:p>
          <a:p>
            <a:r>
              <a:rPr lang="en-US" sz="2400">
                <a:latin typeface="Calibri" pitchFamily="34" charset="0"/>
              </a:rPr>
              <a:t>2</a:t>
            </a:r>
            <a:r>
              <a:rPr lang="en-US" sz="2400" baseline="30000">
                <a:latin typeface="Calibri" pitchFamily="34" charset="0"/>
              </a:rPr>
              <a:t>nd</a:t>
            </a:r>
            <a:r>
              <a:rPr lang="en-US" sz="2400">
                <a:latin typeface="Calibri" pitchFamily="34" charset="0"/>
              </a:rPr>
              <a:t> and 4</a:t>
            </a:r>
            <a:r>
              <a:rPr lang="en-US" sz="2400" baseline="30000">
                <a:latin typeface="Calibri" pitchFamily="34" charset="0"/>
              </a:rPr>
              <a:t>th</a:t>
            </a:r>
            <a:r>
              <a:rPr lang="en-US" sz="2400">
                <a:latin typeface="Calibri" pitchFamily="34" charset="0"/>
              </a:rPr>
              <a:t> Friday of every month</a:t>
            </a:r>
          </a:p>
          <a:p>
            <a:r>
              <a:rPr lang="en-US" sz="2400">
                <a:latin typeface="Calibri" pitchFamily="34" charset="0"/>
              </a:rPr>
              <a:t>10am-3pm</a:t>
            </a:r>
          </a:p>
          <a:p>
            <a:r>
              <a:rPr lang="en-US" sz="2400">
                <a:latin typeface="Calibri" pitchFamily="34" charset="0"/>
              </a:rPr>
              <a:t>In Partnership with Planned Parenthood</a:t>
            </a:r>
          </a:p>
          <a:p>
            <a:endParaRPr lang="en-US" sz="2400">
              <a:latin typeface="Calibri" pitchFamily="34" charset="0"/>
            </a:endParaRPr>
          </a:p>
          <a:p>
            <a:r>
              <a:rPr lang="en-US" sz="2400">
                <a:latin typeface="Calibri" pitchFamily="34" charset="0"/>
              </a:rPr>
              <a:t>Volunteer Leadership Needed!</a:t>
            </a:r>
          </a:p>
          <a:p>
            <a:r>
              <a:rPr lang="en-US" sz="2400">
                <a:latin typeface="Calibri" pitchFamily="34" charset="0"/>
              </a:rPr>
              <a:t>Assistance with Outreach Needed!</a:t>
            </a:r>
          </a:p>
          <a:p>
            <a:r>
              <a:rPr lang="en-US" sz="2400">
                <a:latin typeface="Calibri" pitchFamily="34" charset="0"/>
              </a:rPr>
              <a:t>Contact Suzette Chafey</a:t>
            </a:r>
          </a:p>
          <a:p>
            <a:r>
              <a:rPr lang="en-US" sz="2400">
                <a:latin typeface="Calibri" pitchFamily="34" charset="0"/>
              </a:rPr>
              <a:t>Lead Program Volunteer</a:t>
            </a:r>
          </a:p>
          <a:p>
            <a:r>
              <a:rPr lang="en-US" sz="2400">
                <a:solidFill>
                  <a:srgbClr val="FF0000"/>
                </a:solidFill>
                <a:latin typeface="Calibri" pitchFamily="34" charset="0"/>
              </a:rPr>
              <a:t>schafey@cox.net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eaLnBrk="1" hangingPunct="1"/>
            <a:r>
              <a:rPr lang="en-US" smtClean="0"/>
              <a:t>Morgane, Victoria, and Jennae </a:t>
            </a:r>
          </a:p>
        </p:txBody>
      </p:sp>
      <p:pic>
        <p:nvPicPr>
          <p:cNvPr id="77827" name="Picture 4" descr="S:\DWW\photos\HomelessPregnant.JPG"/>
          <p:cNvPicPr>
            <a:picLocks noChangeAspect="1" noChangeArrowheads="1"/>
          </p:cNvPicPr>
          <p:nvPr/>
        </p:nvPicPr>
        <p:blipFill>
          <a:blip r:embed="rId2" cstate="print"/>
          <a:srcRect/>
          <a:stretch>
            <a:fillRect/>
          </a:stretch>
        </p:blipFill>
        <p:spPr bwMode="auto">
          <a:xfrm>
            <a:off x="609600" y="1422400"/>
            <a:ext cx="7924800" cy="5283200"/>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img2.timeinc.net/ew/dynamic/imgs/080515/Fantasy/Wizard-Of-Oz_l.jpg"/>
          <p:cNvPicPr>
            <a:picLocks noChangeAspect="1" noChangeArrowheads="1"/>
          </p:cNvPicPr>
          <p:nvPr/>
        </p:nvPicPr>
        <p:blipFill>
          <a:blip r:embed="rId2" cstate="print"/>
          <a:srcRect/>
          <a:stretch>
            <a:fillRect/>
          </a:stretch>
        </p:blipFill>
        <p:spPr bwMode="auto">
          <a:xfrm>
            <a:off x="901700" y="396875"/>
            <a:ext cx="6489700" cy="6080125"/>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DSC_0291"/>
          <p:cNvPicPr>
            <a:picLocks noChangeAspect="1" noChangeArrowheads="1"/>
          </p:cNvPicPr>
          <p:nvPr/>
        </p:nvPicPr>
        <p:blipFill>
          <a:blip r:embed="rId2" cstate="print"/>
          <a:srcRect/>
          <a:stretch>
            <a:fillRect/>
          </a:stretch>
        </p:blipFill>
        <p:spPr bwMode="auto">
          <a:xfrm>
            <a:off x="1157288" y="1712913"/>
            <a:ext cx="6827837" cy="4535487"/>
          </a:xfrm>
          <a:prstGeom prst="rect">
            <a:avLst/>
          </a:prstGeom>
          <a:noFill/>
          <a:ln w="9525">
            <a:noFill/>
            <a:miter lim="800000"/>
            <a:headEnd/>
            <a:tailEnd/>
          </a:ln>
        </p:spPr>
      </p:pic>
      <p:sp>
        <p:nvSpPr>
          <p:cNvPr id="79875" name="Rectangle 3"/>
          <p:cNvSpPr>
            <a:spLocks noGrp="1" noChangeArrowheads="1"/>
          </p:cNvSpPr>
          <p:nvPr>
            <p:ph type="title"/>
          </p:nvPr>
        </p:nvSpPr>
        <p:spPr/>
        <p:txBody>
          <a:bodyPr/>
          <a:lstStyle/>
          <a:p>
            <a:pPr eaLnBrk="1" hangingPunct="1"/>
            <a:r>
              <a:rPr lang="en-US" smtClean="0"/>
              <a:t>Thank YOU!</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228600" y="228600"/>
            <a:ext cx="8229600" cy="1143000"/>
          </a:xfrm>
        </p:spPr>
        <p:txBody>
          <a:bodyPr/>
          <a:lstStyle/>
          <a:p>
            <a:pPr eaLnBrk="1" hangingPunct="1"/>
            <a:r>
              <a:rPr lang="en-US" smtClean="0"/>
              <a:t>Objectives #1</a:t>
            </a:r>
          </a:p>
        </p:txBody>
      </p:sp>
      <p:sp>
        <p:nvSpPr>
          <p:cNvPr id="80899" name="Content Placeholder 2"/>
          <p:cNvSpPr>
            <a:spLocks noGrp="1"/>
          </p:cNvSpPr>
          <p:nvPr>
            <p:ph idx="1"/>
          </p:nvPr>
        </p:nvSpPr>
        <p:spPr/>
        <p:txBody>
          <a:bodyPr/>
          <a:lstStyle/>
          <a:p>
            <a:pPr eaLnBrk="1" hangingPunct="1"/>
            <a:r>
              <a:rPr lang="en-US" sz="2800" smtClean="0"/>
              <a:t>Demonstrate how full spectrum family medicine as taught at CCRMC is ideal preparation for practicing in austere (</a:t>
            </a:r>
            <a:r>
              <a:rPr lang="en-US" sz="2800" b="1" smtClean="0"/>
              <a:t>wilderness/ Rural/subspecialty driven urban)</a:t>
            </a:r>
            <a:r>
              <a:rPr lang="en-US" sz="2800" smtClean="0"/>
              <a:t> family medicine environments</a:t>
            </a:r>
          </a:p>
          <a:p>
            <a:pPr eaLnBrk="1" hangingPunct="1"/>
            <a:r>
              <a:rPr lang="en-US" sz="2800" smtClean="0"/>
              <a:t> Discuss opportunities for employment, pluses and minuses of such opportunities, and incentives and roadblocks when considering such opportunities</a:t>
            </a:r>
            <a:r>
              <a:rPr lang="en-US" smtClean="0"/>
              <a:t>.</a:t>
            </a:r>
          </a:p>
          <a:p>
            <a:pPr eaLnBrk="1" hangingPunct="1"/>
            <a:r>
              <a:rPr lang="en-US" smtClean="0"/>
              <a:t>Dicuss interventions that will benefit populations living in these enviroments.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457200" y="0"/>
            <a:ext cx="8229600" cy="1143000"/>
          </a:xfrm>
        </p:spPr>
        <p:txBody>
          <a:bodyPr/>
          <a:lstStyle/>
          <a:p>
            <a:pPr eaLnBrk="1" hangingPunct="1"/>
            <a:r>
              <a:rPr lang="en-US" smtClean="0"/>
              <a:t>Objectives #2</a:t>
            </a:r>
          </a:p>
        </p:txBody>
      </p:sp>
      <p:sp>
        <p:nvSpPr>
          <p:cNvPr id="81923" name="Content Placeholder 2"/>
          <p:cNvSpPr>
            <a:spLocks noGrp="1"/>
          </p:cNvSpPr>
          <p:nvPr>
            <p:ph idx="1"/>
          </p:nvPr>
        </p:nvSpPr>
        <p:spPr>
          <a:xfrm>
            <a:off x="228600" y="990600"/>
            <a:ext cx="8458200" cy="5562600"/>
          </a:xfrm>
        </p:spPr>
        <p:txBody>
          <a:bodyPr/>
          <a:lstStyle/>
          <a:p>
            <a:pPr eaLnBrk="1" hangingPunct="1"/>
            <a:r>
              <a:rPr lang="en-US" sz="2800" smtClean="0"/>
              <a:t>Describe the practice of Correctional Medicine in California using examples from Avenal State Prison and the California Mens Colony. </a:t>
            </a:r>
          </a:p>
          <a:p>
            <a:pPr eaLnBrk="1" hangingPunct="1"/>
            <a:r>
              <a:rPr lang="en-US" sz="2800" smtClean="0"/>
              <a:t>Demonstrate how this is a form of wilderness/austere Medicine. </a:t>
            </a:r>
          </a:p>
          <a:p>
            <a:pPr eaLnBrk="1" hangingPunct="1"/>
            <a:r>
              <a:rPr lang="en-US" sz="2800" smtClean="0"/>
              <a:t>List specific conditions (HIV, HepC, mental illness) more prevalent in these populations and specific approaches that may be necessary when treating these patients. </a:t>
            </a:r>
          </a:p>
          <a:p>
            <a:pPr eaLnBrk="1" hangingPunct="1"/>
            <a:r>
              <a:rPr lang="en-US" sz="2800" smtClean="0"/>
              <a:t>Additionally discuss the most common causes of preventable death in prison and approaches to improving outcomes.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itle630"/>
          <p:cNvPicPr>
            <a:picLocks noChangeAspect="1" noChangeArrowheads="1"/>
          </p:cNvPicPr>
          <p:nvPr/>
        </p:nvPicPr>
        <p:blipFill>
          <a:blip r:embed="rId2" cstate="print"/>
          <a:srcRect/>
          <a:stretch>
            <a:fillRect/>
          </a:stretch>
        </p:blipFill>
        <p:spPr bwMode="auto">
          <a:xfrm>
            <a:off x="0" y="2209800"/>
            <a:ext cx="8153400" cy="647700"/>
          </a:xfrm>
          <a:prstGeom prst="rect">
            <a:avLst/>
          </a:prstGeom>
          <a:noFill/>
          <a:ln w="9525">
            <a:noFill/>
            <a:miter lim="800000"/>
            <a:headEnd/>
            <a:tailEnd/>
          </a:ln>
        </p:spPr>
      </p:pic>
      <p:sp>
        <p:nvSpPr>
          <p:cNvPr id="10243" name="Rectangle 3"/>
          <p:cNvSpPr>
            <a:spLocks noChangeArrowheads="1"/>
          </p:cNvSpPr>
          <p:nvPr/>
        </p:nvSpPr>
        <p:spPr bwMode="auto">
          <a:xfrm>
            <a:off x="4763" y="3527425"/>
            <a:ext cx="184150" cy="369888"/>
          </a:xfrm>
          <a:prstGeom prst="rect">
            <a:avLst/>
          </a:prstGeom>
          <a:solidFill>
            <a:srgbClr val="FFFFFF"/>
          </a:solidFill>
          <a:ln w="9525">
            <a:noFill/>
            <a:miter lim="800000"/>
            <a:headEnd/>
            <a:tailEnd/>
          </a:ln>
        </p:spPr>
        <p:txBody>
          <a:bodyPr wrap="none" anchor="ctr">
            <a:spAutoFit/>
          </a:bodyPr>
          <a:lstStyle/>
          <a:p>
            <a:endParaRPr lang="en-US">
              <a:latin typeface="Calibri" pitchFamily="34" charset="0"/>
            </a:endParaRPr>
          </a:p>
        </p:txBody>
      </p:sp>
      <p:sp>
        <p:nvSpPr>
          <p:cNvPr id="10244" name="Rectangle 4"/>
          <p:cNvSpPr>
            <a:spLocks noChangeArrowheads="1"/>
          </p:cNvSpPr>
          <p:nvPr/>
        </p:nvSpPr>
        <p:spPr bwMode="auto">
          <a:xfrm>
            <a:off x="4763" y="3663950"/>
            <a:ext cx="184150" cy="369888"/>
          </a:xfrm>
          <a:prstGeom prst="rect">
            <a:avLst/>
          </a:prstGeom>
          <a:solidFill>
            <a:srgbClr val="FFFFFF"/>
          </a:solidFill>
          <a:ln w="9525">
            <a:noFill/>
            <a:miter lim="800000"/>
            <a:headEnd/>
            <a:tailEnd/>
          </a:ln>
        </p:spPr>
        <p:txBody>
          <a:bodyPr wrap="none">
            <a:spAutoFit/>
          </a:bodyPr>
          <a:lstStyle/>
          <a:p>
            <a:endParaRPr lang="en-US">
              <a:latin typeface="Calibri" pitchFamily="34" charset="0"/>
            </a:endParaRPr>
          </a:p>
        </p:txBody>
      </p:sp>
      <p:sp>
        <p:nvSpPr>
          <p:cNvPr id="10245" name="Rectangle 5"/>
          <p:cNvSpPr>
            <a:spLocks noChangeArrowheads="1"/>
          </p:cNvSpPr>
          <p:nvPr/>
        </p:nvSpPr>
        <p:spPr bwMode="auto">
          <a:xfrm>
            <a:off x="0" y="2865438"/>
            <a:ext cx="9144000" cy="800100"/>
          </a:xfrm>
          <a:prstGeom prst="rect">
            <a:avLst/>
          </a:prstGeom>
          <a:solidFill>
            <a:srgbClr val="FFFFFF"/>
          </a:solidFill>
          <a:ln w="9525">
            <a:noFill/>
            <a:miter lim="800000"/>
            <a:headEnd/>
            <a:tailEnd/>
          </a:ln>
        </p:spPr>
        <p:txBody>
          <a:bodyPr>
            <a:spAutoFit/>
          </a:bodyPr>
          <a:lstStyle/>
          <a:p>
            <a:r>
              <a:rPr lang="en-US" sz="1400" b="1">
                <a:latin typeface="Calibri" pitchFamily="34" charset="0"/>
              </a:rPr>
              <a:t>Inspiring health care leadership through service</a:t>
            </a:r>
            <a:r>
              <a:rPr lang="en-US" sz="1200" b="1">
                <a:latin typeface="Calibri" pitchFamily="34" charset="0"/>
              </a:rPr>
              <a:t/>
            </a:r>
            <a:br>
              <a:rPr lang="en-US" sz="1200" b="1">
                <a:latin typeface="Calibri" pitchFamily="34" charset="0"/>
              </a:rPr>
            </a:br>
            <a:r>
              <a:rPr lang="en-US" sz="1200" b="1">
                <a:latin typeface="Calibri" pitchFamily="34" charset="0"/>
              </a:rPr>
              <a:t/>
            </a:r>
            <a:br>
              <a:rPr lang="en-US" sz="1200" b="1">
                <a:latin typeface="Calibri" pitchFamily="34" charset="0"/>
              </a:rPr>
            </a:br>
            <a:r>
              <a:rPr lang="en-US" sz="1000" b="1">
                <a:latin typeface="Calibri" pitchFamily="34" charset="0"/>
              </a:rPr>
              <a:t>A health care outreach program for the street homeless population in the Pittsburgh area. Touching the lives of hundreds of men and women living on the streets each year, providing them with access to health care -- and the dignity they were previously denied.</a:t>
            </a:r>
            <a:endParaRPr lang="en-US">
              <a:latin typeface="Calibri" pitchFamily="34" charset="0"/>
            </a:endParaRPr>
          </a:p>
        </p:txBody>
      </p:sp>
      <p:sp>
        <p:nvSpPr>
          <p:cNvPr id="10246" name="Rectangle 6"/>
          <p:cNvSpPr>
            <a:spLocks noChangeArrowheads="1"/>
          </p:cNvSpPr>
          <p:nvPr/>
        </p:nvSpPr>
        <p:spPr bwMode="auto">
          <a:xfrm>
            <a:off x="4763" y="3587750"/>
            <a:ext cx="217487" cy="246063"/>
          </a:xfrm>
          <a:prstGeom prst="rect">
            <a:avLst/>
          </a:prstGeom>
          <a:noFill/>
          <a:ln w="9525">
            <a:noFill/>
            <a:miter lim="800000"/>
            <a:headEnd/>
            <a:tailEnd/>
          </a:ln>
        </p:spPr>
        <p:txBody>
          <a:bodyPr anchor="ctr">
            <a:spAutoFit/>
          </a:bodyPr>
          <a:lstStyle/>
          <a:p>
            <a:r>
              <a:rPr lang="en-US" sz="1000">
                <a:latin typeface="Calibri" pitchFamily="34" charset="0"/>
              </a:rPr>
              <a:t> </a:t>
            </a:r>
            <a:endParaRPr lang="en-US">
              <a:latin typeface="Calibri" pitchFamily="34" charset="0"/>
            </a:endParaRPr>
          </a:p>
        </p:txBody>
      </p:sp>
      <p:pic>
        <p:nvPicPr>
          <p:cNvPr id="10247" name="Picture 7" descr="6"/>
          <p:cNvPicPr>
            <a:picLocks noChangeAspect="1" noChangeArrowheads="1"/>
          </p:cNvPicPr>
          <p:nvPr/>
        </p:nvPicPr>
        <p:blipFill>
          <a:blip r:embed="rId3" cstate="print"/>
          <a:srcRect/>
          <a:stretch>
            <a:fillRect/>
          </a:stretch>
        </p:blipFill>
        <p:spPr bwMode="auto">
          <a:xfrm>
            <a:off x="3314700" y="4591050"/>
            <a:ext cx="2628900" cy="1733550"/>
          </a:xfrm>
          <a:prstGeom prst="rect">
            <a:avLst/>
          </a:prstGeom>
          <a:noFill/>
          <a:ln w="9525">
            <a:noFill/>
            <a:miter lim="800000"/>
            <a:headEnd/>
            <a:tailEnd/>
          </a:ln>
        </p:spPr>
      </p:pic>
      <p:pic>
        <p:nvPicPr>
          <p:cNvPr id="10248" name="Picture 10" descr="recog"/>
          <p:cNvPicPr>
            <a:picLocks noChangeAspect="1" noChangeArrowheads="1"/>
          </p:cNvPicPr>
          <p:nvPr/>
        </p:nvPicPr>
        <p:blipFill>
          <a:blip r:embed="rId4" cstate="print"/>
          <a:srcRect/>
          <a:stretch>
            <a:fillRect/>
          </a:stretch>
        </p:blipFill>
        <p:spPr bwMode="auto">
          <a:xfrm>
            <a:off x="5916613" y="3733800"/>
            <a:ext cx="2846387" cy="2895600"/>
          </a:xfrm>
          <a:prstGeom prst="rect">
            <a:avLst/>
          </a:prstGeom>
          <a:noFill/>
          <a:ln w="9525">
            <a:noFill/>
            <a:miter lim="800000"/>
            <a:headEnd/>
            <a:tailEnd/>
          </a:ln>
        </p:spPr>
      </p:pic>
      <p:sp>
        <p:nvSpPr>
          <p:cNvPr id="10249" name="Rectangle 11"/>
          <p:cNvSpPr>
            <a:spLocks noChangeArrowheads="1"/>
          </p:cNvSpPr>
          <p:nvPr/>
        </p:nvSpPr>
        <p:spPr bwMode="auto">
          <a:xfrm>
            <a:off x="-742950" y="982663"/>
            <a:ext cx="184150" cy="646112"/>
          </a:xfrm>
          <a:prstGeom prst="rect">
            <a:avLst/>
          </a:prstGeom>
          <a:noFill/>
          <a:ln w="9525">
            <a:noFill/>
            <a:miter lim="800000"/>
            <a:headEnd/>
            <a:tailEnd/>
          </a:ln>
        </p:spPr>
        <p:txBody>
          <a:bodyPr wrap="none" anchor="ctr">
            <a:spAutoFit/>
          </a:bodyPr>
          <a:lstStyle/>
          <a:p>
            <a:r>
              <a:rPr lang="en-US">
                <a:latin typeface="Calibri" pitchFamily="34" charset="0"/>
              </a:rPr>
              <a:t/>
            </a:r>
            <a:br>
              <a:rPr lang="en-US">
                <a:latin typeface="Calibri" pitchFamily="34" charset="0"/>
              </a:rPr>
            </a:br>
            <a:endParaRPr lang="en-US">
              <a:latin typeface="Calibri" pitchFamily="34" charset="0"/>
            </a:endParaRPr>
          </a:p>
        </p:txBody>
      </p:sp>
      <p:sp>
        <p:nvSpPr>
          <p:cNvPr id="10250" name="Rectangle 12"/>
          <p:cNvSpPr>
            <a:spLocks noChangeArrowheads="1"/>
          </p:cNvSpPr>
          <p:nvPr/>
        </p:nvSpPr>
        <p:spPr bwMode="auto">
          <a:xfrm>
            <a:off x="-742950" y="2357438"/>
            <a:ext cx="184150" cy="646112"/>
          </a:xfrm>
          <a:prstGeom prst="rect">
            <a:avLst/>
          </a:prstGeom>
          <a:noFill/>
          <a:ln w="9525">
            <a:noFill/>
            <a:miter lim="800000"/>
            <a:headEnd/>
            <a:tailEnd/>
          </a:ln>
        </p:spPr>
        <p:txBody>
          <a:bodyPr wrap="none" anchor="ctr">
            <a:spAutoFit/>
          </a:bodyPr>
          <a:lstStyle/>
          <a:p>
            <a:r>
              <a:rPr lang="en-US">
                <a:latin typeface="Calibri" pitchFamily="34" charset="0"/>
              </a:rPr>
              <a:t/>
            </a:r>
            <a:br>
              <a:rPr lang="en-US">
                <a:latin typeface="Calibri" pitchFamily="34" charset="0"/>
              </a:rPr>
            </a:br>
            <a:endParaRPr lang="en-US">
              <a:latin typeface="Calibri" pitchFamily="34" charset="0"/>
            </a:endParaRPr>
          </a:p>
        </p:txBody>
      </p:sp>
      <p:pic>
        <p:nvPicPr>
          <p:cNvPr id="10251" name="Picture 13" descr="nav-spacer1"/>
          <p:cNvPicPr>
            <a:picLocks noChangeAspect="1" noChangeArrowheads="1"/>
          </p:cNvPicPr>
          <p:nvPr/>
        </p:nvPicPr>
        <p:blipFill>
          <a:blip r:embed="rId5" cstate="print"/>
          <a:srcRect/>
          <a:stretch>
            <a:fillRect/>
          </a:stretch>
        </p:blipFill>
        <p:spPr bwMode="auto">
          <a:xfrm>
            <a:off x="-588963" y="2036763"/>
            <a:ext cx="68263" cy="38100"/>
          </a:xfrm>
          <a:prstGeom prst="rect">
            <a:avLst/>
          </a:prstGeom>
          <a:noFill/>
          <a:ln w="9525">
            <a:noFill/>
            <a:miter lim="800000"/>
            <a:headEnd/>
            <a:tailEnd/>
          </a:ln>
        </p:spPr>
      </p:pic>
      <p:pic>
        <p:nvPicPr>
          <p:cNvPr id="10252" name="Picture 14" descr="spacer"/>
          <p:cNvPicPr>
            <a:picLocks noChangeAspect="1" noChangeArrowheads="1"/>
          </p:cNvPicPr>
          <p:nvPr/>
        </p:nvPicPr>
        <p:blipFill>
          <a:blip r:embed="rId6"/>
          <a:srcRect/>
          <a:stretch>
            <a:fillRect/>
          </a:stretch>
        </p:blipFill>
        <p:spPr bwMode="auto">
          <a:xfrm>
            <a:off x="-588963" y="3044825"/>
            <a:ext cx="765176" cy="9525"/>
          </a:xfrm>
          <a:prstGeom prst="rect">
            <a:avLst/>
          </a:prstGeom>
          <a:noFill/>
          <a:ln w="9525">
            <a:noFill/>
            <a:miter lim="800000"/>
            <a:headEnd/>
            <a:tailEnd/>
          </a:ln>
        </p:spPr>
      </p:pic>
      <p:pic>
        <p:nvPicPr>
          <p:cNvPr id="10253" name="Picture 15" descr="drjameswithers"/>
          <p:cNvPicPr>
            <a:picLocks noChangeAspect="1" noChangeArrowheads="1"/>
          </p:cNvPicPr>
          <p:nvPr/>
        </p:nvPicPr>
        <p:blipFill>
          <a:blip r:embed="rId7" cstate="print"/>
          <a:srcRect/>
          <a:stretch>
            <a:fillRect/>
          </a:stretch>
        </p:blipFill>
        <p:spPr bwMode="auto">
          <a:xfrm>
            <a:off x="0" y="4257675"/>
            <a:ext cx="3573463" cy="2600325"/>
          </a:xfrm>
          <a:prstGeom prst="rect">
            <a:avLst/>
          </a:prstGeom>
          <a:noFill/>
          <a:ln w="9525">
            <a:noFill/>
            <a:miter lim="800000"/>
            <a:headEnd/>
            <a:tailEnd/>
          </a:ln>
        </p:spPr>
      </p:pic>
      <p:sp>
        <p:nvSpPr>
          <p:cNvPr id="10254" name="Text Box 17"/>
          <p:cNvSpPr txBox="1">
            <a:spLocks noChangeArrowheads="1"/>
          </p:cNvSpPr>
          <p:nvPr/>
        </p:nvSpPr>
        <p:spPr bwMode="auto">
          <a:xfrm>
            <a:off x="228600" y="304800"/>
            <a:ext cx="8610600" cy="369888"/>
          </a:xfrm>
          <a:prstGeom prst="rect">
            <a:avLst/>
          </a:prstGeom>
          <a:noFill/>
          <a:ln w="9525">
            <a:noFill/>
            <a:miter lim="800000"/>
            <a:headEnd/>
            <a:tailEnd/>
          </a:ln>
        </p:spPr>
        <p:txBody>
          <a:bodyPr>
            <a:spAutoFit/>
          </a:bodyPr>
          <a:lstStyle/>
          <a:p>
            <a:pPr>
              <a:spcBef>
                <a:spcPct val="50000"/>
              </a:spcBef>
            </a:pPr>
            <a:endParaRPr lang="en-US">
              <a:latin typeface="Calibri" pitchFamily="34" charset="0"/>
            </a:endParaRPr>
          </a:p>
        </p:txBody>
      </p:sp>
      <p:sp>
        <p:nvSpPr>
          <p:cNvPr id="10255" name="Text Box 18"/>
          <p:cNvSpPr txBox="1">
            <a:spLocks noChangeArrowheads="1"/>
          </p:cNvSpPr>
          <p:nvPr/>
        </p:nvSpPr>
        <p:spPr bwMode="auto">
          <a:xfrm>
            <a:off x="228600" y="304800"/>
            <a:ext cx="8382000" cy="1200150"/>
          </a:xfrm>
          <a:prstGeom prst="rect">
            <a:avLst/>
          </a:prstGeom>
          <a:noFill/>
          <a:ln w="57150">
            <a:solidFill>
              <a:schemeClr val="tx1"/>
            </a:solidFill>
            <a:miter lim="800000"/>
            <a:headEnd/>
            <a:tailEnd/>
          </a:ln>
        </p:spPr>
        <p:txBody>
          <a:bodyPr>
            <a:spAutoFit/>
          </a:bodyPr>
          <a:lstStyle/>
          <a:p>
            <a:pPr algn="ctr">
              <a:spcBef>
                <a:spcPct val="50000"/>
              </a:spcBef>
            </a:pPr>
            <a:r>
              <a:rPr lang="en-US">
                <a:latin typeface="Calibri" pitchFamily="34" charset="0"/>
              </a:rPr>
              <a:t>Operation Safety Net, founded by Dr Jim Withers Pittsburgh PA</a:t>
            </a:r>
          </a:p>
          <a:p>
            <a:pPr>
              <a:spcBef>
                <a:spcPct val="50000"/>
              </a:spcBef>
              <a:buFontTx/>
              <a:buChar char="•"/>
            </a:pPr>
            <a:r>
              <a:rPr lang="en-US">
                <a:latin typeface="Calibri" pitchFamily="34" charset="0"/>
              </a:rPr>
              <a:t>Interdisciplinary Teams (medicine, social work, drug and alcohol, outreach)</a:t>
            </a:r>
          </a:p>
          <a:p>
            <a:pPr>
              <a:spcBef>
                <a:spcPct val="50000"/>
              </a:spcBef>
              <a:buFontTx/>
              <a:buChar char="•"/>
            </a:pPr>
            <a:r>
              <a:rPr lang="en-US">
                <a:latin typeface="Calibri" pitchFamily="34" charset="0"/>
              </a:rPr>
              <a:t> International Street Medicine Collaborative provides guidance and networking</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457200" y="0"/>
            <a:ext cx="8229600" cy="1143000"/>
          </a:xfrm>
        </p:spPr>
        <p:txBody>
          <a:bodyPr/>
          <a:lstStyle/>
          <a:p>
            <a:pPr eaLnBrk="1" hangingPunct="1"/>
            <a:r>
              <a:rPr lang="en-US" smtClean="0"/>
              <a:t>Objectives #3</a:t>
            </a:r>
          </a:p>
        </p:txBody>
      </p:sp>
      <p:sp>
        <p:nvSpPr>
          <p:cNvPr id="82947" name="Content Placeholder 2"/>
          <p:cNvSpPr>
            <a:spLocks noGrp="1"/>
          </p:cNvSpPr>
          <p:nvPr>
            <p:ph idx="1"/>
          </p:nvPr>
        </p:nvSpPr>
        <p:spPr>
          <a:xfrm>
            <a:off x="152400" y="1143000"/>
            <a:ext cx="8534400" cy="5486400"/>
          </a:xfrm>
        </p:spPr>
        <p:txBody>
          <a:bodyPr/>
          <a:lstStyle/>
          <a:p>
            <a:pPr eaLnBrk="1" hangingPunct="1"/>
            <a:r>
              <a:rPr lang="en-US" sz="2800" smtClean="0"/>
              <a:t>Describe the Practice of "</a:t>
            </a:r>
            <a:r>
              <a:rPr lang="en-US" sz="2800" b="1" smtClean="0"/>
              <a:t>Concierge" Medicine</a:t>
            </a:r>
            <a:r>
              <a:rPr lang="en-US" sz="2800" smtClean="0"/>
              <a:t> using examples from the iStar Family Practice in Santa Barbara. </a:t>
            </a:r>
          </a:p>
          <a:p>
            <a:pPr eaLnBrk="1" hangingPunct="1"/>
            <a:r>
              <a:rPr lang="en-US" sz="2800" smtClean="0"/>
              <a:t>Describe the politics of practicing medicine in sub-specialty driven towns such as Santa Barbara CA.</a:t>
            </a:r>
          </a:p>
          <a:p>
            <a:pPr eaLnBrk="1" hangingPunct="1"/>
            <a:r>
              <a:rPr lang="en-US" sz="2800" smtClean="0"/>
              <a:t>Discuss how the practice of concierge family medicine in such towns is a form of "wilderness" medicine. </a:t>
            </a:r>
          </a:p>
          <a:p>
            <a:pPr eaLnBrk="1" hangingPunct="1"/>
            <a:r>
              <a:rPr lang="en-US" sz="2800" smtClean="0"/>
              <a:t>Address the Myths and realities of "direct" or "concierge" medical practices.</a:t>
            </a:r>
          </a:p>
          <a:p>
            <a:pPr eaLnBrk="1" hangingPunct="1"/>
            <a:r>
              <a:rPr lang="en-US" sz="2800" smtClean="0"/>
              <a:t> Describe the benefits and drawbacks of this type of medical practice which physicians may wish to consider before entering such a practice opportunity.</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smtClean="0"/>
              <a:t>Objective #4</a:t>
            </a:r>
          </a:p>
        </p:txBody>
      </p:sp>
      <p:sp>
        <p:nvSpPr>
          <p:cNvPr id="83971" name="Content Placeholder 2"/>
          <p:cNvSpPr>
            <a:spLocks noGrp="1"/>
          </p:cNvSpPr>
          <p:nvPr>
            <p:ph idx="1"/>
          </p:nvPr>
        </p:nvSpPr>
        <p:spPr>
          <a:xfrm>
            <a:off x="457200" y="1600200"/>
            <a:ext cx="8229600" cy="5257800"/>
          </a:xfrm>
        </p:spPr>
        <p:txBody>
          <a:bodyPr/>
          <a:lstStyle/>
          <a:p>
            <a:pPr eaLnBrk="1" hangingPunct="1"/>
            <a:r>
              <a:rPr lang="en-US" smtClean="0"/>
              <a:t>Describe the practice of </a:t>
            </a:r>
            <a:r>
              <a:rPr lang="en-US" b="1" smtClean="0"/>
              <a:t>Street Medicine</a:t>
            </a:r>
            <a:r>
              <a:rPr lang="en-US" smtClean="0"/>
              <a:t> using examples from Doctors Without Walls-Santa Barbara Street Medicine.  </a:t>
            </a:r>
          </a:p>
          <a:p>
            <a:pPr eaLnBrk="1" hangingPunct="1"/>
            <a:r>
              <a:rPr lang="en-US" smtClean="0"/>
              <a:t>List specific complaints common to this patient population and specific modalities/approaches that may need to be modified for this patient group in this setting.</a:t>
            </a:r>
          </a:p>
          <a:p>
            <a:pPr eaLnBrk="1" hangingPunct="1"/>
            <a:r>
              <a:rPr lang="en-US" smtClean="0"/>
              <a:t>Demonstrate how this is a form of wilderness Medicine. </a:t>
            </a:r>
          </a:p>
          <a:p>
            <a:pPr eaLnBrk="1" hangingPunct="1">
              <a:buFont typeface="Arial" charset="0"/>
              <a:buNone/>
            </a:pPr>
            <a:endParaRPr lang="en-US" smtClean="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382000" cy="6324600"/>
          </a:xfrm>
        </p:spPr>
        <p:txBody>
          <a:bodyPr rtlCol="0">
            <a:normAutofit fontScale="85000" lnSpcReduction="10000"/>
          </a:bodyPr>
          <a:lstStyle/>
          <a:p>
            <a:pPr eaLnBrk="1" fontAlgn="auto" hangingPunct="1">
              <a:spcAft>
                <a:spcPts val="0"/>
              </a:spcAft>
              <a:buFont typeface="Arial" pitchFamily="34" charset="0"/>
              <a:buChar char="•"/>
              <a:defRPr/>
            </a:pPr>
            <a:r>
              <a:rPr lang="en-US" dirty="0" err="1" smtClean="0"/>
              <a:t>Wonca</a:t>
            </a:r>
            <a:r>
              <a:rPr lang="en-US" dirty="0" smtClean="0"/>
              <a:t>-World Family Medicine Organization</a:t>
            </a:r>
          </a:p>
          <a:p>
            <a:pPr lvl="1" eaLnBrk="1" fontAlgn="auto" hangingPunct="1">
              <a:spcAft>
                <a:spcPts val="0"/>
              </a:spcAft>
              <a:buFont typeface="Arial" charset="0"/>
              <a:buNone/>
              <a:defRPr/>
            </a:pPr>
            <a:endParaRPr lang="en-US" dirty="0" smtClean="0"/>
          </a:p>
          <a:p>
            <a:pPr eaLnBrk="1" fontAlgn="auto" hangingPunct="1">
              <a:spcAft>
                <a:spcPts val="0"/>
              </a:spcAft>
              <a:buFont typeface="Arial" pitchFamily="34" charset="0"/>
              <a:buChar char="•"/>
              <a:defRPr/>
            </a:pPr>
            <a:r>
              <a:rPr lang="en-US" dirty="0" smtClean="0"/>
              <a:t>WWPWFM-</a:t>
            </a:r>
            <a:r>
              <a:rPr lang="en-US" dirty="0" err="1" smtClean="0"/>
              <a:t>Wonca</a:t>
            </a:r>
            <a:r>
              <a:rPr lang="en-US" dirty="0" smtClean="0"/>
              <a:t> Working Party for Women in Family Medicine</a:t>
            </a:r>
          </a:p>
          <a:p>
            <a:pPr lvl="1" eaLnBrk="1" fontAlgn="auto" hangingPunct="1">
              <a:spcAft>
                <a:spcPts val="0"/>
              </a:spcAft>
              <a:buFont typeface="Arial" pitchFamily="34" charset="0"/>
              <a:buChar char="–"/>
              <a:defRPr/>
            </a:pPr>
            <a:r>
              <a:rPr lang="en-US" dirty="0" smtClean="0"/>
              <a:t>Promoting global gender equity in Family Medicine</a:t>
            </a:r>
          </a:p>
          <a:p>
            <a:pPr lvl="1" eaLnBrk="1" fontAlgn="auto" hangingPunct="1">
              <a:spcAft>
                <a:spcPts val="0"/>
              </a:spcAft>
              <a:buFont typeface="Arial" pitchFamily="34" charset="0"/>
              <a:buChar char="–"/>
              <a:defRPr/>
            </a:pPr>
            <a:r>
              <a:rPr lang="en-US" i="1" dirty="0" smtClean="0"/>
              <a:t>www.womenandfamilymedicine.com</a:t>
            </a:r>
            <a:endParaRPr lang="en-US" dirty="0" smtClean="0"/>
          </a:p>
          <a:p>
            <a:pPr lvl="1" eaLnBrk="1" fontAlgn="auto" hangingPunct="1">
              <a:spcAft>
                <a:spcPts val="0"/>
              </a:spcAft>
              <a:buFont typeface="Arial" pitchFamily="34" charset="0"/>
              <a:buChar char="–"/>
              <a:defRPr/>
            </a:pPr>
            <a:r>
              <a:rPr lang="en-US" dirty="0" smtClean="0"/>
              <a:t>The Girl Effect http://www.care.org/getinvolved/girleffect/</a:t>
            </a:r>
          </a:p>
          <a:p>
            <a:pPr eaLnBrk="1" fontAlgn="auto" hangingPunct="1">
              <a:spcAft>
                <a:spcPts val="0"/>
              </a:spcAft>
              <a:buFont typeface="Arial" pitchFamily="34" charset="0"/>
              <a:buChar char="•"/>
              <a:defRPr/>
            </a:pPr>
            <a:r>
              <a:rPr lang="en-US" dirty="0" smtClean="0"/>
              <a:t>Next </a:t>
            </a:r>
            <a:r>
              <a:rPr lang="en-US" dirty="0" err="1" smtClean="0"/>
              <a:t>Wonca</a:t>
            </a:r>
            <a:r>
              <a:rPr lang="en-US" dirty="0" smtClean="0"/>
              <a:t> triennial meeting CANCUN 2010</a:t>
            </a:r>
          </a:p>
          <a:p>
            <a:pPr lvl="1" eaLnBrk="1" fontAlgn="auto" hangingPunct="1">
              <a:spcAft>
                <a:spcPts val="0"/>
              </a:spcAft>
              <a:buFont typeface="Arial" pitchFamily="34" charset="0"/>
              <a:buChar char="–"/>
              <a:defRPr/>
            </a:pPr>
            <a:r>
              <a:rPr lang="en-US" dirty="0" smtClean="0"/>
              <a:t>Residents attend for $$</a:t>
            </a:r>
          </a:p>
          <a:p>
            <a:pPr lvl="1" eaLnBrk="1" fontAlgn="auto" hangingPunct="1">
              <a:spcAft>
                <a:spcPts val="0"/>
              </a:spcAft>
              <a:buFont typeface="Arial" pitchFamily="34" charset="0"/>
              <a:buChar char="–"/>
              <a:defRPr/>
            </a:pPr>
            <a:r>
              <a:rPr lang="en-US" dirty="0" smtClean="0"/>
              <a:t>Mimi </a:t>
            </a:r>
            <a:r>
              <a:rPr lang="en-US" dirty="0" err="1" smtClean="0"/>
              <a:t>Doohan</a:t>
            </a:r>
            <a:r>
              <a:rPr lang="en-US" dirty="0" smtClean="0"/>
              <a:t> will be speaking</a:t>
            </a:r>
          </a:p>
          <a:p>
            <a:pPr lvl="1" eaLnBrk="1" fontAlgn="auto" hangingPunct="1">
              <a:spcAft>
                <a:spcPts val="0"/>
              </a:spcAft>
              <a:buFont typeface="Arial" pitchFamily="34" charset="0"/>
              <a:buChar char="–"/>
              <a:defRPr/>
            </a:pPr>
            <a:r>
              <a:rPr lang="en-US" dirty="0" smtClean="0"/>
              <a:t>Best </a:t>
            </a:r>
            <a:r>
              <a:rPr lang="en-US" dirty="0" err="1" smtClean="0"/>
              <a:t>Ges</a:t>
            </a:r>
            <a:r>
              <a:rPr lang="en-US" dirty="0" smtClean="0"/>
              <a:t> will be voted on and bylaw revisions</a:t>
            </a:r>
          </a:p>
          <a:p>
            <a:pPr lvl="1" eaLnBrk="1" fontAlgn="auto" hangingPunct="1">
              <a:spcAft>
                <a:spcPts val="0"/>
              </a:spcAft>
              <a:buFont typeface="Arial" pitchFamily="34" charset="0"/>
              <a:buChar char="–"/>
              <a:defRPr/>
            </a:pPr>
            <a:r>
              <a:rPr lang="en-US" dirty="0" smtClean="0"/>
              <a:t>Any one interested in joining the WWPWFM please contact Mimi </a:t>
            </a:r>
            <a:r>
              <a:rPr lang="en-US" dirty="0" err="1" smtClean="0"/>
              <a:t>Doohan</a:t>
            </a:r>
            <a:r>
              <a:rPr lang="en-US" dirty="0" smtClean="0"/>
              <a:t>	</a:t>
            </a:r>
          </a:p>
          <a:p>
            <a:pPr lvl="1"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r>
              <a:rPr lang="en-US" dirty="0" smtClean="0"/>
              <a:t>	</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ttp://medicineinternational.org/Images/Dr.%20Albert%20Schweitzer.jpg"/>
          <p:cNvPicPr>
            <a:picLocks noChangeAspect="1" noChangeArrowheads="1"/>
          </p:cNvPicPr>
          <p:nvPr/>
        </p:nvPicPr>
        <p:blipFill>
          <a:blip r:embed="rId2" cstate="print"/>
          <a:srcRect/>
          <a:stretch>
            <a:fillRect/>
          </a:stretch>
        </p:blipFill>
        <p:spPr bwMode="auto">
          <a:xfrm>
            <a:off x="3276600" y="838200"/>
            <a:ext cx="2190750" cy="2724150"/>
          </a:xfrm>
          <a:prstGeom prst="rect">
            <a:avLst/>
          </a:prstGeom>
          <a:noFill/>
          <a:ln w="9525">
            <a:noFill/>
            <a:miter lim="800000"/>
            <a:headEnd/>
            <a:tailEnd/>
          </a:ln>
        </p:spPr>
      </p:pic>
      <p:sp>
        <p:nvSpPr>
          <p:cNvPr id="86019" name="TextBox 5"/>
          <p:cNvSpPr txBox="1">
            <a:spLocks noChangeArrowheads="1"/>
          </p:cNvSpPr>
          <p:nvPr/>
        </p:nvSpPr>
        <p:spPr bwMode="auto">
          <a:xfrm>
            <a:off x="990600" y="4216400"/>
            <a:ext cx="7543800" cy="2032000"/>
          </a:xfrm>
          <a:prstGeom prst="rect">
            <a:avLst/>
          </a:prstGeom>
          <a:noFill/>
          <a:ln w="9525">
            <a:noFill/>
            <a:miter lim="800000"/>
            <a:headEnd/>
            <a:tailEnd/>
          </a:ln>
        </p:spPr>
        <p:txBody>
          <a:bodyPr>
            <a:spAutoFit/>
          </a:bodyPr>
          <a:lstStyle/>
          <a:p>
            <a:r>
              <a:rPr lang="en-US"/>
              <a:t>Dr. Albert Schweitzer with another beloved CCRMC graduate: </a:t>
            </a:r>
          </a:p>
          <a:p>
            <a:r>
              <a:rPr lang="en-US"/>
              <a:t>				Herb Sigmond MD</a:t>
            </a:r>
          </a:p>
          <a:p>
            <a:r>
              <a:rPr lang="en-US"/>
              <a:t>				international man of mystery</a:t>
            </a:r>
          </a:p>
          <a:p>
            <a:endParaRPr lang="en-US"/>
          </a:p>
          <a:p>
            <a:r>
              <a:rPr lang="en-US"/>
              <a:t>Albert Einstein said of Dr Scheitzer: "He did not preach or ever dream that his life would be an example to others. He acted simply out of inner necessity"</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P4268031"/>
          <p:cNvPicPr>
            <a:picLocks noChangeAspect="1" noChangeArrowheads="1"/>
          </p:cNvPicPr>
          <p:nvPr/>
        </p:nvPicPr>
        <p:blipFill>
          <a:blip r:embed="rId2" cstate="print"/>
          <a:srcRect/>
          <a:stretch>
            <a:fillRect/>
          </a:stretch>
        </p:blipFill>
        <p:spPr bwMode="auto">
          <a:xfrm>
            <a:off x="1371600" y="1400175"/>
            <a:ext cx="6667500" cy="5000625"/>
          </a:xfrm>
          <a:prstGeom prst="rect">
            <a:avLst/>
          </a:prstGeom>
          <a:noFill/>
          <a:ln w="9525">
            <a:noFill/>
            <a:miter lim="800000"/>
            <a:headEnd/>
            <a:tailEnd/>
          </a:ln>
        </p:spPr>
      </p:pic>
      <p:sp>
        <p:nvSpPr>
          <p:cNvPr id="87043" name="TextBox 2"/>
          <p:cNvSpPr txBox="1">
            <a:spLocks noChangeArrowheads="1"/>
          </p:cNvSpPr>
          <p:nvPr/>
        </p:nvSpPr>
        <p:spPr bwMode="auto">
          <a:xfrm>
            <a:off x="914400" y="304800"/>
            <a:ext cx="7239000" cy="708025"/>
          </a:xfrm>
          <a:prstGeom prst="rect">
            <a:avLst/>
          </a:prstGeom>
          <a:noFill/>
          <a:ln w="9525">
            <a:noFill/>
            <a:miter lim="800000"/>
            <a:headEnd/>
            <a:tailEnd/>
          </a:ln>
        </p:spPr>
        <p:txBody>
          <a:bodyPr>
            <a:spAutoFit/>
          </a:bodyPr>
          <a:lstStyle/>
          <a:p>
            <a:r>
              <a:rPr lang="en-US" sz="2000">
                <a:solidFill>
                  <a:srgbClr val="FF0000"/>
                </a:solidFill>
              </a:rPr>
              <a:t>2009 Off Shore Rescue Drill, April 21 2009, Goleta Beach Pier</a:t>
            </a:r>
          </a:p>
          <a:p>
            <a:r>
              <a:rPr lang="en-US" sz="2000">
                <a:solidFill>
                  <a:srgbClr val="FF0000"/>
                </a:solidFill>
              </a:rPr>
              <a:t>Multi-agency exercise with MRC drilling medical response</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280"/>
          <p:cNvPicPr>
            <a:picLocks noChangeAspect="1" noChangeArrowheads="1"/>
          </p:cNvPicPr>
          <p:nvPr/>
        </p:nvPicPr>
        <p:blipFill>
          <a:blip r:embed="rId2" cstate="print"/>
          <a:srcRect/>
          <a:stretch>
            <a:fillRect/>
          </a:stretch>
        </p:blipFill>
        <p:spPr bwMode="auto">
          <a:xfrm>
            <a:off x="1333500" y="1200150"/>
            <a:ext cx="6667500" cy="443865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300"/>
          <p:cNvPicPr>
            <a:picLocks noChangeAspect="1" noChangeArrowheads="1"/>
          </p:cNvPicPr>
          <p:nvPr/>
        </p:nvPicPr>
        <p:blipFill>
          <a:blip r:embed="rId2" cstate="print"/>
          <a:srcRect/>
          <a:stretch>
            <a:fillRect/>
          </a:stretch>
        </p:blipFill>
        <p:spPr bwMode="auto">
          <a:xfrm>
            <a:off x="1257300" y="1276350"/>
            <a:ext cx="6667500" cy="4438650"/>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descr="300px-Mrrogers"/>
          <p:cNvPicPr>
            <a:picLocks noChangeAspect="1" noChangeArrowheads="1"/>
          </p:cNvPicPr>
          <p:nvPr/>
        </p:nvPicPr>
        <p:blipFill>
          <a:blip r:embed="rId2" cstate="print"/>
          <a:srcRect/>
          <a:stretch>
            <a:fillRect/>
          </a:stretch>
        </p:blipFill>
        <p:spPr bwMode="auto">
          <a:xfrm>
            <a:off x="228600" y="990600"/>
            <a:ext cx="8534400" cy="8839200"/>
          </a:xfrm>
          <a:prstGeom prst="rect">
            <a:avLst/>
          </a:prstGeom>
          <a:noFill/>
          <a:ln w="9525">
            <a:noFill/>
            <a:miter lim="800000"/>
            <a:headEnd/>
            <a:tailEnd/>
          </a:ln>
        </p:spPr>
      </p:pic>
      <p:sp>
        <p:nvSpPr>
          <p:cNvPr id="20482" name="Rectangle 5"/>
          <p:cNvSpPr>
            <a:spLocks noGrp="1" noChangeArrowheads="1"/>
          </p:cNvSpPr>
          <p:nvPr>
            <p:ph type="title" idx="4294967295"/>
          </p:nvPr>
        </p:nvSpPr>
        <p:spPr>
          <a:xfrm>
            <a:off x="0" y="274638"/>
            <a:ext cx="9144000" cy="639762"/>
          </a:xfrm>
        </p:spPr>
        <p:txBody>
          <a:bodyPr rtlCol="0">
            <a:normAutofit fontScale="90000"/>
          </a:bodyPr>
          <a:lstStyle/>
          <a:p>
            <a:pPr eaLnBrk="1" fontAlgn="auto" hangingPunct="1">
              <a:spcAft>
                <a:spcPts val="0"/>
              </a:spcAft>
              <a:defRPr/>
            </a:pPr>
            <a:r>
              <a:rPr lang="en-US" sz="4000" smtClean="0"/>
              <a:t>Who </a:t>
            </a:r>
            <a:r>
              <a:rPr lang="en-US" sz="4000" i="1" smtClean="0"/>
              <a:t>Are</a:t>
            </a:r>
            <a:r>
              <a:rPr lang="en-US" sz="4000" smtClean="0"/>
              <a:t> the People in Your ‘hood?</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4638"/>
            <a:ext cx="8229600" cy="982662"/>
          </a:xfrm>
        </p:spPr>
        <p:txBody>
          <a:bodyPr rtlCol="0">
            <a:normAutofit fontScale="90000"/>
          </a:bodyPr>
          <a:lstStyle/>
          <a:p>
            <a:pPr eaLnBrk="1" fontAlgn="auto" hangingPunct="1">
              <a:spcAft>
                <a:spcPts val="0"/>
              </a:spcAft>
              <a:defRPr/>
            </a:pPr>
            <a:r>
              <a:rPr lang="en-US" sz="4800" dirty="0" smtClean="0">
                <a:latin typeface="Californian FB" pitchFamily="18" charset="0"/>
              </a:rPr>
              <a:t>The first stage of homelessness often involves living in a vehicle…</a:t>
            </a:r>
          </a:p>
        </p:txBody>
      </p:sp>
      <p:pic>
        <p:nvPicPr>
          <p:cNvPr id="91139" name="Picture 2" descr="F:\2008-09 (Sep)\scan0014.jpg"/>
          <p:cNvPicPr>
            <a:picLocks noGrp="1" noChangeAspect="1" noChangeArrowheads="1"/>
          </p:cNvPicPr>
          <p:nvPr>
            <p:ph idx="1"/>
          </p:nvPr>
        </p:nvPicPr>
        <p:blipFill>
          <a:blip r:embed="rId3" cstate="print"/>
          <a:srcRect/>
          <a:stretch>
            <a:fillRect/>
          </a:stretch>
        </p:blipFill>
        <p:spPr>
          <a:xfrm>
            <a:off x="304800" y="2209800"/>
            <a:ext cx="8534400" cy="3144838"/>
          </a:xfr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533400" y="0"/>
            <a:ext cx="8153400" cy="1905000"/>
          </a:xfrm>
        </p:spPr>
        <p:txBody>
          <a:bodyPr/>
          <a:lstStyle/>
          <a:p>
            <a:pPr eaLnBrk="1" hangingPunct="1"/>
            <a:r>
              <a:rPr lang="en-US" sz="3200" smtClean="0">
                <a:latin typeface="Californian FB" pitchFamily="18" charset="0"/>
              </a:rPr>
              <a:t>Unsheltered homeless people often live together in community camps</a:t>
            </a:r>
          </a:p>
        </p:txBody>
      </p:sp>
      <p:pic>
        <p:nvPicPr>
          <p:cNvPr id="92163" name="Content Placeholder 3" descr="Street 002.jpg"/>
          <p:cNvPicPr>
            <a:picLocks noGrp="1" noChangeAspect="1"/>
          </p:cNvPicPr>
          <p:nvPr>
            <p:ph idx="1"/>
          </p:nvPr>
        </p:nvPicPr>
        <p:blipFill>
          <a:blip r:embed="rId3" cstate="print"/>
          <a:srcRect/>
          <a:stretch>
            <a:fillRect/>
          </a:stretch>
        </p:blipFill>
        <p:spPr>
          <a:xfrm>
            <a:off x="-228600" y="2057400"/>
            <a:ext cx="9677400" cy="48006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Group Photo"/>
          <p:cNvPicPr>
            <a:picLocks noChangeAspect="1" noChangeArrowheads="1"/>
          </p:cNvPicPr>
          <p:nvPr/>
        </p:nvPicPr>
        <p:blipFill>
          <a:blip r:embed="rId2" cstate="print"/>
          <a:srcRect/>
          <a:stretch>
            <a:fillRect/>
          </a:stretch>
        </p:blipFill>
        <p:spPr bwMode="auto">
          <a:xfrm>
            <a:off x="990600" y="107950"/>
            <a:ext cx="7162800" cy="5378450"/>
          </a:xfrm>
          <a:prstGeom prst="rect">
            <a:avLst/>
          </a:prstGeom>
          <a:noFill/>
          <a:ln w="9525">
            <a:noFill/>
            <a:miter lim="800000"/>
            <a:headEnd/>
            <a:tailEnd/>
          </a:ln>
        </p:spPr>
      </p:pic>
      <p:sp>
        <p:nvSpPr>
          <p:cNvPr id="11267" name="Text Box 3"/>
          <p:cNvSpPr txBox="1">
            <a:spLocks noChangeArrowheads="1"/>
          </p:cNvSpPr>
          <p:nvPr/>
        </p:nvSpPr>
        <p:spPr bwMode="auto">
          <a:xfrm>
            <a:off x="152400" y="5638800"/>
            <a:ext cx="8686800" cy="1092200"/>
          </a:xfrm>
          <a:prstGeom prst="rect">
            <a:avLst/>
          </a:prstGeom>
          <a:noFill/>
          <a:ln w="9525">
            <a:noFill/>
            <a:miter lim="800000"/>
            <a:headEnd/>
            <a:tailEnd/>
          </a:ln>
        </p:spPr>
        <p:txBody>
          <a:bodyPr>
            <a:spAutoFit/>
          </a:bodyPr>
          <a:lstStyle/>
          <a:p>
            <a:pPr algn="ctr">
              <a:spcBef>
                <a:spcPct val="50000"/>
              </a:spcBef>
            </a:pPr>
            <a:r>
              <a:rPr lang="en-US" sz="2000">
                <a:solidFill>
                  <a:srgbClr val="002060"/>
                </a:solidFill>
                <a:latin typeface="Calibri" pitchFamily="34" charset="0"/>
              </a:rPr>
              <a:t>2</a:t>
            </a:r>
            <a:r>
              <a:rPr lang="en-US" sz="2000" baseline="30000">
                <a:solidFill>
                  <a:srgbClr val="002060"/>
                </a:solidFill>
                <a:latin typeface="Calibri" pitchFamily="34" charset="0"/>
              </a:rPr>
              <a:t>nd</a:t>
            </a:r>
            <a:r>
              <a:rPr lang="en-US" sz="2000">
                <a:solidFill>
                  <a:srgbClr val="002060"/>
                </a:solidFill>
                <a:latin typeface="Calibri" pitchFamily="34" charset="0"/>
              </a:rPr>
              <a:t> Annual International Street Medicine Symposium, Santa Barbara 2006</a:t>
            </a:r>
          </a:p>
          <a:p>
            <a:pPr algn="ctr">
              <a:spcBef>
                <a:spcPct val="50000"/>
              </a:spcBef>
            </a:pPr>
            <a:r>
              <a:rPr lang="en-US">
                <a:latin typeface="Calibri" pitchFamily="34" charset="0"/>
              </a:rPr>
              <a:t>Amsterdam, Pittsburgh, Calcutta, Chicago, Boston, Savannah, Hawaii, Cincinnati, Portland, Seattle, Morgantown, Miami, Santa Barbara…</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0" y="0"/>
            <a:ext cx="9144000" cy="1028700"/>
          </a:xfrm>
        </p:spPr>
        <p:txBody>
          <a:bodyPr/>
          <a:lstStyle/>
          <a:p>
            <a:pPr eaLnBrk="1" hangingPunct="1"/>
            <a:endParaRPr lang="en-US" sz="4800" smtClean="0">
              <a:latin typeface="Californian FB" pitchFamily="18" charset="0"/>
            </a:endParaRPr>
          </a:p>
        </p:txBody>
      </p:sp>
      <p:pic>
        <p:nvPicPr>
          <p:cNvPr id="93187" name="Content Placeholder 3" descr="scan0023.jpg"/>
          <p:cNvPicPr>
            <a:picLocks noGrp="1" noChangeAspect="1"/>
          </p:cNvPicPr>
          <p:nvPr>
            <p:ph idx="1"/>
          </p:nvPr>
        </p:nvPicPr>
        <p:blipFill>
          <a:blip r:embed="rId3" cstate="print"/>
          <a:srcRect/>
          <a:stretch>
            <a:fillRect/>
          </a:stretch>
        </p:blipFill>
        <p:spPr>
          <a:xfrm>
            <a:off x="406400" y="857250"/>
            <a:ext cx="8432800" cy="600075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499</TotalTime>
  <Words>2354</Words>
  <Application>Microsoft Office PowerPoint</Application>
  <PresentationFormat>On-screen Show (4:3)</PresentationFormat>
  <Paragraphs>489</Paragraphs>
  <Slides>90</Slides>
  <Notes>10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90</vt:i4>
      </vt:variant>
    </vt:vector>
  </HeadingPairs>
  <TitlesOfParts>
    <vt:vector size="97" baseType="lpstr">
      <vt:lpstr>Arial</vt:lpstr>
      <vt:lpstr>Calibri</vt:lpstr>
      <vt:lpstr>Californian FB</vt:lpstr>
      <vt:lpstr>Times New Roman</vt:lpstr>
      <vt:lpstr>Arial Black</vt:lpstr>
      <vt:lpstr>Office Theme</vt:lpstr>
      <vt:lpstr>Chart</vt:lpstr>
      <vt:lpstr> Correctional, Concierge and Street Medicine: Practicing Family Medicine in Austere Environments   Mimi Steiner Doohan MD PhD md@iStarMD.com July 2009 CCRMC </vt:lpstr>
      <vt:lpstr>The 3 minute wizard of Oz</vt:lpstr>
      <vt:lpstr>Connection between street/corrections/concierge???</vt:lpstr>
      <vt:lpstr>  Perfect Preparation Provided  in Oz/CCRMC </vt:lpstr>
      <vt:lpstr>Austere Family Medicine: street/corrections/concierge</vt:lpstr>
      <vt:lpstr>One Bridge to the Next documentary film by Kim Snyder</vt:lpstr>
      <vt:lpstr>What is Street Medicine?</vt:lpstr>
      <vt:lpstr>Slide 8</vt:lpstr>
      <vt:lpstr>Slide 9</vt:lpstr>
      <vt:lpstr>Austere Family Medicine: street/corrections/concierge</vt:lpstr>
      <vt:lpstr>Plata v. Davis/Schwarzenegger: </vt:lpstr>
      <vt:lpstr>Slide 12</vt:lpstr>
      <vt:lpstr>Slide 13</vt:lpstr>
      <vt:lpstr>Slide 14</vt:lpstr>
      <vt:lpstr>Slide 15</vt:lpstr>
      <vt:lpstr>Slide 16</vt:lpstr>
      <vt:lpstr>Slide 17</vt:lpstr>
      <vt:lpstr>Slide 18</vt:lpstr>
      <vt:lpstr>Slide 19</vt:lpstr>
      <vt:lpstr>Slide 20</vt:lpstr>
      <vt:lpstr>Slide 21</vt:lpstr>
      <vt:lpstr>Slide 22</vt:lpstr>
      <vt:lpstr>Table 9. Death rates per quarter and annualized among California inmates, 2006-2008.</vt:lpstr>
      <vt:lpstr>Slide 24</vt:lpstr>
      <vt:lpstr>Why Did this man Die?</vt:lpstr>
      <vt:lpstr>Connection between street/corrections/concierge</vt:lpstr>
      <vt:lpstr>Concierge Medicine</vt:lpstr>
      <vt:lpstr>Doctors Without Walls-Santa Barbara Street Medicine  (DWW-SBSM) </vt:lpstr>
      <vt:lpstr>Doctors Without Walls-Santa Barbara Street Medicine (DWW-SBSM)</vt:lpstr>
      <vt:lpstr>Mark Stinson MD 2/20/1958-3/1/2007</vt:lpstr>
      <vt:lpstr>DWW-SBSM Programs</vt:lpstr>
      <vt:lpstr>Collaboration</vt:lpstr>
      <vt:lpstr>When natural disasters strike, we may all become homeless…</vt:lpstr>
      <vt:lpstr>Slide 34</vt:lpstr>
      <vt:lpstr>Slide 35</vt:lpstr>
      <vt:lpstr>Jesusita Fire</vt:lpstr>
      <vt:lpstr>Medical Reserve Corp (MRC)</vt:lpstr>
      <vt:lpstr>Santa Barbara County Medical Reserve Corps</vt:lpstr>
      <vt:lpstr>Slide 39</vt:lpstr>
      <vt:lpstr>Slide 40</vt:lpstr>
      <vt:lpstr>Mark Stinson Memorial Austere Medicine-MRC Leaders course</vt:lpstr>
      <vt:lpstr>Slide 42</vt:lpstr>
      <vt:lpstr>Slide 43</vt:lpstr>
      <vt:lpstr>Slide 44</vt:lpstr>
      <vt:lpstr>Slide 45</vt:lpstr>
      <vt:lpstr>Slide 46</vt:lpstr>
      <vt:lpstr>Slide 47</vt:lpstr>
      <vt:lpstr>Annual Santa Barbara Disaster Isla Vista Halloween</vt:lpstr>
      <vt:lpstr>Slide 49</vt:lpstr>
      <vt:lpstr>Slide 50</vt:lpstr>
      <vt:lpstr>Isla Vista Halloween  annual mass casualty incident (MCI)</vt:lpstr>
      <vt:lpstr>Slide 52</vt:lpstr>
      <vt:lpstr>Slide 53</vt:lpstr>
      <vt:lpstr>Public intoxication zero tolerance</vt:lpstr>
      <vt:lpstr>Slide 55</vt:lpstr>
      <vt:lpstr>Arrested youth are taken to field booking station</vt:lpstr>
      <vt:lpstr>Slide 57</vt:lpstr>
      <vt:lpstr>Slide 58</vt:lpstr>
      <vt:lpstr>EMS Tent: Ready for an MCI-Isla Vista Halloween 2008</vt:lpstr>
      <vt:lpstr>Slide 60</vt:lpstr>
      <vt:lpstr>Slide 61</vt:lpstr>
      <vt:lpstr>Slide 62</vt:lpstr>
      <vt:lpstr>Six Years Later: Whereabouts of Original Street Cohort  01/01/2006  (N = 119)</vt:lpstr>
      <vt:lpstr>Utilization of Medical Services  by the Cohort, 1999-2003 (N = 119)</vt:lpstr>
      <vt:lpstr>Causes of Death</vt:lpstr>
      <vt:lpstr>Fr Jon Stephen Hedges EMT-B</vt:lpstr>
      <vt:lpstr>Slide 67</vt:lpstr>
      <vt:lpstr>Slide 68</vt:lpstr>
      <vt:lpstr>Slide 69</vt:lpstr>
      <vt:lpstr>Slide 70</vt:lpstr>
      <vt:lpstr>Slide 71</vt:lpstr>
      <vt:lpstr>Slide 72</vt:lpstr>
      <vt:lpstr>Slide 73</vt:lpstr>
      <vt:lpstr>Slide 74</vt:lpstr>
      <vt:lpstr>Morgane, Victoria, and Jennae </vt:lpstr>
      <vt:lpstr>Slide 76</vt:lpstr>
      <vt:lpstr>Thank YOU!</vt:lpstr>
      <vt:lpstr>Objectives #1</vt:lpstr>
      <vt:lpstr>Objectives #2</vt:lpstr>
      <vt:lpstr>Objectives #3</vt:lpstr>
      <vt:lpstr>Objective #4</vt:lpstr>
      <vt:lpstr>Slide 82</vt:lpstr>
      <vt:lpstr>Slide 83</vt:lpstr>
      <vt:lpstr>Slide 84</vt:lpstr>
      <vt:lpstr>Slide 85</vt:lpstr>
      <vt:lpstr>Slide 86</vt:lpstr>
      <vt:lpstr>Who Are the People in Your ‘hood?</vt:lpstr>
      <vt:lpstr>The first stage of homelessness often involves living in a vehicle…</vt:lpstr>
      <vt:lpstr>Unsheltered homeless people often live together in community camps</vt:lpstr>
      <vt:lpstr>Slide 90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Austere Medicine</dc:title>
  <dc:creator>Noemi Doohan, M.D.</dc:creator>
  <cp:lastModifiedBy>HCMARTINEZ</cp:lastModifiedBy>
  <cp:revision>85</cp:revision>
  <dcterms:created xsi:type="dcterms:W3CDTF">2009-07-19T21:21:26Z</dcterms:created>
  <dcterms:modified xsi:type="dcterms:W3CDTF">2009-07-24T18:55:20Z</dcterms:modified>
</cp:coreProperties>
</file>