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21"/>
  </p:notesMasterIdLst>
  <p:handoutMasterIdLst>
    <p:handoutMasterId r:id="rId22"/>
  </p:handoutMasterIdLst>
  <p:sldIdLst>
    <p:sldId id="256" r:id="rId2"/>
    <p:sldId id="257" r:id="rId3"/>
    <p:sldId id="271" r:id="rId4"/>
    <p:sldId id="262" r:id="rId5"/>
    <p:sldId id="259" r:id="rId6"/>
    <p:sldId id="260" r:id="rId7"/>
    <p:sldId id="258" r:id="rId8"/>
    <p:sldId id="261" r:id="rId9"/>
    <p:sldId id="273" r:id="rId10"/>
    <p:sldId id="272" r:id="rId11"/>
    <p:sldId id="274" r:id="rId12"/>
    <p:sldId id="275" r:id="rId13"/>
    <p:sldId id="269" r:id="rId14"/>
    <p:sldId id="263" r:id="rId15"/>
    <p:sldId id="264" r:id="rId16"/>
    <p:sldId id="265" r:id="rId17"/>
    <p:sldId id="267" r:id="rId18"/>
    <p:sldId id="268" r:id="rId19"/>
    <p:sldId id="270" r:id="rId20"/>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6" autoAdjust="0"/>
    <p:restoredTop sz="94700" autoAdjust="0"/>
  </p:normalViewPr>
  <p:slideViewPr>
    <p:cSldViewPr snapToGrid="0">
      <p:cViewPr varScale="1">
        <p:scale>
          <a:sx n="70" d="100"/>
          <a:sy n="70" d="100"/>
        </p:scale>
        <p:origin x="-522" y="-108"/>
      </p:cViewPr>
      <p:guideLst>
        <p:guide orient="horz" pos="4319"/>
        <p:guide pos="5759"/>
      </p:guideLst>
    </p:cSldViewPr>
  </p:slideViewPr>
  <p:outlineViewPr>
    <p:cViewPr>
      <p:scale>
        <a:sx n="33" d="100"/>
        <a:sy n="33" d="100"/>
      </p:scale>
      <p:origin x="0" y="162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a:defRPr sz="1200">
                <a:latin typeface="Calibri" pitchFamily="-108" charset="0"/>
              </a:defRPr>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108" charset="0"/>
              </a:defRPr>
            </a:lvl1pPr>
          </a:lstStyle>
          <a:p>
            <a:fld id="{F638DEBB-1713-43B2-84BA-531BE3D7F3F9}" type="datetime1">
              <a:rPr lang="en-US"/>
              <a:pPr/>
              <a:t>8/20/2009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a:defRPr sz="1200">
                <a:latin typeface="Calibri" pitchFamily="-108" charset="0"/>
              </a:defRPr>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108" charset="0"/>
              </a:defRPr>
            </a:lvl1pPr>
          </a:lstStyle>
          <a:p>
            <a:fld id="{20EF985A-39EA-4CE3-BE95-36A65B1C5963}"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a:defRPr sz="1200">
                <a:latin typeface="Calibri" pitchFamily="-108" charset="0"/>
              </a:defRPr>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atin typeface="Calibri" pitchFamily="-108" charset="0"/>
              </a:defRPr>
            </a:lvl1pPr>
          </a:lstStyle>
          <a:p>
            <a:fld id="{F3818E44-282D-46BF-A01F-A7949DCB3C05}" type="datetime1">
              <a:rPr lang="en-US"/>
              <a:pPr/>
              <a:t>8/20/2009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wrap="square" lIns="93177" tIns="46589" rIns="93177" bIns="46589"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wrap="square" lIns="93177" tIns="46589" rIns="93177" bIns="46589"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a:defRPr sz="1200">
                <a:latin typeface="Calibri" pitchFamily="-108" charset="0"/>
              </a:defRPr>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atin typeface="Calibri" pitchFamily="-108" charset="0"/>
              </a:defRPr>
            </a:lvl1pPr>
          </a:lstStyle>
          <a:p>
            <a:fld id="{82F0D87D-A100-4BDF-A266-146F9F3AAEB0}"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4CBEAF9-9E58-4CC8-A6FF-6DD8A58DEEA4}" type="datetimeFigureOut">
              <a:rPr lang="en-US" smtClean="0"/>
              <a:pPr/>
              <a:t>8/20/2009</a:t>
            </a:fld>
            <a:endParaRPr lang="en-US"/>
          </a:p>
        </p:txBody>
      </p:sp>
      <p:sp>
        <p:nvSpPr>
          <p:cNvPr id="2" name="Footer Placeholder 1"/>
          <p:cNvSpPr>
            <a:spLocks noGrp="1"/>
          </p:cNvSpPr>
          <p:nvPr>
            <p:ph type="ftr" sz="quarter" idx="11"/>
          </p:nvPr>
        </p:nvSpPr>
        <p:spPr/>
        <p:txBody>
          <a:bodyPr/>
          <a:lstStyle/>
          <a:p>
            <a:endParaRPr kumimoji="0" lang="en-US"/>
          </a:p>
        </p:txBody>
      </p:sp>
      <p:sp>
        <p:nvSpPr>
          <p:cNvPr id="15" name="Slide Number Placeholder 14"/>
          <p:cNvSpPr>
            <a:spLocks noGrp="1"/>
          </p:cNvSpPr>
          <p:nvPr>
            <p:ph type="sldNum" sz="quarter" idx="12"/>
          </p:nvPr>
        </p:nvSpPr>
        <p:spPr>
          <a:xfrm>
            <a:off x="8229600" y="6473952"/>
            <a:ext cx="758952" cy="246888"/>
          </a:xfrm>
        </p:spPr>
        <p:txBody>
          <a:bodyPr/>
          <a:lstStyle/>
          <a:p>
            <a:fld id="{052B6AD1-E7F4-4E97-93BD-BF2BCDAD186B}" type="slidenum">
              <a:rPr lang="en-US" smtClean="0"/>
              <a:pPr/>
              <a:t>‹#›</a:t>
            </a:fld>
            <a:endParaRPr lang="en-US" dirty="0"/>
          </a:p>
        </p:txBody>
      </p:sp>
      <p:sp>
        <p:nvSpPr>
          <p:cNvPr id="8" name="Title Placeholder 1"/>
          <p:cNvSpPr txBox="1">
            <a:spLocks/>
          </p:cNvSpPr>
          <p:nvPr userDrawn="1"/>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4400" b="1" i="0" u="none" strike="noStrike" kern="1200" cap="none" spc="0" normalizeH="0" baseline="0" noProof="0" dirty="0" smtClean="0">
              <a:ln>
                <a:noFill/>
              </a:ln>
              <a:solidFill>
                <a:schemeClr val="bg1"/>
              </a:solidFill>
              <a:effectLst/>
              <a:uLnTx/>
              <a:uFillTx/>
              <a:latin typeface="+mj-lt"/>
              <a:ea typeface="ＭＳ Ｐゴシック" pitchFamily="-108" charset="-128"/>
              <a:cs typeface="ＭＳ Ｐゴシック" pitchFamily="-108"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CBEAF9-9E58-4CC8-A6FF-6DD8A58DEEA4}" type="datetimeFigureOut">
              <a:rPr lang="en-US" smtClean="0"/>
              <a:pPr/>
              <a:t>8/20/2009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4CBEAF9-9E58-4CC8-A6FF-6DD8A58DEEA4}" type="datetimeFigureOut">
              <a:rPr lang="en-US" smtClean="0"/>
              <a:pPr/>
              <a:t>8/20/2009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229600" y="6248400"/>
            <a:ext cx="533400" cy="365125"/>
          </a:xfrm>
          <a:prstGeom prst="rect">
            <a:avLst/>
          </a:prstGeom>
        </p:spPr>
        <p:txBody>
          <a:bodyPr/>
          <a:lstStyle>
            <a:lvl1pPr>
              <a:defRPr b="1">
                <a:solidFill>
                  <a:schemeClr val="bg1"/>
                </a:solidFill>
                <a:latin typeface="+mj-lt"/>
              </a:defRPr>
            </a:lvl1pPr>
          </a:lstStyle>
          <a:p>
            <a:fld id="{052B6AD1-E7F4-4E97-93BD-BF2BCDAD186B}" type="slidenum">
              <a:rPr lang="en-US" smtClean="0"/>
              <a:pPr/>
              <a:t>‹#›</a:t>
            </a:fld>
            <a:endParaRPr lang="en-US" dirty="0"/>
          </a:p>
        </p:txBody>
      </p:sp>
      <p:sp>
        <p:nvSpPr>
          <p:cNvPr id="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9" name="Title Placeholder 1"/>
          <p:cNvSpPr txBox="1">
            <a:spLocks/>
          </p:cNvSpPr>
          <p:nvPr userDrawn="1"/>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4400" b="1" i="0" u="none" strike="noStrike" kern="1200" cap="none" spc="0" normalizeH="0" baseline="0" noProof="0" dirty="0" smtClean="0">
              <a:ln>
                <a:noFill/>
              </a:ln>
              <a:solidFill>
                <a:schemeClr val="bg1"/>
              </a:solidFill>
              <a:effectLst/>
              <a:uLnTx/>
              <a:uFillTx/>
              <a:latin typeface="+mj-lt"/>
              <a:ea typeface="ＭＳ Ｐゴシック" pitchFamily="-108" charset="-128"/>
              <a:cs typeface="ＭＳ Ｐゴシック" pitchFamily="-108" charset="-128"/>
            </a:endParaRPr>
          </a:p>
        </p:txBody>
      </p:sp>
      <p:sp>
        <p:nvSpPr>
          <p:cNvPr id="10" name="Text Placeholder 2"/>
          <p:cNvSpPr>
            <a:spLocks noGrp="1"/>
          </p:cNvSpPr>
          <p:nvPr>
            <p:ph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3200"/>
            </a:lvl1pPr>
            <a:lvl2pPr marL="685800" indent="-228600" algn="l">
              <a:spcBef>
                <a:spcPts val="600"/>
              </a:spcBef>
              <a:buFont typeface="Arial" pitchFamily="34" charset="0"/>
              <a:buChar char="•"/>
              <a:defRPr sz="3200" b="1">
                <a:solidFill>
                  <a:schemeClr val="bg1"/>
                </a:solidFill>
              </a:defRPr>
            </a:lvl2pPr>
            <a:lvl3pPr marL="685800" algn="l">
              <a:spcBef>
                <a:spcPts val="400"/>
              </a:spcBef>
              <a:defRPr sz="2400" b="1">
                <a:solidFill>
                  <a:schemeClr val="bg1"/>
                </a:solidFill>
              </a:defRPr>
            </a:lvl3pPr>
          </a:lstStyle>
          <a:p>
            <a:pPr lvl="0"/>
            <a:endParaRPr lang="en-US" dirty="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4CBEAF9-9E58-4CC8-A6FF-6DD8A58DEEA4}" type="datetimeFigureOut">
              <a:rPr lang="en-US" smtClean="0"/>
              <a:pPr/>
              <a:t>8/20/2009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kumimoji="0" lang="en-US"/>
          </a:p>
        </p:txBody>
      </p:sp>
      <p:sp>
        <p:nvSpPr>
          <p:cNvPr id="16" name="Slide Number Placeholder 15"/>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4CBEAF9-9E58-4CC8-A6FF-6DD8A58DEEA4}" type="datetimeFigureOut">
              <a:rPr lang="en-US" smtClean="0"/>
              <a:pPr/>
              <a:t>8/20/2009</a:t>
            </a:fld>
            <a:endParaRPr lang="en-US"/>
          </a:p>
        </p:txBody>
      </p:sp>
      <p:sp>
        <p:nvSpPr>
          <p:cNvPr id="11" name="Footer Placeholder 10"/>
          <p:cNvSpPr>
            <a:spLocks noGrp="1"/>
          </p:cNvSpPr>
          <p:nvPr>
            <p:ph type="ftr" sz="quarter" idx="11"/>
          </p:nvPr>
        </p:nvSpPr>
        <p:spPr/>
        <p:txBody>
          <a:bodyPr/>
          <a:lstStyle/>
          <a:p>
            <a:endParaRPr kumimoji="0" lang="en-US"/>
          </a:p>
        </p:txBody>
      </p:sp>
      <p:sp>
        <p:nvSpPr>
          <p:cNvPr id="16" name="Slide Number Placeholder 15"/>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4CBEAF9-9E58-4CC8-A6FF-6DD8A58DEEA4}" type="datetimeFigureOut">
              <a:rPr lang="en-US" smtClean="0"/>
              <a:pPr/>
              <a:t>8/20/2009</a:t>
            </a:fld>
            <a:endParaRPr lang="en-US"/>
          </a:p>
        </p:txBody>
      </p:sp>
      <p:sp>
        <p:nvSpPr>
          <p:cNvPr id="10" name="Footer Placeholder 9"/>
          <p:cNvSpPr>
            <a:spLocks noGrp="1"/>
          </p:cNvSpPr>
          <p:nvPr>
            <p:ph type="ftr" sz="quarter" idx="11"/>
          </p:nvPr>
        </p:nvSpPr>
        <p:spPr/>
        <p:txBody>
          <a:bodyPr/>
          <a:lstStyle/>
          <a:p>
            <a:endParaRPr kumimoji="0" lang="en-US"/>
          </a:p>
        </p:txBody>
      </p:sp>
      <p:sp>
        <p:nvSpPr>
          <p:cNvPr id="31" name="Slide Number Placeholder 30"/>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4CBEAF9-9E58-4CC8-A6FF-6DD8A58DEEA4}" type="datetimeFigureOut">
              <a:rPr lang="en-US" smtClean="0"/>
              <a:pPr/>
              <a:t>8/20/2009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229600" y="6477000"/>
            <a:ext cx="762000" cy="246888"/>
          </a:xfrm>
        </p:spPr>
        <p:txBody>
          <a:bodyPr/>
          <a:lstStyle/>
          <a:p>
            <a:fld id="{CA15C064-DD44-4CAC-873E-2D1F54821676}" type="slidenum">
              <a:rPr kumimoji="0" lang="en-US" smtClean="0"/>
              <a:pPr/>
              <a:t>‹#›</a:t>
            </a:fld>
            <a:endParaRPr kumimoji="0"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4CBEAF9-9E58-4CC8-A6FF-6DD8A58DEEA4}" type="datetimeFigureOut">
              <a:rPr lang="en-US" smtClean="0"/>
              <a:pPr/>
              <a:t>8/20/2009</a:t>
            </a:fld>
            <a:endParaRPr lang="en-US"/>
          </a:p>
        </p:txBody>
      </p:sp>
      <p:sp>
        <p:nvSpPr>
          <p:cNvPr id="21" name="Footer Placeholder 20"/>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CBEAF9-9E58-4CC8-A6FF-6DD8A58DEEA4}" type="datetimeFigureOut">
              <a:rPr lang="en-US" smtClean="0"/>
              <a:pPr/>
              <a:t>8/20/2009</a:t>
            </a:fld>
            <a:endParaRPr lang="en-US"/>
          </a:p>
        </p:txBody>
      </p:sp>
      <p:sp>
        <p:nvSpPr>
          <p:cNvPr id="24" name="Footer Placeholder 23"/>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4CBEAF9-9E58-4CC8-A6FF-6DD8A58DEEA4}" type="datetimeFigureOut">
              <a:rPr lang="en-US" smtClean="0"/>
              <a:pPr/>
              <a:t>8/20/2009</a:t>
            </a:fld>
            <a:endParaRPr lang="en-US"/>
          </a:p>
        </p:txBody>
      </p:sp>
      <p:sp>
        <p:nvSpPr>
          <p:cNvPr id="29" name="Footer Placeholder 28"/>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8/20/2009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31" name="Slide Number Placeholder 30"/>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pPr algn="l" eaLnBrk="1" latinLnBrk="0" hangingPunct="1"/>
              <a:t>8/20/2009</a:t>
            </a:fld>
            <a:endParaRPr lang="en-U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pPr/>
              <a:t>‹#›</a:t>
            </a:fld>
            <a:endParaRPr kumimoji="0" lang="en-U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pic>
        <p:nvPicPr>
          <p:cNvPr id="13" name="Picture 12" descr="alz_white_horz_notag_pct.pct"/>
          <p:cNvPicPr preferRelativeResize="0">
            <a:picLocks noChangeAspect="1"/>
          </p:cNvPicPr>
          <p:nvPr userDrawn="1"/>
        </p:nvPicPr>
        <p:blipFill>
          <a:blip r:embed="rId14"/>
          <a:stretch>
            <a:fillRect/>
          </a:stretch>
        </p:blipFill>
        <p:spPr>
          <a:xfrm>
            <a:off x="5334000" y="6301580"/>
            <a:ext cx="2880348" cy="32861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49" r:id="rId12"/>
  </p:sldLayoutIdLst>
  <p:hf hdr="0" ftr="0" dt="0"/>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5659" y="1583142"/>
            <a:ext cx="8652681" cy="2383288"/>
          </a:xfrm>
        </p:spPr>
        <p:txBody>
          <a:bodyPr>
            <a:normAutofit fontScale="90000"/>
          </a:bodyPr>
          <a:lstStyle/>
          <a:p>
            <a:r>
              <a:rPr lang="en-US" b="1" cap="none" dirty="0" smtClean="0"/>
              <a:t>Memory Loss And Dementia: </a:t>
            </a:r>
            <a:br>
              <a:rPr lang="en-US" b="1" cap="none" dirty="0" smtClean="0"/>
            </a:br>
            <a:r>
              <a:rPr lang="en-US" b="1" cap="none" dirty="0" smtClean="0"/>
              <a:t>Issues in</a:t>
            </a:r>
            <a:br>
              <a:rPr lang="en-US" b="1" cap="none" dirty="0" smtClean="0"/>
            </a:br>
            <a:r>
              <a:rPr lang="en-US" b="1" cap="none" dirty="0" smtClean="0"/>
              <a:t>Early Detection &amp; Intervention</a:t>
            </a:r>
            <a:br>
              <a:rPr lang="en-US" b="1" cap="none" dirty="0" smtClean="0"/>
            </a:br>
            <a:r>
              <a:rPr lang="en-US" b="1" cap="none" dirty="0" smtClean="0"/>
              <a:t/>
            </a:r>
            <a:br>
              <a:rPr lang="en-US" b="1" cap="none" dirty="0" smtClean="0"/>
            </a:br>
            <a:r>
              <a:rPr lang="en-US" sz="2667" cap="none" dirty="0" smtClean="0"/>
              <a:t>Adam </a:t>
            </a:r>
            <a:r>
              <a:rPr lang="en-US" sz="2667" cap="none" dirty="0" err="1" smtClean="0"/>
              <a:t>Rochmes</a:t>
            </a:r>
            <a:r>
              <a:rPr lang="en-US" sz="2667" cap="none" dirty="0" smtClean="0"/>
              <a:t>, Ph.D.</a:t>
            </a:r>
            <a:r>
              <a:rPr lang="en-US" sz="2000" dirty="0" smtClean="0"/>
              <a:t/>
            </a:r>
            <a:br>
              <a:rPr lang="en-US" sz="2000" dirty="0" smtClean="0"/>
            </a:br>
            <a:r>
              <a:rPr lang="en-US" dirty="0" smtClean="0"/>
              <a:t/>
            </a:r>
            <a:br>
              <a:rPr lang="en-US" dirty="0" smtClean="0"/>
            </a:br>
            <a:endParaRPr lang="en-US" dirty="0">
              <a:solidFill>
                <a:schemeClr val="bg1"/>
              </a:solidFill>
            </a:endParaRPr>
          </a:p>
        </p:txBody>
      </p:sp>
      <p:sp>
        <p:nvSpPr>
          <p:cNvPr id="3" name="Subtitle 2"/>
          <p:cNvSpPr>
            <a:spLocks noGrp="1"/>
          </p:cNvSpPr>
          <p:nvPr>
            <p:ph type="subTitle" idx="1"/>
          </p:nvPr>
        </p:nvSpPr>
        <p:spPr>
          <a:xfrm>
            <a:off x="685800" y="4249718"/>
            <a:ext cx="7772400" cy="2165444"/>
          </a:xfrm>
        </p:spPr>
        <p:txBody>
          <a:bodyPr>
            <a:normAutofit lnSpcReduction="10000"/>
          </a:bodyPr>
          <a:lstStyle/>
          <a:p>
            <a:r>
              <a:rPr lang="en-US" dirty="0" smtClean="0">
                <a:solidFill>
                  <a:schemeClr val="tx1"/>
                </a:solidFill>
              </a:rPr>
              <a:t>Alzheimer’s Association of Northern CA &amp; NV</a:t>
            </a:r>
          </a:p>
          <a:p>
            <a:r>
              <a:rPr lang="en-US" dirty="0" smtClean="0">
                <a:solidFill>
                  <a:schemeClr val="tx1"/>
                </a:solidFill>
              </a:rPr>
              <a:t>251 Lafayette Circle, Suite 250</a:t>
            </a:r>
          </a:p>
          <a:p>
            <a:r>
              <a:rPr lang="en-US" dirty="0" smtClean="0">
                <a:solidFill>
                  <a:schemeClr val="tx1"/>
                </a:solidFill>
              </a:rPr>
              <a:t>Lafayette, CA 94549</a:t>
            </a:r>
          </a:p>
          <a:p>
            <a:endParaRPr lang="en-US" dirty="0" smtClean="0">
              <a:solidFill>
                <a:schemeClr val="tx1"/>
              </a:solidFill>
            </a:endParaRPr>
          </a:p>
          <a:p>
            <a:r>
              <a:rPr lang="en-US" dirty="0" smtClean="0">
                <a:solidFill>
                  <a:schemeClr val="tx1"/>
                </a:solidFill>
              </a:rPr>
              <a:t>adam.rochmes@alznorcal.org</a:t>
            </a:r>
          </a:p>
          <a:p>
            <a:endParaRPr lang="en-US" dirty="0">
              <a:solidFill>
                <a:schemeClr val="bg1"/>
              </a:solidFill>
            </a:endParaRPr>
          </a:p>
        </p:txBody>
      </p:sp>
      <p:sp>
        <p:nvSpPr>
          <p:cNvPr id="4" name="Slide Number Placeholder 3"/>
          <p:cNvSpPr>
            <a:spLocks noGrp="1"/>
          </p:cNvSpPr>
          <p:nvPr>
            <p:ph type="sldNum" sz="quarter" idx="12"/>
          </p:nvPr>
        </p:nvSpPr>
        <p:spPr/>
        <p:txBody>
          <a:bodyPr/>
          <a:lstStyle/>
          <a:p>
            <a:fld id="{052B6AD1-E7F4-4E97-93BD-BF2BCDAD186B}" type="slidenum">
              <a:rPr lang="en-US" smtClean="0">
                <a:solidFill>
                  <a:schemeClr val="bg1"/>
                </a:solidFill>
              </a:rPr>
              <a:pPr/>
              <a:t>1</a:t>
            </a:fld>
            <a:endParaRPr lang="en-US"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Administering the Mini-Cog</a:t>
            </a:r>
            <a:endParaRPr lang="en-US" cap="none" dirty="0"/>
          </a:p>
        </p:txBody>
      </p:sp>
      <p:sp>
        <p:nvSpPr>
          <p:cNvPr id="3" name="Content Placeholder 2"/>
          <p:cNvSpPr>
            <a:spLocks noGrp="1"/>
          </p:cNvSpPr>
          <p:nvPr>
            <p:ph idx="1"/>
          </p:nvPr>
        </p:nvSpPr>
        <p:spPr>
          <a:xfrm>
            <a:off x="304800" y="1554162"/>
            <a:ext cx="8686800" cy="4716009"/>
          </a:xfrm>
        </p:spPr>
        <p:txBody>
          <a:bodyPr>
            <a:normAutofit fontScale="70000" lnSpcReduction="20000"/>
          </a:bodyPr>
          <a:lstStyle/>
          <a:p>
            <a:pPr marL="228600" indent="-228600">
              <a:buClr>
                <a:schemeClr val="accent2"/>
              </a:buClr>
              <a:buFont typeface="+mj-lt"/>
              <a:buAutoNum type="arabicPeriod"/>
            </a:pPr>
            <a:r>
              <a:rPr lang="en-US" b="1" dirty="0" smtClean="0"/>
              <a:t>Make sure you have the patient's attention. Instruct the patient to listen carefully to and remember 3 unrelated words and then to repeat the words back to you (to be sure the patient heard them).</a:t>
            </a:r>
          </a:p>
          <a:p>
            <a:pPr marL="228600" indent="-228600">
              <a:buFont typeface="+mj-lt"/>
              <a:buAutoNum type="arabicPeriod"/>
            </a:pPr>
            <a:endParaRPr lang="en-US" b="1" dirty="0" smtClean="0"/>
          </a:p>
          <a:p>
            <a:pPr marL="228600" indent="-228600">
              <a:buClr>
                <a:schemeClr val="accent2"/>
              </a:buClr>
              <a:buFont typeface="+mj-lt"/>
              <a:buAutoNum type="arabicPeriod"/>
            </a:pPr>
            <a:r>
              <a:rPr lang="en-US" b="1" dirty="0" smtClean="0"/>
              <a:t>Instruct the patient to draw the face of a clock, either on a blank sheet of paper, or on a sheet with the clock circle already drawn on the page. After the patient puts the numbers on the clock face, ask him or her to draw the hands of the clock to read a specific time (11:10 and 8:20 are most commonly used and more sensitive than some others). These instructions can be repeated, but no additional instructions should be given. If the patient cannot complete the CDT in 3 min, or less, move on to the next step.</a:t>
            </a:r>
          </a:p>
          <a:p>
            <a:pPr marL="228600" indent="-228600">
              <a:buClr>
                <a:schemeClr val="accent2"/>
              </a:buClr>
              <a:buFont typeface="+mj-lt"/>
              <a:buAutoNum type="arabicPeriod"/>
            </a:pPr>
            <a:endParaRPr lang="en-US" b="1" dirty="0" smtClean="0"/>
          </a:p>
          <a:p>
            <a:pPr marL="228600" indent="-228600">
              <a:buClr>
                <a:schemeClr val="accent2"/>
              </a:buClr>
              <a:buFont typeface="+mj-lt"/>
              <a:buAutoNum type="arabicPeriod"/>
            </a:pPr>
            <a:r>
              <a:rPr lang="en-US" b="1" dirty="0" smtClean="0"/>
              <a:t>Ask the patient to repeat the 3 previously presented words.</a:t>
            </a:r>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10</a:t>
            </a:fld>
            <a:endParaRPr kumimoji="0" lang="en-US"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Scoring the Mini-Cog</a:t>
            </a:r>
            <a:endParaRPr lang="en-US" cap="none" dirty="0"/>
          </a:p>
        </p:txBody>
      </p:sp>
      <p:sp>
        <p:nvSpPr>
          <p:cNvPr id="3" name="Content Placeholder 2"/>
          <p:cNvSpPr>
            <a:spLocks noGrp="1"/>
          </p:cNvSpPr>
          <p:nvPr>
            <p:ph idx="1"/>
          </p:nvPr>
        </p:nvSpPr>
        <p:spPr/>
        <p:txBody>
          <a:bodyPr>
            <a:normAutofit fontScale="92500" lnSpcReduction="20000"/>
          </a:bodyPr>
          <a:lstStyle/>
          <a:p>
            <a:pPr marL="514350" indent="-514350">
              <a:buClr>
                <a:schemeClr val="accent2"/>
              </a:buClr>
              <a:buFont typeface="+mj-lt"/>
              <a:buAutoNum type="arabicPeriod"/>
            </a:pPr>
            <a:r>
              <a:rPr lang="en-US" dirty="0" smtClean="0"/>
              <a:t>Give 1 point for each recalled word after the CDT </a:t>
            </a:r>
            <a:r>
              <a:rPr lang="en-US" dirty="0" err="1" smtClean="0"/>
              <a:t>distractor</a:t>
            </a:r>
            <a:r>
              <a:rPr lang="en-US" dirty="0" smtClean="0"/>
              <a:t>. Score 0–3 for recall.</a:t>
            </a:r>
          </a:p>
          <a:p>
            <a:pPr marL="514350" indent="-514350">
              <a:buClr>
                <a:schemeClr val="accent2"/>
              </a:buClr>
              <a:buFont typeface="+mj-lt"/>
              <a:buAutoNum type="arabicPeriod"/>
            </a:pPr>
            <a:r>
              <a:rPr lang="en-US" dirty="0" smtClean="0"/>
              <a:t>Give 2 points for a normal CDT, and 0 points for an abnormal CDT. The</a:t>
            </a:r>
          </a:p>
          <a:p>
            <a:pPr marL="514350" indent="-514350">
              <a:buClr>
                <a:schemeClr val="accent2"/>
              </a:buClr>
              <a:buFont typeface="+mj-lt"/>
              <a:buAutoNum type="arabicPeriod"/>
            </a:pPr>
            <a:r>
              <a:rPr lang="en-US" dirty="0" smtClean="0"/>
              <a:t>CDT is considered normal if all numbers are depicted, once each, in the correct sequence and position, and the hands readably display the requested time. Add the recall and CDT scores together to get the Mini-Cog Score:</a:t>
            </a:r>
          </a:p>
          <a:p>
            <a:pPr marL="628650" lvl="1" indent="-228600">
              <a:buNone/>
            </a:pPr>
            <a:r>
              <a:rPr lang="en-US" dirty="0" smtClean="0"/>
              <a:t>• 0–2 indicates positive screen for dementia.</a:t>
            </a:r>
          </a:p>
          <a:p>
            <a:pPr marL="628650" lvl="1" indent="-228600">
              <a:buNone/>
            </a:pPr>
            <a:r>
              <a:rPr lang="en-US" dirty="0" smtClean="0"/>
              <a:t>• 3–5 indicates negative screen for dementia.</a:t>
            </a:r>
          </a:p>
          <a:p>
            <a:pPr marL="0" indent="0">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11</a:t>
            </a:fld>
            <a:endParaRPr kumimoji="0" lang="en-US"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a:t>
            </a:r>
            <a:r>
              <a:rPr lang="en-US" cap="none" dirty="0" err="1" smtClean="0"/>
              <a:t>He</a:t>
            </a:r>
            <a:r>
              <a:rPr lang="en-US" cap="none" dirty="0" smtClean="0"/>
              <a:t> Mini-Cog Scoring </a:t>
            </a:r>
            <a:r>
              <a:rPr lang="en-US" cap="none" dirty="0" err="1" smtClean="0"/>
              <a:t>Algorhythm</a:t>
            </a:r>
            <a:endParaRPr lang="en-US" cap="none" dirty="0"/>
          </a:p>
        </p:txBody>
      </p:sp>
      <p:sp>
        <p:nvSpPr>
          <p:cNvPr id="4" name="Slide Number Placeholder 3"/>
          <p:cNvSpPr>
            <a:spLocks noGrp="1"/>
          </p:cNvSpPr>
          <p:nvPr>
            <p:ph type="sldNum" sz="quarter" idx="12"/>
          </p:nvPr>
        </p:nvSpPr>
        <p:spPr/>
        <p:txBody>
          <a:bodyPr/>
          <a:lstStyle/>
          <a:p>
            <a:fld id="{CA15C064-DD44-4CAC-873E-2D1F54821676}" type="slidenum">
              <a:rPr kumimoji="0" lang="en-US" smtClean="0"/>
              <a:pPr/>
              <a:t>12</a:t>
            </a:fld>
            <a:endParaRPr kumimoji="0"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878612" y="1750763"/>
            <a:ext cx="7272338" cy="420052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Diagnostic Workup</a:t>
            </a:r>
            <a:endParaRPr lang="en-US" cap="none" dirty="0"/>
          </a:p>
        </p:txBody>
      </p:sp>
      <p:sp>
        <p:nvSpPr>
          <p:cNvPr id="3" name="Content Placeholder 2"/>
          <p:cNvSpPr>
            <a:spLocks noGrp="1"/>
          </p:cNvSpPr>
          <p:nvPr>
            <p:ph idx="1"/>
          </p:nvPr>
        </p:nvSpPr>
        <p:spPr/>
        <p:txBody>
          <a:bodyPr>
            <a:normAutofit fontScale="85000" lnSpcReduction="10000"/>
          </a:bodyPr>
          <a:lstStyle/>
          <a:p>
            <a:pPr>
              <a:buClr>
                <a:schemeClr val="accent2"/>
              </a:buClr>
              <a:buFont typeface="Wingdings" pitchFamily="2" charset="2"/>
              <a:buChar char="v"/>
            </a:pPr>
            <a:r>
              <a:rPr lang="en-US" dirty="0" smtClean="0"/>
              <a:t>Screening isn’t enough. </a:t>
            </a:r>
          </a:p>
          <a:p>
            <a:pPr>
              <a:buClr>
                <a:schemeClr val="accent2"/>
              </a:buClr>
              <a:buFont typeface="Wingdings" pitchFamily="2" charset="2"/>
              <a:buChar char="v"/>
            </a:pPr>
            <a:r>
              <a:rPr lang="en-US" dirty="0" smtClean="0"/>
              <a:t>Some dementias are reversible if proper treatment is initiated early enough.</a:t>
            </a:r>
          </a:p>
          <a:p>
            <a:pPr>
              <a:buClr>
                <a:schemeClr val="accent2"/>
              </a:buClr>
              <a:buFont typeface="Wingdings" pitchFamily="2" charset="2"/>
              <a:buChar char="v"/>
            </a:pPr>
            <a:r>
              <a:rPr lang="en-US" dirty="0" smtClean="0">
                <a:solidFill>
                  <a:srgbClr val="4E3B30"/>
                </a:solidFill>
              </a:rPr>
              <a:t>Different treatment may be indicated for irreversible dementias with different etiologies, e.g. AD/LBD.</a:t>
            </a:r>
          </a:p>
          <a:p>
            <a:pPr>
              <a:buClr>
                <a:schemeClr val="accent2"/>
              </a:buClr>
              <a:buFont typeface="Wingdings" pitchFamily="2" charset="2"/>
              <a:buChar char="v"/>
            </a:pPr>
            <a:r>
              <a:rPr lang="en-US" dirty="0" smtClean="0"/>
              <a:t>Full diagnostic workup is essential. For recommended guidelines, including the diagnostic workup, go to:</a:t>
            </a:r>
            <a:endParaRPr lang="en-US" dirty="0" smtClean="0">
              <a:solidFill>
                <a:srgbClr val="4E3B30"/>
              </a:solidFill>
            </a:endParaRPr>
          </a:p>
          <a:p>
            <a:pPr marL="0" indent="0">
              <a:buClr>
                <a:schemeClr val="accent2"/>
              </a:buClr>
              <a:buNone/>
            </a:pPr>
            <a:endParaRPr lang="en-US" dirty="0" smtClean="0"/>
          </a:p>
          <a:p>
            <a:pPr marL="0" indent="0">
              <a:buClr>
                <a:schemeClr val="accent2"/>
              </a:buClr>
              <a:buNone/>
            </a:pPr>
            <a:r>
              <a:rPr lang="en-US" b="1" dirty="0" smtClean="0"/>
              <a:t>www.alz.org/professionals_and_researchers_14902.asp</a:t>
            </a:r>
            <a:endParaRPr lang="en-US" b="1"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13</a:t>
            </a:fld>
            <a:endParaRPr kumimoji="0" lang="en-US"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Follow-up</a:t>
            </a:r>
            <a:endParaRPr lang="en-US" cap="none" dirty="0"/>
          </a:p>
        </p:txBody>
      </p:sp>
      <p:sp>
        <p:nvSpPr>
          <p:cNvPr id="3" name="Content Placeholder 2"/>
          <p:cNvSpPr>
            <a:spLocks noGrp="1"/>
          </p:cNvSpPr>
          <p:nvPr>
            <p:ph idx="1"/>
          </p:nvPr>
        </p:nvSpPr>
        <p:spPr>
          <a:xfrm>
            <a:off x="304800" y="1407215"/>
            <a:ext cx="8686800" cy="4777133"/>
          </a:xfrm>
        </p:spPr>
        <p:txBody>
          <a:bodyPr>
            <a:normAutofit fontScale="92500" lnSpcReduction="20000"/>
          </a:bodyPr>
          <a:lstStyle/>
          <a:p>
            <a:pPr>
              <a:buClr>
                <a:srgbClr val="F0A22E"/>
              </a:buClr>
              <a:buNone/>
            </a:pPr>
            <a:r>
              <a:rPr lang="en-US" dirty="0" smtClean="0"/>
              <a:t>Families need:</a:t>
            </a:r>
          </a:p>
          <a:p>
            <a:pPr>
              <a:buClr>
                <a:schemeClr val="accent2"/>
              </a:buClr>
              <a:buFont typeface="Wingdings" pitchFamily="2" charset="2"/>
              <a:buChar char="v"/>
            </a:pPr>
            <a:r>
              <a:rPr lang="en-US" dirty="0" smtClean="0"/>
              <a:t>Time to absorb the diagnosis.</a:t>
            </a:r>
          </a:p>
          <a:p>
            <a:pPr>
              <a:buClr>
                <a:schemeClr val="accent2"/>
              </a:buClr>
              <a:buFont typeface="Wingdings" pitchFamily="2" charset="2"/>
              <a:buChar char="v"/>
            </a:pPr>
            <a:r>
              <a:rPr lang="en-US" dirty="0" smtClean="0"/>
              <a:t>Opportunity to vent feelings.</a:t>
            </a:r>
          </a:p>
          <a:p>
            <a:pPr>
              <a:buClr>
                <a:schemeClr val="accent2"/>
              </a:buClr>
              <a:buFont typeface="Wingdings" pitchFamily="2" charset="2"/>
              <a:buChar char="v"/>
            </a:pPr>
            <a:r>
              <a:rPr lang="en-US" dirty="0" smtClean="0"/>
              <a:t>Thorough explanation of the expected course and the treatment options.</a:t>
            </a:r>
            <a:endParaRPr lang="en-US" dirty="0" smtClean="0">
              <a:solidFill>
                <a:srgbClr val="4E3B30"/>
              </a:solidFill>
            </a:endParaRPr>
          </a:p>
          <a:p>
            <a:pPr lvl="0">
              <a:buClr>
                <a:schemeClr val="accent2"/>
              </a:buClr>
              <a:buFont typeface="Wingdings" pitchFamily="2" charset="2"/>
              <a:buChar char="v"/>
            </a:pPr>
            <a:r>
              <a:rPr lang="en-US" dirty="0" smtClean="0">
                <a:solidFill>
                  <a:srgbClr val="4E3B30"/>
                </a:solidFill>
              </a:rPr>
              <a:t>Knowledge that they’re not alone.</a:t>
            </a:r>
          </a:p>
          <a:p>
            <a:pPr lvl="0">
              <a:buClr>
                <a:schemeClr val="accent2"/>
              </a:buClr>
              <a:buFont typeface="Wingdings" pitchFamily="2" charset="2"/>
              <a:buChar char="v"/>
            </a:pPr>
            <a:r>
              <a:rPr lang="en-US" dirty="0" smtClean="0">
                <a:solidFill>
                  <a:srgbClr val="4E3B30"/>
                </a:solidFill>
              </a:rPr>
              <a:t>Connection to community resources for ongoing follow-up.</a:t>
            </a:r>
          </a:p>
          <a:p>
            <a:pPr marL="0" indent="0">
              <a:buClr>
                <a:schemeClr val="accent2"/>
              </a:buClr>
              <a:buNone/>
            </a:pPr>
            <a:endParaRPr lang="en-US" dirty="0" smtClean="0">
              <a:solidFill>
                <a:srgbClr val="4E3B30"/>
              </a:solidFill>
            </a:endParaRPr>
          </a:p>
          <a:p>
            <a:pPr marL="0" indent="0">
              <a:buClr>
                <a:schemeClr val="accent2"/>
              </a:buClr>
              <a:buNone/>
            </a:pPr>
            <a:r>
              <a:rPr lang="en-US" dirty="0" smtClean="0">
                <a:solidFill>
                  <a:srgbClr val="4E3B30"/>
                </a:solidFill>
              </a:rPr>
              <a:t>This is when the Alzheimer’s Association and other community resources come in.</a:t>
            </a:r>
            <a:endParaRPr lang="en-US" dirty="0" smtClean="0"/>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14</a:t>
            </a:fld>
            <a:endParaRPr kumimoji="0" lang="en-US"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Helping </a:t>
            </a:r>
            <a:r>
              <a:rPr lang="en-US" cap="none" dirty="0" err="1" smtClean="0"/>
              <a:t>PWDs</a:t>
            </a:r>
            <a:r>
              <a:rPr lang="en-US" cap="none" dirty="0" smtClean="0"/>
              <a:t> Live with Dementia</a:t>
            </a:r>
            <a:endParaRPr lang="en-US" cap="none" dirty="0"/>
          </a:p>
        </p:txBody>
      </p:sp>
      <p:sp>
        <p:nvSpPr>
          <p:cNvPr id="3" name="Content Placeholder 2"/>
          <p:cNvSpPr>
            <a:spLocks noGrp="1"/>
          </p:cNvSpPr>
          <p:nvPr>
            <p:ph idx="1"/>
          </p:nvPr>
        </p:nvSpPr>
        <p:spPr/>
        <p:txBody>
          <a:bodyPr vert="horz">
            <a:normAutofit/>
          </a:bodyPr>
          <a:lstStyle/>
          <a:p>
            <a:pPr>
              <a:buClr>
                <a:srgbClr val="F0A22E"/>
              </a:buClr>
              <a:buNone/>
            </a:pPr>
            <a:r>
              <a:rPr lang="en-US" dirty="0" smtClean="0"/>
              <a:t>Persons with dementia need to:</a:t>
            </a:r>
          </a:p>
          <a:p>
            <a:pPr>
              <a:buClr>
                <a:schemeClr val="accent2"/>
              </a:buClr>
              <a:buFont typeface="Wingdings" pitchFamily="2" charset="2"/>
              <a:buChar char="v"/>
            </a:pPr>
            <a:r>
              <a:rPr lang="en-US" dirty="0" smtClean="0"/>
              <a:t>Maintain their dignity and sense of self. </a:t>
            </a:r>
          </a:p>
          <a:p>
            <a:pPr>
              <a:buClr>
                <a:schemeClr val="accent2"/>
              </a:buClr>
              <a:buFont typeface="Wingdings" pitchFamily="2" charset="2"/>
              <a:buChar char="v"/>
            </a:pPr>
            <a:r>
              <a:rPr lang="en-US" dirty="0" smtClean="0"/>
              <a:t>Engage in relationships.</a:t>
            </a:r>
          </a:p>
          <a:p>
            <a:pPr>
              <a:buClr>
                <a:schemeClr val="accent2"/>
              </a:buClr>
              <a:buFont typeface="Wingdings" pitchFamily="2" charset="2"/>
              <a:buChar char="v"/>
            </a:pPr>
            <a:r>
              <a:rPr lang="en-US" dirty="0" smtClean="0"/>
              <a:t>Participate in decisions to the extent of their ability.</a:t>
            </a:r>
          </a:p>
          <a:p>
            <a:pPr lvl="0">
              <a:buClr>
                <a:schemeClr val="accent2"/>
              </a:buClr>
              <a:buFont typeface="Wingdings" pitchFamily="2" charset="2"/>
              <a:buChar char="v"/>
            </a:pPr>
            <a:r>
              <a:rPr lang="en-US" dirty="0" smtClean="0">
                <a:solidFill>
                  <a:srgbClr val="4E3B30"/>
                </a:solidFill>
              </a:rPr>
              <a:t>Function at their highest possible level.</a:t>
            </a:r>
          </a:p>
          <a:p>
            <a:pPr lvl="0">
              <a:buClr>
                <a:schemeClr val="accent2"/>
              </a:buClr>
              <a:buFont typeface="Wingdings" pitchFamily="2" charset="2"/>
              <a:buChar char="v"/>
            </a:pPr>
            <a:r>
              <a:rPr lang="en-US" dirty="0" smtClean="0">
                <a:solidFill>
                  <a:srgbClr val="4E3B30"/>
                </a:solidFill>
              </a:rPr>
              <a:t>Be active and mentally stimulated</a:t>
            </a:r>
          </a:p>
          <a:p>
            <a:pPr lvl="0">
              <a:buClr>
                <a:schemeClr val="accent2"/>
              </a:buClr>
              <a:buNone/>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15</a:t>
            </a:fld>
            <a:endParaRPr kumimoji="0" lang="en-US" dirty="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Helping Families Live with Dementia</a:t>
            </a:r>
            <a:endParaRPr lang="en-US" cap="none" dirty="0"/>
          </a:p>
        </p:txBody>
      </p:sp>
      <p:sp>
        <p:nvSpPr>
          <p:cNvPr id="3" name="Content Placeholder 2"/>
          <p:cNvSpPr>
            <a:spLocks noGrp="1"/>
          </p:cNvSpPr>
          <p:nvPr>
            <p:ph idx="1"/>
          </p:nvPr>
        </p:nvSpPr>
        <p:spPr/>
        <p:txBody>
          <a:bodyPr>
            <a:normAutofit lnSpcReduction="10000"/>
          </a:bodyPr>
          <a:lstStyle/>
          <a:p>
            <a:pPr>
              <a:buClr>
                <a:srgbClr val="F0A22E"/>
              </a:buClr>
              <a:buNone/>
            </a:pPr>
            <a:r>
              <a:rPr lang="en-US" dirty="0" smtClean="0"/>
              <a:t>Family caregivers need:</a:t>
            </a:r>
          </a:p>
          <a:p>
            <a:pPr>
              <a:buClr>
                <a:schemeClr val="accent2"/>
              </a:buClr>
              <a:buFont typeface="Wingdings" pitchFamily="2" charset="2"/>
              <a:buChar char="v"/>
            </a:pPr>
            <a:r>
              <a:rPr lang="en-US" dirty="0" smtClean="0"/>
              <a:t>Education about the disease.</a:t>
            </a:r>
          </a:p>
          <a:p>
            <a:pPr>
              <a:buClr>
                <a:schemeClr val="accent2"/>
              </a:buClr>
              <a:buFont typeface="Wingdings" pitchFamily="2" charset="2"/>
              <a:buChar char="v"/>
            </a:pPr>
            <a:r>
              <a:rPr lang="en-US" dirty="0" smtClean="0"/>
              <a:t>Lessons in how to speak “Alzheimer’s.” </a:t>
            </a:r>
          </a:p>
          <a:p>
            <a:pPr>
              <a:buClr>
                <a:schemeClr val="accent2"/>
              </a:buClr>
              <a:buFont typeface="Wingdings" pitchFamily="2" charset="2"/>
              <a:buChar char="v"/>
            </a:pPr>
            <a:r>
              <a:rPr lang="en-US" dirty="0" smtClean="0"/>
              <a:t>Legal and financial advice.</a:t>
            </a:r>
          </a:p>
          <a:p>
            <a:pPr lvl="0">
              <a:buClr>
                <a:schemeClr val="accent2"/>
              </a:buClr>
              <a:buFont typeface="Wingdings" pitchFamily="2" charset="2"/>
              <a:buChar char="v"/>
            </a:pPr>
            <a:r>
              <a:rPr lang="en-US" dirty="0" smtClean="0">
                <a:solidFill>
                  <a:srgbClr val="4E3B30"/>
                </a:solidFill>
              </a:rPr>
              <a:t>Care planning and coordination.</a:t>
            </a:r>
          </a:p>
          <a:p>
            <a:pPr>
              <a:buClr>
                <a:schemeClr val="accent2"/>
              </a:buClr>
              <a:buFont typeface="Wingdings" pitchFamily="2" charset="2"/>
              <a:buChar char="v"/>
            </a:pPr>
            <a:r>
              <a:rPr lang="en-US" dirty="0" smtClean="0"/>
              <a:t>Counseling and psychotherapy.</a:t>
            </a:r>
          </a:p>
          <a:p>
            <a:pPr>
              <a:buClr>
                <a:schemeClr val="accent2"/>
              </a:buClr>
              <a:buFont typeface="Wingdings" pitchFamily="2" charset="2"/>
              <a:buChar char="v"/>
            </a:pPr>
            <a:r>
              <a:rPr lang="en-US" dirty="0" smtClean="0"/>
              <a:t>Home safety adaptation.</a:t>
            </a:r>
          </a:p>
          <a:p>
            <a:pPr>
              <a:buClr>
                <a:schemeClr val="accent2"/>
              </a:buClr>
              <a:buFont typeface="Wingdings" pitchFamily="2" charset="2"/>
              <a:buChar char="v"/>
            </a:pPr>
            <a:r>
              <a:rPr lang="en-US" dirty="0" smtClean="0"/>
              <a:t>Respite.</a:t>
            </a:r>
          </a:p>
          <a:p>
            <a:pPr lvl="0">
              <a:buClr>
                <a:srgbClr val="F0A22E"/>
              </a:buClr>
              <a:buFont typeface="Wingdings" pitchFamily="2" charset="2"/>
              <a:buChar char="v"/>
            </a:pPr>
            <a:endParaRPr lang="en-US" dirty="0" smtClean="0"/>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16</a:t>
            </a:fld>
            <a:endParaRPr kumimoji="0" lang="en-US"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Care Receiver Resources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Support groups.</a:t>
            </a:r>
          </a:p>
          <a:p>
            <a:pPr>
              <a:buClr>
                <a:schemeClr val="accent2"/>
              </a:buClr>
              <a:buFont typeface="Wingdings" pitchFamily="2" charset="2"/>
              <a:buChar char="v"/>
            </a:pPr>
            <a:r>
              <a:rPr lang="en-US" dirty="0" smtClean="0"/>
              <a:t>Activity programs.</a:t>
            </a:r>
          </a:p>
          <a:p>
            <a:pPr>
              <a:buClr>
                <a:schemeClr val="accent2"/>
              </a:buClr>
              <a:buFont typeface="Wingdings" pitchFamily="2" charset="2"/>
              <a:buChar char="v"/>
            </a:pPr>
            <a:r>
              <a:rPr lang="en-US" dirty="0" smtClean="0"/>
              <a:t>Adult day care programs. </a:t>
            </a:r>
          </a:p>
          <a:p>
            <a:pPr>
              <a:buClr>
                <a:schemeClr val="accent2"/>
              </a:buClr>
              <a:buFont typeface="Wingdings" pitchFamily="2" charset="2"/>
              <a:buChar char="v"/>
            </a:pPr>
            <a:r>
              <a:rPr lang="en-US" dirty="0" smtClean="0"/>
              <a:t>In-home care services.</a:t>
            </a:r>
          </a:p>
          <a:p>
            <a:pPr lvl="0">
              <a:buClr>
                <a:schemeClr val="accent2"/>
              </a:buClr>
              <a:buFont typeface="Wingdings" pitchFamily="2" charset="2"/>
              <a:buChar char="v"/>
            </a:pPr>
            <a:r>
              <a:rPr lang="en-US" dirty="0" smtClean="0">
                <a:solidFill>
                  <a:srgbClr val="4E3B30"/>
                </a:solidFill>
              </a:rPr>
              <a:t>Case management services.</a:t>
            </a:r>
          </a:p>
          <a:p>
            <a:pPr>
              <a:buClr>
                <a:schemeClr val="accent2"/>
              </a:buClr>
              <a:buFont typeface="Wingdings" pitchFamily="2" charset="2"/>
              <a:buChar char="v"/>
            </a:pPr>
            <a:r>
              <a:rPr lang="en-US" dirty="0" smtClean="0"/>
              <a:t>Placement services.</a:t>
            </a:r>
          </a:p>
          <a:p>
            <a:pPr>
              <a:buClr>
                <a:schemeClr val="accent2"/>
              </a:buClr>
              <a:buFont typeface="Wingdings" pitchFamily="2" charset="2"/>
              <a:buChar char="v"/>
            </a:pPr>
            <a:r>
              <a:rPr lang="en-US" dirty="0" smtClean="0"/>
              <a:t>Residential care facilities.</a:t>
            </a:r>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17</a:t>
            </a:fld>
            <a:endParaRPr kumimoji="0" lang="en-US" dirty="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Community/National Organizations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Alzheimer’s Association</a:t>
            </a:r>
          </a:p>
          <a:p>
            <a:pPr>
              <a:buClr>
                <a:schemeClr val="accent2"/>
              </a:buClr>
              <a:buFont typeface="Wingdings" pitchFamily="2" charset="2"/>
              <a:buChar char="v"/>
            </a:pPr>
            <a:r>
              <a:rPr lang="en-US" dirty="0" smtClean="0"/>
              <a:t>Family Caregiver Alliance</a:t>
            </a:r>
          </a:p>
          <a:p>
            <a:pPr>
              <a:buClr>
                <a:schemeClr val="accent2"/>
              </a:buClr>
              <a:buFont typeface="Wingdings" pitchFamily="2" charset="2"/>
              <a:buChar char="v"/>
            </a:pPr>
            <a:r>
              <a:rPr lang="en-US" dirty="0" smtClean="0"/>
              <a:t>CCC Adult Agency on Aging</a:t>
            </a:r>
          </a:p>
          <a:p>
            <a:pPr>
              <a:buClr>
                <a:schemeClr val="accent2"/>
              </a:buClr>
              <a:buFont typeface="Wingdings" pitchFamily="2" charset="2"/>
              <a:buChar char="v"/>
            </a:pPr>
            <a:r>
              <a:rPr lang="en-US" dirty="0" smtClean="0"/>
              <a:t>Association for Frontal-Temporal Dementias</a:t>
            </a:r>
          </a:p>
          <a:p>
            <a:pPr lvl="0">
              <a:buClr>
                <a:schemeClr val="accent2"/>
              </a:buClr>
              <a:buFont typeface="Wingdings" pitchFamily="2" charset="2"/>
              <a:buChar char="v"/>
            </a:pPr>
            <a:r>
              <a:rPr lang="en-US" dirty="0" err="1" smtClean="0">
                <a:solidFill>
                  <a:srgbClr val="4E3B30"/>
                </a:solidFill>
              </a:rPr>
              <a:t>Lewy</a:t>
            </a:r>
            <a:r>
              <a:rPr lang="en-US" dirty="0" smtClean="0">
                <a:solidFill>
                  <a:srgbClr val="4E3B30"/>
                </a:solidFill>
              </a:rPr>
              <a:t> Body Dementia Association</a:t>
            </a: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18</a:t>
            </a:fld>
            <a:endParaRPr kumimoji="0" lang="en-US" dirty="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none" dirty="0" smtClean="0"/>
              <a:t>Alzheimer’s Association Programs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b="1" dirty="0" smtClean="0"/>
              <a:t>Information &amp; Referral — 24/7 Helpline (800) 272-3900 </a:t>
            </a:r>
          </a:p>
          <a:p>
            <a:pPr>
              <a:buClr>
                <a:schemeClr val="accent2"/>
              </a:buClr>
              <a:buFont typeface="Wingdings" pitchFamily="2" charset="2"/>
              <a:buChar char="v"/>
            </a:pPr>
            <a:r>
              <a:rPr lang="en-US" b="1" dirty="0" smtClean="0"/>
              <a:t>Counseling—post-diagnosis, family crisis, and care consultation</a:t>
            </a:r>
          </a:p>
          <a:p>
            <a:pPr>
              <a:buClr>
                <a:schemeClr val="accent2"/>
              </a:buClr>
              <a:buFont typeface="Wingdings" pitchFamily="2" charset="2"/>
              <a:buChar char="v"/>
            </a:pPr>
            <a:r>
              <a:rPr lang="en-US" b="1" dirty="0" smtClean="0"/>
              <a:t>Care planning</a:t>
            </a:r>
          </a:p>
          <a:p>
            <a:pPr>
              <a:buClr>
                <a:schemeClr val="accent2"/>
              </a:buClr>
              <a:buFont typeface="Wingdings" pitchFamily="2" charset="2"/>
              <a:buChar char="v"/>
            </a:pPr>
            <a:r>
              <a:rPr lang="en-US" b="1" dirty="0" smtClean="0"/>
              <a:t>Early stage and caregiver support groups</a:t>
            </a:r>
          </a:p>
          <a:p>
            <a:pPr>
              <a:buClr>
                <a:schemeClr val="accent2"/>
              </a:buClr>
              <a:buFont typeface="Wingdings" pitchFamily="2" charset="2"/>
              <a:buChar char="v"/>
            </a:pPr>
            <a:r>
              <a:rPr lang="en-US" b="1" dirty="0" smtClean="0"/>
              <a:t>Education </a:t>
            </a:r>
          </a:p>
          <a:p>
            <a:pPr>
              <a:buClr>
                <a:schemeClr val="accent2"/>
              </a:buClr>
              <a:buFont typeface="Wingdings" pitchFamily="2" charset="2"/>
              <a:buChar char="v"/>
            </a:pPr>
            <a:r>
              <a:rPr lang="en-US" b="1" dirty="0" err="1" smtClean="0"/>
              <a:t>MedicAlert</a:t>
            </a:r>
            <a:r>
              <a:rPr lang="en-US" b="1" baseline="30000" dirty="0" err="1" smtClean="0"/>
              <a:t>®</a:t>
            </a:r>
            <a:r>
              <a:rPr lang="en-US" b="1" dirty="0" err="1" smtClean="0"/>
              <a:t>+Safe</a:t>
            </a:r>
            <a:r>
              <a:rPr lang="en-US" b="1" dirty="0" smtClean="0"/>
              <a:t> Return </a:t>
            </a:r>
            <a:endParaRPr lang="en-US" b="1"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19</a:t>
            </a:fld>
            <a:endParaRPr kumimoji="0" lang="en-US"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86" y="365760"/>
            <a:ext cx="8686800" cy="838200"/>
          </a:xfrm>
        </p:spPr>
        <p:txBody>
          <a:bodyPr/>
          <a:lstStyle/>
          <a:p>
            <a:r>
              <a:rPr lang="en-US" cap="none" dirty="0" smtClean="0"/>
              <a:t>Objectives</a:t>
            </a:r>
            <a:endParaRPr lang="en-US" dirty="0"/>
          </a:p>
        </p:txBody>
      </p:sp>
      <p:sp>
        <p:nvSpPr>
          <p:cNvPr id="3" name="Content Placeholder 2"/>
          <p:cNvSpPr>
            <a:spLocks noGrp="1"/>
          </p:cNvSpPr>
          <p:nvPr>
            <p:ph idx="1"/>
          </p:nvPr>
        </p:nvSpPr>
        <p:spPr/>
        <p:txBody>
          <a:bodyPr>
            <a:normAutofit/>
          </a:bodyPr>
          <a:lstStyle/>
          <a:p>
            <a:pPr>
              <a:buNone/>
            </a:pPr>
            <a:r>
              <a:rPr lang="en-US" dirty="0" smtClean="0"/>
              <a:t>To become familiar with:</a:t>
            </a:r>
          </a:p>
          <a:p>
            <a:pPr>
              <a:buClr>
                <a:schemeClr val="accent2"/>
              </a:buClr>
              <a:buFont typeface="Wingdings" pitchFamily="2" charset="2"/>
              <a:buChar char="v"/>
            </a:pPr>
            <a:r>
              <a:rPr lang="en-US" dirty="0" smtClean="0"/>
              <a:t>Advantages of early detection and intervention</a:t>
            </a:r>
          </a:p>
          <a:p>
            <a:pPr>
              <a:buClr>
                <a:schemeClr val="accent2"/>
              </a:buClr>
              <a:buFont typeface="Wingdings" pitchFamily="2" charset="2"/>
              <a:buChar char="v"/>
            </a:pPr>
            <a:r>
              <a:rPr lang="en-US" dirty="0" smtClean="0"/>
              <a:t>Warning signs of dementia</a:t>
            </a:r>
          </a:p>
          <a:p>
            <a:pPr>
              <a:buClr>
                <a:schemeClr val="accent2"/>
              </a:buClr>
              <a:buFont typeface="Wingdings" pitchFamily="2" charset="2"/>
              <a:buChar char="v"/>
            </a:pPr>
            <a:r>
              <a:rPr lang="en-US" dirty="0" smtClean="0"/>
              <a:t>A quick screening tool</a:t>
            </a:r>
          </a:p>
          <a:p>
            <a:pPr>
              <a:buClr>
                <a:schemeClr val="accent2"/>
              </a:buClr>
              <a:buFont typeface="Wingdings" pitchFamily="2" charset="2"/>
              <a:buChar char="v"/>
            </a:pPr>
            <a:r>
              <a:rPr lang="en-US" dirty="0" smtClean="0"/>
              <a:t>Referral and follow-up</a:t>
            </a:r>
          </a:p>
          <a:p>
            <a:pPr>
              <a:buClr>
                <a:schemeClr val="accent2"/>
              </a:buClr>
              <a:buFont typeface="Wingdings" pitchFamily="2" charset="2"/>
              <a:buChar char="v"/>
            </a:pPr>
            <a:r>
              <a:rPr lang="en-US" dirty="0" smtClean="0"/>
              <a:t>Dementia’s family impact</a:t>
            </a:r>
          </a:p>
          <a:p>
            <a:pPr>
              <a:buClr>
                <a:schemeClr val="accent2"/>
              </a:buClr>
              <a:buFont typeface="Wingdings" pitchFamily="2" charset="2"/>
              <a:buChar char="v"/>
            </a:pPr>
            <a:r>
              <a:rPr lang="en-US" dirty="0" smtClean="0"/>
              <a:t>Family and patient resources</a:t>
            </a:r>
            <a:endParaRPr lang="en-US" dirty="0"/>
          </a:p>
        </p:txBody>
      </p:sp>
      <p:sp>
        <p:nvSpPr>
          <p:cNvPr id="4" name="Slide Number Placeholder 3"/>
          <p:cNvSpPr>
            <a:spLocks noGrp="1"/>
          </p:cNvSpPr>
          <p:nvPr>
            <p:ph type="sldNum" sz="quarter" idx="12"/>
          </p:nvPr>
        </p:nvSpPr>
        <p:spPr>
          <a:xfrm>
            <a:off x="8216537" y="6343324"/>
            <a:ext cx="758952" cy="246888"/>
          </a:xfrm>
        </p:spPr>
        <p:txBody>
          <a:bodyPr/>
          <a:lstStyle/>
          <a:p>
            <a:fld id="{CA15C064-DD44-4CAC-873E-2D1F54821676}" type="slidenum">
              <a:rPr kumimoji="0" lang="en-US" b="1" smtClean="0">
                <a:solidFill>
                  <a:schemeClr val="bg1"/>
                </a:solidFill>
              </a:rPr>
              <a:pPr/>
              <a:t>2</a:t>
            </a:fld>
            <a:endParaRPr kumimoji="0" lang="en-US" b="1"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486" y="365760"/>
            <a:ext cx="8686800" cy="838200"/>
          </a:xfrm>
        </p:spPr>
        <p:txBody>
          <a:bodyPr/>
          <a:lstStyle/>
          <a:p>
            <a:r>
              <a:rPr lang="en-US" cap="none" dirty="0" smtClean="0"/>
              <a:t>Dementia</a:t>
            </a:r>
            <a:endParaRPr lang="en-US"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Is a chronic brain illness that affects cognition, behavior, and function.</a:t>
            </a:r>
          </a:p>
          <a:p>
            <a:pPr>
              <a:buClr>
                <a:schemeClr val="accent2"/>
              </a:buClr>
              <a:buFont typeface="Wingdings" pitchFamily="2" charset="2"/>
              <a:buChar char="v"/>
            </a:pPr>
            <a:r>
              <a:rPr lang="en-US" dirty="0" smtClean="0"/>
              <a:t>Is frequently misdiagnosed when mild. </a:t>
            </a:r>
          </a:p>
          <a:p>
            <a:pPr>
              <a:buClr>
                <a:schemeClr val="accent2"/>
              </a:buClr>
              <a:buFont typeface="Wingdings" pitchFamily="2" charset="2"/>
              <a:buChar char="v"/>
            </a:pPr>
            <a:r>
              <a:rPr lang="en-US" dirty="0" smtClean="0"/>
              <a:t>Is frequently misdiagnosed in the absence of medical, educational, occupational history.</a:t>
            </a:r>
          </a:p>
          <a:p>
            <a:pPr>
              <a:buClr>
                <a:schemeClr val="accent2"/>
              </a:buClr>
              <a:buFont typeface="Wingdings" pitchFamily="2" charset="2"/>
              <a:buChar char="v"/>
            </a:pPr>
            <a:r>
              <a:rPr lang="en-US" dirty="0" smtClean="0"/>
              <a:t>Cannot be treated effectively without including family and/or caregivers.</a:t>
            </a:r>
          </a:p>
        </p:txBody>
      </p:sp>
      <p:sp>
        <p:nvSpPr>
          <p:cNvPr id="4" name="Slide Number Placeholder 3"/>
          <p:cNvSpPr>
            <a:spLocks noGrp="1"/>
          </p:cNvSpPr>
          <p:nvPr>
            <p:ph type="sldNum" sz="quarter" idx="12"/>
          </p:nvPr>
        </p:nvSpPr>
        <p:spPr>
          <a:xfrm>
            <a:off x="8216537" y="6343324"/>
            <a:ext cx="758952" cy="246888"/>
          </a:xfrm>
        </p:spPr>
        <p:txBody>
          <a:bodyPr/>
          <a:lstStyle/>
          <a:p>
            <a:fld id="{CA15C064-DD44-4CAC-873E-2D1F54821676}" type="slidenum">
              <a:rPr kumimoji="0" lang="en-US" b="1" smtClean="0">
                <a:solidFill>
                  <a:schemeClr val="bg1"/>
                </a:solidFill>
              </a:rPr>
              <a:pPr/>
              <a:t>3</a:t>
            </a:fld>
            <a:endParaRPr kumimoji="0" lang="en-US" b="1"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Diagnostic Guidelines</a:t>
            </a:r>
            <a:endParaRPr lang="en-US" cap="none" dirty="0"/>
          </a:p>
        </p:txBody>
      </p:sp>
      <p:sp>
        <p:nvSpPr>
          <p:cNvPr id="3" name="Content Placeholder 2"/>
          <p:cNvSpPr>
            <a:spLocks noGrp="1"/>
          </p:cNvSpPr>
          <p:nvPr>
            <p:ph idx="1"/>
          </p:nvPr>
        </p:nvSpPr>
        <p:spPr/>
        <p:txBody>
          <a:bodyPr>
            <a:normAutofit fontScale="85000" lnSpcReduction="10000"/>
          </a:bodyPr>
          <a:lstStyle/>
          <a:p>
            <a:pPr>
              <a:buClr>
                <a:srgbClr val="F0A22E"/>
              </a:buClr>
              <a:buNone/>
            </a:pPr>
            <a:r>
              <a:rPr lang="en-US" sz="2800" dirty="0" smtClean="0"/>
              <a:t>Dementia is cognitive decline that:</a:t>
            </a:r>
          </a:p>
          <a:p>
            <a:pPr>
              <a:buClr>
                <a:schemeClr val="accent2"/>
              </a:buClr>
              <a:buFont typeface="Wingdings" pitchFamily="2" charset="2"/>
              <a:buChar char="v"/>
            </a:pPr>
            <a:r>
              <a:rPr lang="en-US" sz="2800" dirty="0" smtClean="0"/>
              <a:t>Occurred from a higher level of function. </a:t>
            </a:r>
          </a:p>
          <a:p>
            <a:pPr>
              <a:buClr>
                <a:schemeClr val="accent2"/>
              </a:buClr>
              <a:buFont typeface="Wingdings" pitchFamily="2" charset="2"/>
              <a:buChar char="v"/>
            </a:pPr>
            <a:r>
              <a:rPr lang="en-US" sz="2800" dirty="0" smtClean="0"/>
              <a:t>Is severe enough to interfere with usual activities and daily life.</a:t>
            </a:r>
          </a:p>
          <a:p>
            <a:pPr lvl="0">
              <a:buClr>
                <a:schemeClr val="accent2"/>
              </a:buClr>
              <a:buFont typeface="Wingdings" pitchFamily="2" charset="2"/>
              <a:buChar char="v"/>
            </a:pPr>
            <a:r>
              <a:rPr lang="en-US" sz="2800" dirty="0" smtClean="0"/>
              <a:t>Affects more than one of the following four core cognitive domains:</a:t>
            </a:r>
            <a:endParaRPr lang="en-US" sz="2800" dirty="0" smtClean="0">
              <a:solidFill>
                <a:srgbClr val="4E3B30"/>
              </a:solidFill>
            </a:endParaRPr>
          </a:p>
          <a:p>
            <a:pPr marL="971550" lvl="1" indent="-514350">
              <a:buClr>
                <a:schemeClr val="accent2">
                  <a:lumMod val="50000"/>
                </a:schemeClr>
              </a:buClr>
              <a:buFont typeface="+mj-lt"/>
              <a:buAutoNum type="arabicPeriod"/>
            </a:pPr>
            <a:r>
              <a:rPr lang="en-US" sz="2595" dirty="0" smtClean="0"/>
              <a:t>Recent memory - ability to learn and recall new information.</a:t>
            </a:r>
          </a:p>
          <a:p>
            <a:pPr marL="971550" lvl="1" indent="-514350">
              <a:buClr>
                <a:schemeClr val="accent2">
                  <a:lumMod val="50000"/>
                </a:schemeClr>
              </a:buClr>
              <a:buFont typeface="+mj-lt"/>
              <a:buAutoNum type="arabicPeriod"/>
            </a:pPr>
            <a:r>
              <a:rPr lang="en-US" sz="2595" dirty="0" smtClean="0"/>
              <a:t>Language - either comprehension or expression.</a:t>
            </a:r>
            <a:endParaRPr lang="en-US" sz="2595" dirty="0" smtClean="0">
              <a:solidFill>
                <a:srgbClr val="4E3B30"/>
              </a:solidFill>
            </a:endParaRPr>
          </a:p>
          <a:p>
            <a:pPr marL="971550" lvl="1" indent="-514350">
              <a:buClr>
                <a:schemeClr val="accent2">
                  <a:lumMod val="50000"/>
                </a:schemeClr>
              </a:buClr>
              <a:buFont typeface="+mj-lt"/>
              <a:buAutoNum type="arabicPeriod"/>
            </a:pPr>
            <a:r>
              <a:rPr lang="en-US" sz="2595" dirty="0" err="1" smtClean="0"/>
              <a:t>Visuospatial</a:t>
            </a:r>
            <a:r>
              <a:rPr lang="en-US" sz="2595" dirty="0" smtClean="0"/>
              <a:t> ability - comprehension and effective manipulation of nonverbal, graphic or geographic information.</a:t>
            </a:r>
          </a:p>
          <a:p>
            <a:pPr marL="971550" lvl="1" indent="-514350">
              <a:buClr>
                <a:schemeClr val="accent2">
                  <a:lumMod val="50000"/>
                </a:schemeClr>
              </a:buClr>
              <a:buFont typeface="+mj-lt"/>
              <a:buAutoNum type="arabicPeriod"/>
            </a:pPr>
            <a:r>
              <a:rPr lang="en-US" sz="2595" dirty="0" smtClean="0"/>
              <a:t>Executive function - ability to plan, perform abstract reasoning, solve problems, focus despite distractions and shift focus when appropriate.</a:t>
            </a:r>
            <a:endParaRPr lang="en-US" sz="2595" dirty="0" smtClean="0">
              <a:solidFill>
                <a:srgbClr val="4E3B30"/>
              </a:solidFill>
            </a:endParaRPr>
          </a:p>
          <a:p>
            <a:pPr lvl="1">
              <a:buClr>
                <a:srgbClr val="F0A22E"/>
              </a:buClr>
              <a:buFont typeface="Wingdings" charset="2"/>
              <a:buChar char="§"/>
            </a:pPr>
            <a:endParaRPr lang="en-US" dirty="0" smtClean="0"/>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4</a:t>
            </a:fld>
            <a:endParaRPr kumimoji="0" lang="en-US"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Consequences of Delayed Diagnosis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A struggle to maintain normalcy—</a:t>
            </a:r>
            <a:r>
              <a:rPr lang="en-US" dirty="0" smtClean="0">
                <a:solidFill>
                  <a:srgbClr val="4E3B30"/>
                </a:solidFill>
              </a:rPr>
              <a:t>denying, minimizing and </a:t>
            </a:r>
            <a:r>
              <a:rPr lang="en-US" dirty="0" err="1" smtClean="0">
                <a:solidFill>
                  <a:srgbClr val="4E3B30"/>
                </a:solidFill>
              </a:rPr>
              <a:t>psychologizing</a:t>
            </a:r>
            <a:r>
              <a:rPr lang="en-US" dirty="0" smtClean="0">
                <a:solidFill>
                  <a:srgbClr val="4E3B30"/>
                </a:solidFill>
              </a:rPr>
              <a:t>.</a:t>
            </a:r>
          </a:p>
          <a:p>
            <a:pPr>
              <a:buClr>
                <a:schemeClr val="accent2"/>
              </a:buClr>
              <a:buFont typeface="Wingdings" pitchFamily="2" charset="2"/>
              <a:buChar char="v"/>
            </a:pPr>
            <a:r>
              <a:rPr lang="en-US" dirty="0" smtClean="0">
                <a:solidFill>
                  <a:srgbClr val="4E3B30"/>
                </a:solidFill>
              </a:rPr>
              <a:t>Anxiety and confusion.</a:t>
            </a:r>
            <a:endParaRPr lang="en-US" dirty="0" smtClean="0">
              <a:latin typeface="Times New Roman"/>
              <a:ea typeface="Times New Roman"/>
              <a:cs typeface="Times New Roman"/>
            </a:endParaRPr>
          </a:p>
          <a:p>
            <a:pPr lvl="0">
              <a:buClr>
                <a:schemeClr val="accent2"/>
              </a:buClr>
              <a:buFont typeface="Wingdings" pitchFamily="2" charset="2"/>
              <a:buChar char="v"/>
            </a:pPr>
            <a:r>
              <a:rPr lang="en-US" dirty="0" smtClean="0"/>
              <a:t>Family disruption, alienation, conflict.</a:t>
            </a:r>
            <a:endParaRPr lang="en-US" dirty="0" smtClean="0">
              <a:solidFill>
                <a:srgbClr val="4E3B30"/>
              </a:solidFill>
            </a:endParaRPr>
          </a:p>
          <a:p>
            <a:pPr>
              <a:buClr>
                <a:schemeClr val="accent2"/>
              </a:buClr>
              <a:buFont typeface="Wingdings" pitchFamily="2" charset="2"/>
              <a:buChar char="v"/>
            </a:pPr>
            <a:r>
              <a:rPr lang="en-US" dirty="0" smtClean="0"/>
              <a:t>Financial mismanagement.</a:t>
            </a:r>
          </a:p>
          <a:p>
            <a:pPr>
              <a:buClr>
                <a:schemeClr val="accent2"/>
              </a:buClr>
              <a:buFont typeface="Wingdings" pitchFamily="2" charset="2"/>
              <a:buChar char="v"/>
            </a:pPr>
            <a:r>
              <a:rPr lang="en-US" dirty="0" smtClean="0"/>
              <a:t>Poor management of concurrent conditions.</a:t>
            </a:r>
          </a:p>
          <a:p>
            <a:pPr>
              <a:buClr>
                <a:schemeClr val="accent2"/>
              </a:buClr>
              <a:buFont typeface="Wingdings" pitchFamily="2" charset="2"/>
              <a:buChar char="v"/>
            </a:pPr>
            <a:r>
              <a:rPr lang="en-US" dirty="0" smtClean="0"/>
              <a:t>More difficulty gaining acknowledgment.</a:t>
            </a:r>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37501"/>
            <a:ext cx="758952" cy="246888"/>
          </a:xfrm>
        </p:spPr>
        <p:txBody>
          <a:bodyPr/>
          <a:lstStyle/>
          <a:p>
            <a:fld id="{CA15C064-DD44-4CAC-873E-2D1F54821676}" type="slidenum">
              <a:rPr kumimoji="0" lang="en-US" smtClean="0">
                <a:solidFill>
                  <a:schemeClr val="bg1"/>
                </a:solidFill>
              </a:rPr>
              <a:pPr/>
              <a:t>5</a:t>
            </a:fld>
            <a:endParaRPr kumimoji="0" lang="en-US"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Advantages Of Early Diagnosis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Differential diagnosis enables proper care. </a:t>
            </a:r>
          </a:p>
          <a:p>
            <a:pPr>
              <a:buClr>
                <a:schemeClr val="accent2"/>
              </a:buClr>
              <a:buFont typeface="Wingdings" pitchFamily="2" charset="2"/>
              <a:buChar char="v"/>
            </a:pPr>
            <a:r>
              <a:rPr lang="en-US" dirty="0" smtClean="0"/>
              <a:t>Diagnosis mitigates social burden.</a:t>
            </a:r>
          </a:p>
          <a:p>
            <a:pPr lvl="0">
              <a:buClr>
                <a:schemeClr val="accent2"/>
              </a:buClr>
              <a:buFont typeface="Wingdings" pitchFamily="2" charset="2"/>
              <a:buChar char="v"/>
            </a:pPr>
            <a:r>
              <a:rPr lang="en-US" dirty="0" smtClean="0">
                <a:solidFill>
                  <a:srgbClr val="4E3B30"/>
                </a:solidFill>
              </a:rPr>
              <a:t>The PWD can participate in treatment and care planning, </a:t>
            </a:r>
            <a:r>
              <a:rPr lang="en-US" dirty="0" smtClean="0"/>
              <a:t>benefit from existing treatments and clinical trials</a:t>
            </a:r>
            <a:r>
              <a:rPr lang="en-US" dirty="0" smtClean="0">
                <a:solidFill>
                  <a:srgbClr val="4E3B30"/>
                </a:solidFill>
              </a:rPr>
              <a:t>.</a:t>
            </a:r>
          </a:p>
          <a:p>
            <a:pPr lvl="0">
              <a:buClr>
                <a:schemeClr val="accent2"/>
              </a:buClr>
              <a:buFont typeface="Wingdings" pitchFamily="2" charset="2"/>
              <a:buChar char="v"/>
            </a:pPr>
            <a:r>
              <a:rPr lang="en-US" dirty="0" smtClean="0">
                <a:solidFill>
                  <a:srgbClr val="4E3B30"/>
                </a:solidFill>
              </a:rPr>
              <a:t>Family members can receive support and education in caregiving.</a:t>
            </a:r>
          </a:p>
          <a:p>
            <a:pPr>
              <a:buNone/>
            </a:pPr>
            <a:endParaRPr lang="en-US" dirty="0" smtClean="0"/>
          </a:p>
          <a:p>
            <a:pPr lvl="0">
              <a:buClr>
                <a:srgbClr val="F0A22E"/>
              </a:buClr>
              <a:buFont typeface="Wingdings" pitchFamily="2" charset="2"/>
              <a:buChar char="v"/>
            </a:pPr>
            <a:endParaRPr lang="en-US" dirty="0" smtClean="0">
              <a:solidFill>
                <a:srgbClr val="4E3B30"/>
              </a:solidFill>
            </a:endParaRP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6</a:t>
            </a:fld>
            <a:endParaRPr kumimoji="0" lang="en-US" dirty="0">
              <a:solidFill>
                <a:schemeClr val="bg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none" dirty="0" smtClean="0"/>
              <a:t>Early Warning Signs</a:t>
            </a:r>
            <a:r>
              <a:rPr lang="en-US" b="1" dirty="0" smtClean="0"/>
              <a:t/>
            </a:r>
            <a:br>
              <a:rPr lang="en-US" b="1" dirty="0" smtClean="0"/>
            </a:br>
            <a:endParaRPr lang="en-US" dirty="0"/>
          </a:p>
        </p:txBody>
      </p:sp>
      <p:sp>
        <p:nvSpPr>
          <p:cNvPr id="3" name="Content Placeholder 2"/>
          <p:cNvSpPr>
            <a:spLocks noGrp="1"/>
          </p:cNvSpPr>
          <p:nvPr>
            <p:ph idx="1"/>
          </p:nvPr>
        </p:nvSpPr>
        <p:spPr>
          <a:xfrm>
            <a:off x="283809" y="1281259"/>
            <a:ext cx="8686800" cy="4943029"/>
          </a:xfrm>
        </p:spPr>
        <p:txBody>
          <a:bodyPr>
            <a:normAutofit fontScale="77500" lnSpcReduction="20000"/>
          </a:bodyPr>
          <a:lstStyle/>
          <a:p>
            <a:pPr marL="514350" lvl="0" indent="-514350">
              <a:buClr>
                <a:schemeClr val="accent2">
                  <a:lumMod val="50000"/>
                </a:schemeClr>
              </a:buClr>
              <a:buFont typeface="+mj-lt"/>
              <a:buAutoNum type="arabicPeriod"/>
            </a:pPr>
            <a:r>
              <a:rPr lang="en-US" dirty="0" smtClean="0">
                <a:solidFill>
                  <a:srgbClr val="4E3B30"/>
                </a:solidFill>
              </a:rPr>
              <a:t>Memory changes which disrupt daily life.</a:t>
            </a:r>
          </a:p>
          <a:p>
            <a:pPr marL="514350" lvl="0" indent="-514350">
              <a:buClr>
                <a:schemeClr val="accent2">
                  <a:lumMod val="50000"/>
                </a:schemeClr>
              </a:buClr>
              <a:buFont typeface="+mj-lt"/>
              <a:buAutoNum type="arabicPeriod"/>
            </a:pPr>
            <a:r>
              <a:rPr lang="en-US" dirty="0" smtClean="0">
                <a:solidFill>
                  <a:srgbClr val="4E3B30"/>
                </a:solidFill>
              </a:rPr>
              <a:t>Challenges in planning and solving problems.</a:t>
            </a:r>
          </a:p>
          <a:p>
            <a:pPr marL="514350" lvl="0" indent="-514350">
              <a:buClr>
                <a:schemeClr val="accent2">
                  <a:lumMod val="50000"/>
                </a:schemeClr>
              </a:buClr>
              <a:buFont typeface="+mj-lt"/>
              <a:buAutoNum type="arabicPeriod"/>
            </a:pPr>
            <a:r>
              <a:rPr lang="en-US" dirty="0" smtClean="0">
                <a:solidFill>
                  <a:srgbClr val="4E3B30"/>
                </a:solidFill>
              </a:rPr>
              <a:t>Difficulty completing familiar tasks at home, at work, or at leisure.</a:t>
            </a:r>
          </a:p>
          <a:p>
            <a:pPr marL="514350" lvl="0" indent="-514350">
              <a:buClr>
                <a:schemeClr val="accent2">
                  <a:lumMod val="50000"/>
                </a:schemeClr>
              </a:buClr>
              <a:buFont typeface="+mj-lt"/>
              <a:buAutoNum type="arabicPeriod"/>
            </a:pPr>
            <a:r>
              <a:rPr lang="en-US" dirty="0" smtClean="0">
                <a:solidFill>
                  <a:srgbClr val="4E3B30"/>
                </a:solidFill>
              </a:rPr>
              <a:t>Confusion with time or place.</a:t>
            </a:r>
          </a:p>
          <a:p>
            <a:pPr marL="514350" lvl="0" indent="-514350">
              <a:buClr>
                <a:schemeClr val="accent2">
                  <a:lumMod val="50000"/>
                </a:schemeClr>
              </a:buClr>
              <a:buFont typeface="+mj-lt"/>
              <a:buAutoNum type="arabicPeriod"/>
            </a:pPr>
            <a:r>
              <a:rPr lang="en-US" dirty="0" smtClean="0">
                <a:solidFill>
                  <a:srgbClr val="4E3B30"/>
                </a:solidFill>
              </a:rPr>
              <a:t>Trouble understanding visual images and spatial relationships</a:t>
            </a:r>
          </a:p>
          <a:p>
            <a:pPr marL="514350" lvl="0" indent="-514350">
              <a:buClr>
                <a:schemeClr val="accent2">
                  <a:lumMod val="50000"/>
                </a:schemeClr>
              </a:buClr>
              <a:buFont typeface="+mj-lt"/>
              <a:buAutoNum type="arabicPeriod"/>
            </a:pPr>
            <a:r>
              <a:rPr lang="en-US" dirty="0" smtClean="0">
                <a:solidFill>
                  <a:srgbClr val="4E3B30"/>
                </a:solidFill>
              </a:rPr>
              <a:t>New problems with words in speaking or writing.</a:t>
            </a:r>
          </a:p>
          <a:p>
            <a:pPr marL="514350" lvl="0" indent="-514350">
              <a:buClr>
                <a:schemeClr val="accent2">
                  <a:lumMod val="50000"/>
                </a:schemeClr>
              </a:buClr>
              <a:buFont typeface="+mj-lt"/>
              <a:buAutoNum type="arabicPeriod"/>
            </a:pPr>
            <a:r>
              <a:rPr lang="en-US" dirty="0" smtClean="0">
                <a:solidFill>
                  <a:srgbClr val="4E3B30"/>
                </a:solidFill>
              </a:rPr>
              <a:t>Misplacing things and losing the ability to retrace steps.</a:t>
            </a:r>
          </a:p>
          <a:p>
            <a:pPr marL="514350" lvl="0" indent="-514350">
              <a:buClr>
                <a:schemeClr val="accent2">
                  <a:lumMod val="50000"/>
                </a:schemeClr>
              </a:buClr>
              <a:buFont typeface="+mj-lt"/>
              <a:buAutoNum type="arabicPeriod"/>
            </a:pPr>
            <a:r>
              <a:rPr lang="en-US" dirty="0" smtClean="0">
                <a:solidFill>
                  <a:srgbClr val="4E3B30"/>
                </a:solidFill>
              </a:rPr>
              <a:t>Decreased or poor judgment.</a:t>
            </a:r>
          </a:p>
          <a:p>
            <a:pPr marL="514350" lvl="0" indent="-514350">
              <a:buClr>
                <a:schemeClr val="accent2">
                  <a:lumMod val="50000"/>
                </a:schemeClr>
              </a:buClr>
              <a:buFont typeface="+mj-lt"/>
              <a:buAutoNum type="arabicPeriod"/>
            </a:pPr>
            <a:r>
              <a:rPr lang="en-US" dirty="0" smtClean="0">
                <a:solidFill>
                  <a:srgbClr val="4E3B30"/>
                </a:solidFill>
              </a:rPr>
              <a:t>Withdrawal from work or social activities.</a:t>
            </a:r>
          </a:p>
          <a:p>
            <a:pPr marL="514350" lvl="0" indent="-514350">
              <a:buClr>
                <a:schemeClr val="accent2">
                  <a:lumMod val="50000"/>
                </a:schemeClr>
              </a:buClr>
              <a:buFont typeface="+mj-lt"/>
              <a:buAutoNum type="arabicPeriod"/>
            </a:pPr>
            <a:r>
              <a:rPr lang="en-US" dirty="0" smtClean="0">
                <a:solidFill>
                  <a:srgbClr val="4E3B30"/>
                </a:solidFill>
              </a:rPr>
              <a:t>Changes in mood or personality.</a:t>
            </a:r>
          </a:p>
        </p:txBody>
      </p:sp>
      <p:sp>
        <p:nvSpPr>
          <p:cNvPr id="4" name="Slide Number Placeholder 3"/>
          <p:cNvSpPr>
            <a:spLocks noGrp="1"/>
          </p:cNvSpPr>
          <p:nvPr>
            <p:ph type="sldNum" sz="quarter" idx="12"/>
          </p:nvPr>
        </p:nvSpPr>
        <p:spPr>
          <a:xfrm>
            <a:off x="8229600" y="6327004"/>
            <a:ext cx="758952" cy="246888"/>
          </a:xfrm>
        </p:spPr>
        <p:txBody>
          <a:bodyPr/>
          <a:lstStyle/>
          <a:p>
            <a:fld id="{CA15C064-DD44-4CAC-873E-2D1F54821676}" type="slidenum">
              <a:rPr kumimoji="0" lang="en-US" smtClean="0">
                <a:solidFill>
                  <a:srgbClr val="FFFFFF"/>
                </a:solidFill>
              </a:rPr>
              <a:pPr/>
              <a:t>7</a:t>
            </a:fld>
            <a:endParaRPr kumimoji="0" lang="en-US" dirty="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Brief Screening Tools</a:t>
            </a:r>
            <a:endParaRPr lang="en-US" cap="none" dirty="0"/>
          </a:p>
        </p:txBody>
      </p:sp>
      <p:sp>
        <p:nvSpPr>
          <p:cNvPr id="3" name="Content Placeholder 2"/>
          <p:cNvSpPr>
            <a:spLocks noGrp="1"/>
          </p:cNvSpPr>
          <p:nvPr>
            <p:ph idx="1"/>
          </p:nvPr>
        </p:nvSpPr>
        <p:spPr/>
        <p:txBody>
          <a:bodyPr>
            <a:normAutofit/>
          </a:bodyPr>
          <a:lstStyle/>
          <a:p>
            <a:pPr>
              <a:buClr>
                <a:schemeClr val="accent2"/>
              </a:buClr>
              <a:buFont typeface="Wingdings" pitchFamily="2" charset="2"/>
              <a:buChar char="v"/>
            </a:pPr>
            <a:r>
              <a:rPr lang="en-US" dirty="0" smtClean="0"/>
              <a:t>MMSE </a:t>
            </a:r>
          </a:p>
          <a:p>
            <a:pPr>
              <a:buClr>
                <a:schemeClr val="accent2"/>
              </a:buClr>
              <a:buFont typeface="Wingdings" pitchFamily="2" charset="2"/>
              <a:buChar char="v"/>
            </a:pPr>
            <a:r>
              <a:rPr lang="en-US" dirty="0" smtClean="0"/>
              <a:t>Mini-Cog</a:t>
            </a:r>
            <a:endParaRPr lang="en-US" dirty="0" smtClean="0">
              <a:solidFill>
                <a:srgbClr val="4E3B30"/>
              </a:solidFill>
            </a:endParaRPr>
          </a:p>
          <a:p>
            <a:pPr>
              <a:buClr>
                <a:schemeClr val="accent2"/>
              </a:buClr>
              <a:buFont typeface="Wingdings" pitchFamily="2" charset="2"/>
              <a:buChar char="v"/>
            </a:pPr>
            <a:r>
              <a:rPr lang="en-US" dirty="0" smtClean="0"/>
              <a:t>Talking with family members</a:t>
            </a:r>
          </a:p>
          <a:p>
            <a:pPr lvl="0">
              <a:buClr>
                <a:srgbClr val="F0A22E"/>
              </a:buClr>
              <a:buFont typeface="Wingdings" pitchFamily="2" charset="2"/>
              <a:buChar char="v"/>
            </a:pPr>
            <a:endParaRPr lang="en-US" dirty="0" smtClean="0">
              <a:solidFill>
                <a:srgbClr val="4E3B30"/>
              </a:solidFill>
            </a:endParaRPr>
          </a:p>
          <a:p>
            <a:pPr>
              <a:buNone/>
            </a:pPr>
            <a:endParaRPr lang="en-US" dirty="0" smtClean="0"/>
          </a:p>
          <a:p>
            <a:pPr>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8</a:t>
            </a:fld>
            <a:endParaRPr kumimoji="0" lang="en-US"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Mini-Cog</a:t>
            </a:r>
            <a:endParaRPr lang="en-US" cap="none" dirty="0"/>
          </a:p>
        </p:txBody>
      </p:sp>
      <p:sp>
        <p:nvSpPr>
          <p:cNvPr id="3" name="Content Placeholder 2"/>
          <p:cNvSpPr>
            <a:spLocks noGrp="1"/>
          </p:cNvSpPr>
          <p:nvPr>
            <p:ph idx="1"/>
          </p:nvPr>
        </p:nvSpPr>
        <p:spPr/>
        <p:txBody>
          <a:bodyPr>
            <a:normAutofit fontScale="92500" lnSpcReduction="20000"/>
          </a:bodyPr>
          <a:lstStyle/>
          <a:p>
            <a:pPr marL="0" indent="0">
              <a:buNone/>
            </a:pPr>
            <a:r>
              <a:rPr lang="en-US" sz="2200" dirty="0" smtClean="0"/>
              <a:t>Source: Adapted from </a:t>
            </a:r>
            <a:r>
              <a:rPr lang="en-US" sz="2200" dirty="0" err="1" smtClean="0"/>
              <a:t>Borson</a:t>
            </a:r>
            <a:r>
              <a:rPr lang="en-US" sz="2200" dirty="0" smtClean="0"/>
              <a:t> S, </a:t>
            </a:r>
            <a:r>
              <a:rPr lang="en-US" sz="2200" dirty="0" err="1" smtClean="0"/>
              <a:t>Scanlan</a:t>
            </a:r>
            <a:r>
              <a:rPr lang="en-US" sz="2200" dirty="0" smtClean="0"/>
              <a:t> J, Brush M, </a:t>
            </a:r>
            <a:r>
              <a:rPr lang="en-US" sz="2200" dirty="0" err="1" smtClean="0"/>
              <a:t>Vitaliano</a:t>
            </a:r>
            <a:r>
              <a:rPr lang="en-US" sz="2200" dirty="0" smtClean="0"/>
              <a:t> P, </a:t>
            </a:r>
            <a:r>
              <a:rPr lang="en-US" sz="2200" dirty="0" err="1" smtClean="0"/>
              <a:t>Dokmak</a:t>
            </a:r>
            <a:r>
              <a:rPr lang="en-US" sz="2200" dirty="0" smtClean="0"/>
              <a:t> A. The Mini-Cog: a cognitive “vital signs” measure for dementia screening in multi-lingual elderly. </a:t>
            </a:r>
            <a:r>
              <a:rPr lang="en-US" sz="2200" i="1" dirty="0" err="1" smtClean="0"/>
              <a:t>Int</a:t>
            </a:r>
            <a:r>
              <a:rPr lang="en-US" sz="2200" i="1" dirty="0" smtClean="0"/>
              <a:t> J </a:t>
            </a:r>
            <a:r>
              <a:rPr lang="en-US" sz="2200" i="1" dirty="0" err="1" smtClean="0"/>
              <a:t>Geriatr</a:t>
            </a:r>
            <a:r>
              <a:rPr lang="en-US" sz="2200" i="1" dirty="0" smtClean="0"/>
              <a:t> Psychiatry 2000; 15(11):1021–1027, </a:t>
            </a:r>
            <a:r>
              <a:rPr lang="en-US" sz="2200" dirty="0" smtClean="0"/>
              <a:t>and </a:t>
            </a:r>
            <a:r>
              <a:rPr lang="en-US" sz="2200" dirty="0" err="1" smtClean="0"/>
              <a:t>Borson</a:t>
            </a:r>
            <a:r>
              <a:rPr lang="en-US" sz="2200" dirty="0" smtClean="0"/>
              <a:t> S, </a:t>
            </a:r>
            <a:r>
              <a:rPr lang="en-US" sz="2200" dirty="0" err="1" smtClean="0"/>
              <a:t>Scanlan</a:t>
            </a:r>
            <a:r>
              <a:rPr lang="en-US" sz="2200" dirty="0" smtClean="0"/>
              <a:t> JM, Watanabe J, </a:t>
            </a:r>
            <a:r>
              <a:rPr lang="en-US" sz="2200" dirty="0" err="1" smtClean="0"/>
              <a:t>Tu</a:t>
            </a:r>
            <a:r>
              <a:rPr lang="en-US" sz="2200" dirty="0" smtClean="0"/>
              <a:t> SP, </a:t>
            </a:r>
            <a:r>
              <a:rPr lang="en-US" sz="2200" dirty="0" err="1" smtClean="0"/>
              <a:t>Lessig</a:t>
            </a:r>
            <a:r>
              <a:rPr lang="en-US" sz="2200" dirty="0" smtClean="0"/>
              <a:t> M. Improving identification of cognitive impairment in primary care. </a:t>
            </a:r>
            <a:r>
              <a:rPr lang="en-US" sz="2200" i="1" dirty="0" err="1" smtClean="0"/>
              <a:t>Int</a:t>
            </a:r>
            <a:r>
              <a:rPr lang="en-US" sz="2200" i="1" dirty="0" smtClean="0"/>
              <a:t> J </a:t>
            </a:r>
            <a:r>
              <a:rPr lang="en-US" sz="2200" i="1" dirty="0" err="1" smtClean="0"/>
              <a:t>Geriatr</a:t>
            </a:r>
            <a:r>
              <a:rPr lang="en-US" sz="2200" i="1" dirty="0" smtClean="0"/>
              <a:t>. </a:t>
            </a:r>
          </a:p>
          <a:p>
            <a:pPr marL="0" indent="0">
              <a:buNone/>
            </a:pPr>
            <a:endParaRPr lang="en-US" dirty="0" smtClean="0"/>
          </a:p>
          <a:p>
            <a:pPr marL="0" indent="0">
              <a:buNone/>
            </a:pPr>
            <a:r>
              <a:rPr lang="en-US" dirty="0" smtClean="0"/>
              <a:t>The Mini-Cog assessment instrument combines an </a:t>
            </a:r>
            <a:r>
              <a:rPr lang="en-US" b="1" dirty="0" err="1" smtClean="0"/>
              <a:t>uncued</a:t>
            </a:r>
            <a:r>
              <a:rPr lang="en-US" b="1" dirty="0" smtClean="0"/>
              <a:t> 3-item recall</a:t>
            </a:r>
            <a:r>
              <a:rPr lang="en-US" dirty="0" smtClean="0"/>
              <a:t> test with a </a:t>
            </a:r>
            <a:r>
              <a:rPr lang="en-US" b="1" dirty="0" smtClean="0"/>
              <a:t>clock-drawing</a:t>
            </a:r>
            <a:r>
              <a:rPr lang="en-US" dirty="0" smtClean="0"/>
              <a:t> test (CDT) that serves as a recall </a:t>
            </a:r>
            <a:r>
              <a:rPr lang="en-US" dirty="0" err="1" smtClean="0"/>
              <a:t>distractor</a:t>
            </a:r>
            <a:r>
              <a:rPr lang="en-US" dirty="0" smtClean="0"/>
              <a:t>. The Mini-Cog can be administered in about 3 min, requires no special equipment, and is relatively uninfluenced by level of education or language differences. (The Mini-Cog may be influenced by cultural factors.)</a:t>
            </a:r>
            <a:endParaRPr lang="en-US" dirty="0" smtClean="0">
              <a:solidFill>
                <a:srgbClr val="4E3B30"/>
              </a:solidFill>
            </a:endParaRPr>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a:xfrm>
            <a:off x="8229600" y="6308258"/>
            <a:ext cx="758952" cy="297123"/>
          </a:xfrm>
        </p:spPr>
        <p:txBody>
          <a:bodyPr/>
          <a:lstStyle/>
          <a:p>
            <a:fld id="{CA15C064-DD44-4CAC-873E-2D1F54821676}" type="slidenum">
              <a:rPr kumimoji="0" lang="en-US" smtClean="0">
                <a:solidFill>
                  <a:schemeClr val="bg1"/>
                </a:solidFill>
              </a:rPr>
              <a:pPr/>
              <a:t>9</a:t>
            </a:fld>
            <a:endParaRPr kumimoji="0" lang="en-US" dirty="0">
              <a:solidFill>
                <a:schemeClr val="bg1"/>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Trek</Template>
  <TotalTime>2564</TotalTime>
  <Words>1037</Words>
  <Application>Microsoft Office PowerPoint</Application>
  <PresentationFormat>On-screen Show (4:3)</PresentationFormat>
  <Paragraphs>165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Memory Loss And Dementia:  Issues in Early Detection &amp; Intervention  Adam Rochmes, Ph.D.  </vt:lpstr>
      <vt:lpstr>Objectives</vt:lpstr>
      <vt:lpstr>Dementia</vt:lpstr>
      <vt:lpstr>Diagnostic Guidelines</vt:lpstr>
      <vt:lpstr>Consequences of Delayed Diagnosis</vt:lpstr>
      <vt:lpstr>Advantages Of Early Diagnosis</vt:lpstr>
      <vt:lpstr>Early Warning Signs </vt:lpstr>
      <vt:lpstr>Brief Screening Tools</vt:lpstr>
      <vt:lpstr>Mini-Cog</vt:lpstr>
      <vt:lpstr>Administering the Mini-Cog</vt:lpstr>
      <vt:lpstr>Scoring the Mini-Cog</vt:lpstr>
      <vt:lpstr>THe Mini-Cog Scoring Algorhythm</vt:lpstr>
      <vt:lpstr>Diagnostic Workup</vt:lpstr>
      <vt:lpstr>Follow-up</vt:lpstr>
      <vt:lpstr>Helping PWDs Live with Dementia</vt:lpstr>
      <vt:lpstr>Helping Families Live with Dementia</vt:lpstr>
      <vt:lpstr>Care Receiver Resources</vt:lpstr>
      <vt:lpstr>Community/National Organizations</vt:lpstr>
      <vt:lpstr>Alzheimer’s Association Programs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FAMILIES AS PARTNERS IN CAREGIVING</dc:title>
  <dc:creator>Adam Rochmes</dc:creator>
  <cp:lastModifiedBy>Lydia Rodriguez</cp:lastModifiedBy>
  <cp:revision>73</cp:revision>
  <cp:lastPrinted>2009-08-16T19:17:30Z</cp:lastPrinted>
  <dcterms:created xsi:type="dcterms:W3CDTF">2009-08-18T03:22:21Z</dcterms:created>
  <dcterms:modified xsi:type="dcterms:W3CDTF">2009-08-20T16:35:18Z</dcterms:modified>
</cp:coreProperties>
</file>